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0"/>
  </p:notesMasterIdLst>
  <p:handoutMasterIdLst>
    <p:handoutMasterId r:id="rId41"/>
  </p:handoutMasterIdLst>
  <p:sldIdLst>
    <p:sldId id="256" r:id="rId2"/>
    <p:sldId id="338" r:id="rId3"/>
    <p:sldId id="337" r:id="rId4"/>
    <p:sldId id="258" r:id="rId5"/>
    <p:sldId id="331" r:id="rId6"/>
    <p:sldId id="336" r:id="rId7"/>
    <p:sldId id="326" r:id="rId8"/>
    <p:sldId id="327" r:id="rId9"/>
    <p:sldId id="328" r:id="rId10"/>
    <p:sldId id="329" r:id="rId11"/>
    <p:sldId id="335" r:id="rId12"/>
    <p:sldId id="342" r:id="rId13"/>
    <p:sldId id="340" r:id="rId14"/>
    <p:sldId id="341" r:id="rId15"/>
    <p:sldId id="339" r:id="rId16"/>
    <p:sldId id="282" r:id="rId17"/>
    <p:sldId id="283" r:id="rId18"/>
    <p:sldId id="284" r:id="rId19"/>
    <p:sldId id="285" r:id="rId20"/>
    <p:sldId id="286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32" r:id="rId34"/>
    <p:sldId id="300" r:id="rId35"/>
    <p:sldId id="334" r:id="rId36"/>
    <p:sldId id="333" r:id="rId37"/>
    <p:sldId id="310" r:id="rId38"/>
    <p:sldId id="325" r:id="rId39"/>
  </p:sldIdLst>
  <p:sldSz cx="9144000" cy="6858000" type="screen4x3"/>
  <p:notesSz cx="7010400" cy="9296400"/>
  <p:embeddedFontLst>
    <p:embeddedFont>
      <p:font typeface="Arial Narrow" panose="020B0606020202030204" pitchFamily="34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omic Sans MS" panose="030F0702030302020204" pitchFamily="66" charset="0"/>
      <p:regular r:id="rId50"/>
      <p:bold r:id="rId51"/>
      <p:italic r:id="rId52"/>
      <p:boldItalic r:id="rId53"/>
    </p:embeddedFont>
    <p:embeddedFont>
      <p:font typeface="Tahoma" panose="020B0604030504040204" pitchFamily="34" charset="0"/>
      <p:regular r:id="rId54"/>
      <p:bold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D9748-4813-483A-9ABA-009BF1EC5F2C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5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B0DE9-1EF5-4416-8445-C7CECC4F9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59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38319" cy="46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884" y="1"/>
            <a:ext cx="3038319" cy="46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055"/>
            <a:ext cx="3038319" cy="46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884" y="8829055"/>
            <a:ext cx="3038319" cy="46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Narrow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4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5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6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7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8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9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1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2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3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4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5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5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70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1873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7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8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9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0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1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3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i-0rSv6oxSY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pop.com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180974" y="223082"/>
            <a:ext cx="8712200" cy="389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Arial"/>
              <a:buNone/>
            </a:pPr>
            <a:r>
              <a:rPr lang="en-US" b="0" i="0" u="sng" strike="noStrike" cap="none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need:</a:t>
            </a:r>
            <a:endParaRPr dirty="0">
              <a:solidFill>
                <a:srgbClr val="0000FF"/>
              </a:solidFill>
            </a:endParaRPr>
          </a:p>
          <a:p>
            <a:pPr indent="-457200">
              <a:spcBef>
                <a:spcPts val="560"/>
              </a:spcBef>
              <a:buSzPts val="2800"/>
            </a:pPr>
            <a:r>
              <a:rPr lang="en-US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Clean paper (2)/ </a:t>
            </a:r>
            <a:r>
              <a:rPr lang="en-US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pencil</a:t>
            </a:r>
          </a:p>
          <a:p>
            <a:pPr indent="-457200">
              <a:spcBef>
                <a:spcPts val="560"/>
              </a:spcBef>
              <a:buSzPts val="2800"/>
            </a:pPr>
            <a:r>
              <a:rPr lang="en-US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Bikini Bottom Genetics </a:t>
            </a:r>
            <a:r>
              <a:rPr lang="en-US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WS</a:t>
            </a:r>
          </a:p>
          <a:p>
            <a:pPr indent="-457200">
              <a:spcBef>
                <a:spcPts val="560"/>
              </a:spcBef>
              <a:buSzPts val="2800"/>
            </a:pPr>
            <a:endParaRPr lang="en-US" b="1" i="0" u="sng" strike="noStrike" cap="none" dirty="0" smtClean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b="1" i="0" u="sng" strike="noStrike" cap="none" dirty="0" smtClean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Warm </a:t>
            </a:r>
            <a:r>
              <a:rPr lang="en-US" b="1" i="0" u="sng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Up</a:t>
            </a:r>
            <a:r>
              <a:rPr lang="en-US" b="1" i="0" u="sng" strike="noStrike" cap="none" dirty="0" smtClean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b="1" dirty="0" smtClean="0">
                <a:solidFill>
                  <a:schemeClr val="tx1"/>
                </a:solidFill>
                <a:latin typeface="Comic Sans MS"/>
                <a:sym typeface="Comic Sans MS"/>
              </a:rPr>
              <a:t>What’s the difference between </a:t>
            </a:r>
            <a:r>
              <a:rPr lang="en-US" b="1" i="1" u="sng" dirty="0" smtClean="0">
                <a:solidFill>
                  <a:schemeClr val="tx1"/>
                </a:solidFill>
                <a:latin typeface="Comic Sans MS"/>
                <a:sym typeface="Comic Sans MS"/>
              </a:rPr>
              <a:t>genotype</a:t>
            </a:r>
            <a:r>
              <a:rPr lang="en-US" b="1" dirty="0" smtClean="0">
                <a:solidFill>
                  <a:schemeClr val="tx1"/>
                </a:solidFill>
                <a:latin typeface="Comic Sans MS"/>
                <a:sym typeface="Comic Sans MS"/>
              </a:rPr>
              <a:t> and </a:t>
            </a:r>
            <a:r>
              <a:rPr lang="en-US" b="1" i="1" u="sng" dirty="0" smtClean="0">
                <a:solidFill>
                  <a:schemeClr val="tx1"/>
                </a:solidFill>
                <a:latin typeface="Comic Sans MS"/>
                <a:sym typeface="Comic Sans MS"/>
              </a:rPr>
              <a:t>phenotype</a:t>
            </a:r>
            <a:r>
              <a:rPr lang="en-US" b="1" dirty="0" smtClean="0">
                <a:solidFill>
                  <a:schemeClr val="tx1"/>
                </a:solidFill>
                <a:latin typeface="Comic Sans MS"/>
                <a:sym typeface="Comic Sans MS"/>
              </a:rPr>
              <a:t>?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180974" y="4377846"/>
            <a:ext cx="8713787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 Narrow"/>
              <a:buNone/>
            </a:pPr>
            <a:r>
              <a:rPr lang="en-US" sz="3600" b="1" i="1" u="sng" strike="noStrike" cap="none" dirty="0">
                <a:solidFill>
                  <a:srgbClr val="7030A0"/>
                </a:solidFill>
                <a:latin typeface="Arial Narrow"/>
                <a:ea typeface="Arial Narrow"/>
                <a:cs typeface="Arial Narrow"/>
                <a:sym typeface="Arial Narrow"/>
              </a:rPr>
              <a:t>I CAN:</a:t>
            </a:r>
            <a:r>
              <a:rPr lang="en-US" sz="3600" b="1" i="1" strike="noStrike" cap="none" dirty="0">
                <a:solidFill>
                  <a:srgbClr val="7030A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3600" b="0" i="1" u="none" strike="noStrike" cap="none" dirty="0" smtClean="0">
                <a:solidFill>
                  <a:srgbClr val="CC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build </a:t>
            </a:r>
            <a:r>
              <a:rPr lang="en-US" sz="3600" b="0" i="1" u="none" strike="noStrike" cap="none" dirty="0">
                <a:solidFill>
                  <a:srgbClr val="CC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a Punnett </a:t>
            </a:r>
            <a:r>
              <a:rPr lang="en-US" sz="3600" b="0" i="1" u="none" strike="noStrike" cap="none" dirty="0" smtClean="0">
                <a:solidFill>
                  <a:srgbClr val="CC00CC"/>
                </a:solidFill>
                <a:latin typeface="Comic Sans MS"/>
                <a:ea typeface="Comic Sans MS"/>
                <a:cs typeface="Comic Sans MS"/>
                <a:sym typeface="Comic Sans MS"/>
              </a:rPr>
              <a:t>square</a:t>
            </a:r>
            <a:endParaRPr sz="3600" b="0" i="0" u="none" dirty="0">
              <a:solidFill>
                <a:srgbClr val="CC00C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6" name="Google Shape;326;p39" descr="SciHered_Gpigs_sx6662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3716" y="3915305"/>
            <a:ext cx="2669458" cy="270256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5468982" y="164881"/>
            <a:ext cx="345757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2500"/>
              <a:buFont typeface="Comic Sans MS"/>
              <a:buNone/>
            </a:pPr>
            <a:r>
              <a:rPr lang="en-US" sz="2500" dirty="0" smtClean="0">
                <a:solidFill>
                  <a:srgbClr val="0099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Dec</a:t>
            </a:r>
            <a:r>
              <a:rPr lang="en-US" sz="2500" b="0" i="0" u="none" strike="noStrike" cap="none" dirty="0" smtClean="0">
                <a:solidFill>
                  <a:srgbClr val="0099FF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r>
              <a:rPr lang="en-US" sz="2500" dirty="0" smtClean="0">
                <a:solidFill>
                  <a:srgbClr val="0099FF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r>
              <a:rPr lang="en-US" sz="2500" b="0" i="0" u="none" strike="noStrike" cap="none" dirty="0" smtClean="0">
                <a:solidFill>
                  <a:srgbClr val="0099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500" b="0" i="0" u="none" strike="noStrike" cap="none" dirty="0" smtClean="0">
                <a:solidFill>
                  <a:srgbClr val="0099FF"/>
                </a:solidFill>
                <a:latin typeface="Comic Sans MS"/>
                <a:ea typeface="Comic Sans MS"/>
                <a:cs typeface="Comic Sans MS"/>
                <a:sym typeface="Comic Sans MS"/>
              </a:rPr>
              <a:t>2019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SpongeBob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053572"/>
            <a:ext cx="9114367" cy="281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0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700" y="832757"/>
            <a:ext cx="3886200" cy="359228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2"/>
          </p:cNvCxnSpPr>
          <p:nvPr/>
        </p:nvCxnSpPr>
        <p:spPr>
          <a:xfrm flipV="1">
            <a:off x="2971800" y="359229"/>
            <a:ext cx="0" cy="4065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3"/>
          </p:cNvCxnSpPr>
          <p:nvPr/>
        </p:nvCxnSpPr>
        <p:spPr>
          <a:xfrm flipH="1">
            <a:off x="489857" y="2628900"/>
            <a:ext cx="44250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14900" y="395938"/>
            <a:ext cx="125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Parent 1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99995" y="4890347"/>
            <a:ext cx="125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Parent 2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453743" y="1243905"/>
            <a:ext cx="34126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Parent 1: _______</a:t>
            </a:r>
          </a:p>
          <a:p>
            <a:endParaRPr lang="en-US" sz="2800" dirty="0"/>
          </a:p>
          <a:p>
            <a:r>
              <a:rPr lang="en-US" sz="2800" dirty="0" smtClean="0"/>
              <a:t>Parent 2: _______</a:t>
            </a:r>
          </a:p>
          <a:p>
            <a:endParaRPr lang="en-US" sz="2800" dirty="0"/>
          </a:p>
          <a:p>
            <a:r>
              <a:rPr lang="en-US" sz="2800" dirty="0" smtClean="0"/>
              <a:t>____ = __________</a:t>
            </a:r>
          </a:p>
          <a:p>
            <a:r>
              <a:rPr lang="en-US" sz="2800" dirty="0" smtClean="0"/>
              <a:t>____ = __________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0131" y="4183246"/>
            <a:ext cx="1550287" cy="2104535"/>
          </a:xfrm>
          <a:prstGeom prst="rect">
            <a:avLst/>
          </a:prstGeom>
        </p:spPr>
      </p:pic>
      <p:sp>
        <p:nvSpPr>
          <p:cNvPr id="3" name="Heart 2"/>
          <p:cNvSpPr/>
          <p:nvPr/>
        </p:nvSpPr>
        <p:spPr>
          <a:xfrm>
            <a:off x="8120418" y="4183246"/>
            <a:ext cx="627797" cy="627797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/>
          <p:cNvSpPr/>
          <p:nvPr/>
        </p:nvSpPr>
        <p:spPr>
          <a:xfrm>
            <a:off x="6277970" y="4055519"/>
            <a:ext cx="627797" cy="627797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art 11"/>
          <p:cNvSpPr/>
          <p:nvPr/>
        </p:nvSpPr>
        <p:spPr>
          <a:xfrm flipH="1">
            <a:off x="5869674" y="4676628"/>
            <a:ext cx="408296" cy="40034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0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video…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Amoeba Sisters – Monohybrid and Punnett</a:t>
            </a:r>
          </a:p>
          <a:p>
            <a:r>
              <a:rPr lang="en-US" dirty="0">
                <a:hlinkClick r:id="rId2"/>
              </a:rPr>
              <a:t>https://youtu.be/i-0rSv6oxSY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40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700" y="832757"/>
            <a:ext cx="3886200" cy="359228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2"/>
          </p:cNvCxnSpPr>
          <p:nvPr/>
        </p:nvCxnSpPr>
        <p:spPr>
          <a:xfrm flipV="1">
            <a:off x="2971800" y="359229"/>
            <a:ext cx="0" cy="4065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3"/>
          </p:cNvCxnSpPr>
          <p:nvPr/>
        </p:nvCxnSpPr>
        <p:spPr>
          <a:xfrm flipH="1">
            <a:off x="489857" y="2628900"/>
            <a:ext cx="44250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14900" y="395938"/>
            <a:ext cx="125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Parent 1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99995" y="4890347"/>
            <a:ext cx="125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Parent 2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453743" y="1243905"/>
            <a:ext cx="34126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Parent 1: _______</a:t>
            </a:r>
          </a:p>
          <a:p>
            <a:endParaRPr lang="en-US" sz="2800" dirty="0"/>
          </a:p>
          <a:p>
            <a:r>
              <a:rPr lang="en-US" sz="2800" dirty="0" smtClean="0"/>
              <a:t>Parent 2: _______</a:t>
            </a:r>
          </a:p>
          <a:p>
            <a:endParaRPr lang="en-US" sz="2800" dirty="0"/>
          </a:p>
          <a:p>
            <a:r>
              <a:rPr lang="en-US" sz="2800" dirty="0" smtClean="0"/>
              <a:t>____ = __________</a:t>
            </a:r>
          </a:p>
          <a:p>
            <a:r>
              <a:rPr lang="en-US" sz="2800" dirty="0" smtClean="0"/>
              <a:t>____ = __________</a:t>
            </a:r>
            <a:endParaRPr lang="en-US" sz="2800" dirty="0"/>
          </a:p>
        </p:txBody>
      </p:sp>
      <p:pic>
        <p:nvPicPr>
          <p:cNvPr id="1028" name="Picture 4" descr="SpongeBob SquarePants Pictures, Squidward Tentacles 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763" y="4051860"/>
            <a:ext cx="1916651" cy="26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19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700" y="832757"/>
            <a:ext cx="3886200" cy="359228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2"/>
          </p:cNvCxnSpPr>
          <p:nvPr/>
        </p:nvCxnSpPr>
        <p:spPr>
          <a:xfrm flipV="1">
            <a:off x="2971800" y="359229"/>
            <a:ext cx="0" cy="4065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3"/>
          </p:cNvCxnSpPr>
          <p:nvPr/>
        </p:nvCxnSpPr>
        <p:spPr>
          <a:xfrm flipH="1">
            <a:off x="489857" y="2628900"/>
            <a:ext cx="44250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14900" y="395938"/>
            <a:ext cx="125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Parent 1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99995" y="4890347"/>
            <a:ext cx="125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Parent 2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453743" y="1243905"/>
            <a:ext cx="34126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Parent 1: _______</a:t>
            </a:r>
          </a:p>
          <a:p>
            <a:endParaRPr lang="en-US" sz="2800" dirty="0"/>
          </a:p>
          <a:p>
            <a:r>
              <a:rPr lang="en-US" sz="2800" dirty="0" smtClean="0"/>
              <a:t>Parent 2: _______</a:t>
            </a:r>
          </a:p>
          <a:p>
            <a:endParaRPr lang="en-US" sz="2800" dirty="0"/>
          </a:p>
          <a:p>
            <a:r>
              <a:rPr lang="en-US" sz="2800" dirty="0" smtClean="0"/>
              <a:t>____ = __________</a:t>
            </a:r>
          </a:p>
          <a:p>
            <a:r>
              <a:rPr lang="en-US" sz="2800" dirty="0" smtClean="0"/>
              <a:t>____ = __________</a:t>
            </a:r>
            <a:endParaRPr lang="en-US" sz="2800" dirty="0"/>
          </a:p>
        </p:txBody>
      </p:sp>
      <p:pic>
        <p:nvPicPr>
          <p:cNvPr id="1028" name="Picture 4" descr="SpongeBob SquarePants Pictures, Squidward Tentacles 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763" y="4051860"/>
            <a:ext cx="1916651" cy="26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27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700" y="832757"/>
            <a:ext cx="3886200" cy="359228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2"/>
          </p:cNvCxnSpPr>
          <p:nvPr/>
        </p:nvCxnSpPr>
        <p:spPr>
          <a:xfrm flipV="1">
            <a:off x="2971800" y="359229"/>
            <a:ext cx="0" cy="4065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3"/>
          </p:cNvCxnSpPr>
          <p:nvPr/>
        </p:nvCxnSpPr>
        <p:spPr>
          <a:xfrm flipH="1">
            <a:off x="489857" y="2628900"/>
            <a:ext cx="44250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14900" y="395938"/>
            <a:ext cx="125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Parent 1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99995" y="4890347"/>
            <a:ext cx="125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Parent 2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453743" y="1243905"/>
            <a:ext cx="34126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Parent 1: _______</a:t>
            </a:r>
          </a:p>
          <a:p>
            <a:endParaRPr lang="en-US" sz="2800" dirty="0"/>
          </a:p>
          <a:p>
            <a:r>
              <a:rPr lang="en-US" sz="2800" dirty="0" smtClean="0"/>
              <a:t>Parent 2: _______</a:t>
            </a:r>
          </a:p>
          <a:p>
            <a:endParaRPr lang="en-US" sz="2800" dirty="0"/>
          </a:p>
          <a:p>
            <a:r>
              <a:rPr lang="en-US" sz="2800" dirty="0" smtClean="0"/>
              <a:t>____ = __________</a:t>
            </a:r>
          </a:p>
          <a:p>
            <a:r>
              <a:rPr lang="en-US" sz="2800" dirty="0" smtClean="0"/>
              <a:t>____ = __________</a:t>
            </a:r>
            <a:endParaRPr lang="en-US" sz="2800" dirty="0"/>
          </a:p>
        </p:txBody>
      </p:sp>
      <p:pic>
        <p:nvPicPr>
          <p:cNvPr id="2050" name="Picture 2" descr="Mr. Kra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51658" y="4221812"/>
            <a:ext cx="1886546" cy="212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43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9"/>
          <p:cNvSpPr txBox="1">
            <a:spLocks noGrp="1"/>
          </p:cNvSpPr>
          <p:nvPr>
            <p:ph type="ctrTitle"/>
          </p:nvPr>
        </p:nvSpPr>
        <p:spPr>
          <a:xfrm>
            <a:off x="3657600" y="2130425"/>
            <a:ext cx="5410200" cy="221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Probability &amp; Heredity:</a:t>
            </a:r>
            <a:r>
              <a:rPr lang="en-US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Punnett Squares</a:t>
            </a:r>
            <a:endParaRPr/>
          </a:p>
        </p:txBody>
      </p:sp>
      <p:pic>
        <p:nvPicPr>
          <p:cNvPr id="326" name="Google Shape;326;p39" descr="SciHered_Gpigs_sx6662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447800"/>
            <a:ext cx="3733800" cy="35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0"/>
          <p:cNvSpPr txBox="1"/>
          <p:nvPr/>
        </p:nvSpPr>
        <p:spPr>
          <a:xfrm>
            <a:off x="685800" y="838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How can we figure out which </a:t>
            </a:r>
            <a:b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traits will be inherited?</a:t>
            </a:r>
            <a:endParaRPr/>
          </a:p>
        </p:txBody>
      </p:sp>
      <p:sp>
        <p:nvSpPr>
          <p:cNvPr id="332" name="Google Shape;332;p40"/>
          <p:cNvSpPr txBox="1"/>
          <p:nvPr/>
        </p:nvSpPr>
        <p:spPr>
          <a:xfrm>
            <a:off x="304800" y="1828800"/>
            <a:ext cx="8610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 talk about inheritance, we need to use our new vocabulary…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We’ve learned about dominant &amp; recessive alleles: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b="1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Dominant alleles</a:t>
            </a:r>
            <a:r>
              <a:rPr lang="en-US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are </a:t>
            </a:r>
            <a:r>
              <a:rPr lang="en-US" sz="26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more powerful</a:t>
            </a:r>
            <a:r>
              <a:rPr lang="en-US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and can “</a:t>
            </a:r>
            <a:r>
              <a:rPr lang="en-US" sz="26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hide</a:t>
            </a:r>
            <a:r>
              <a:rPr lang="en-US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” a recessive trait. </a:t>
            </a:r>
            <a:endParaRPr/>
          </a:p>
          <a:p>
            <a:pPr marL="1600200" marR="0" lvl="3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Char char="–"/>
            </a:pPr>
            <a:r>
              <a:rPr lang="en-US" sz="2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Shown with an </a:t>
            </a:r>
            <a:r>
              <a:rPr lang="en-US" sz="22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upper-case letter</a:t>
            </a:r>
            <a:r>
              <a:rPr lang="en-US" sz="2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(“T” for tall stems)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•"/>
            </a:pPr>
            <a:r>
              <a:rPr lang="en-US" sz="2600" b="1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Recessive alleles</a:t>
            </a:r>
            <a:r>
              <a:rPr lang="en-US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can be “</a:t>
            </a:r>
            <a:r>
              <a:rPr lang="en-US" sz="26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hidden</a:t>
            </a:r>
            <a:r>
              <a:rPr lang="en-US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” when a </a:t>
            </a:r>
            <a:r>
              <a:rPr lang="en-US" sz="26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dominant</a:t>
            </a:r>
            <a:r>
              <a:rPr lang="en-US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allele is present. </a:t>
            </a:r>
            <a:endParaRPr/>
          </a:p>
          <a:p>
            <a:pPr marL="1600200" marR="0" lvl="3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Char char="–"/>
            </a:pPr>
            <a:r>
              <a:rPr lang="en-US" sz="2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Shown with a </a:t>
            </a:r>
            <a:r>
              <a:rPr lang="en-US" sz="22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lower-case letter</a:t>
            </a:r>
            <a:r>
              <a:rPr lang="en-US" sz="2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(“t” for short stems)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"/>
          <p:cNvSpPr txBox="1"/>
          <p:nvPr/>
        </p:nvSpPr>
        <p:spPr>
          <a:xfrm>
            <a:off x="685800" y="6858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How can we figure out which </a:t>
            </a:r>
            <a:b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traits will be inherited?</a:t>
            </a:r>
            <a:endParaRPr/>
          </a:p>
        </p:txBody>
      </p:sp>
      <p:sp>
        <p:nvSpPr>
          <p:cNvPr id="338" name="Google Shape;338;p41"/>
          <p:cNvSpPr txBox="1"/>
          <p:nvPr/>
        </p:nvSpPr>
        <p:spPr>
          <a:xfrm>
            <a:off x="304800" y="1600200"/>
            <a:ext cx="8610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You know the differences between genotype and phenotype: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Genotype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describes which </a:t>
            </a: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genes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(alleles) are present.</a:t>
            </a:r>
            <a:r>
              <a:rPr lang="en-US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marL="2057400" marR="0" lvl="4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»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TT = 2 dominant alleles</a:t>
            </a:r>
            <a:endParaRPr/>
          </a:p>
          <a:p>
            <a:pPr marL="2057400" marR="0" lvl="4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»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Tt = 1 dominant &amp; 1 recessive</a:t>
            </a:r>
            <a:endParaRPr/>
          </a:p>
          <a:p>
            <a:pPr marL="2057400" marR="0" lvl="4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»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tt = 2 recessive alleles 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Phenotype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describes what the </a:t>
            </a: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physical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trait looks like.</a:t>
            </a:r>
            <a:endParaRPr/>
          </a:p>
          <a:p>
            <a:pPr marL="2057400" marR="0" lvl="4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»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Tall stems (TT and Tt)</a:t>
            </a:r>
            <a:endParaRPr/>
          </a:p>
          <a:p>
            <a:pPr marL="2057400" marR="0" lvl="4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»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Short stems (tt)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2"/>
          <p:cNvSpPr txBox="1"/>
          <p:nvPr/>
        </p:nvSpPr>
        <p:spPr>
          <a:xfrm>
            <a:off x="685800" y="6858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More vocabulary…</a:t>
            </a:r>
            <a:endParaRPr/>
          </a:p>
        </p:txBody>
      </p:sp>
      <p:sp>
        <p:nvSpPr>
          <p:cNvPr id="344" name="Google Shape;344;p42"/>
          <p:cNvSpPr txBox="1"/>
          <p:nvPr/>
        </p:nvSpPr>
        <p:spPr>
          <a:xfrm>
            <a:off x="304800" y="1600200"/>
            <a:ext cx="88392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Geneticist use 2 terms to describe GENOTYPE:</a:t>
            </a:r>
            <a:endParaRPr/>
          </a:p>
          <a:p>
            <a: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endParaRPr sz="2400" b="1" i="0" u="sng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400" b="1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Homozygous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the organism has 2 </a:t>
            </a: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same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alleles.</a:t>
            </a:r>
            <a:endParaRPr sz="26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057400" marR="0" lvl="4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»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TT = 2 dominant alleles</a:t>
            </a:r>
            <a:endParaRPr/>
          </a:p>
          <a:p>
            <a:pPr marL="2057400" marR="0" lvl="4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»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tt = 2 recessive alleles  </a:t>
            </a:r>
            <a:endParaRPr/>
          </a:p>
          <a:p>
            <a:pPr marL="2057400" marR="0" lvl="4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400" b="1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Heterozygous</a:t>
            </a:r>
            <a:r>
              <a:rPr lang="en-US"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– the organism has 2 </a:t>
            </a: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different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alleles.</a:t>
            </a:r>
            <a:endParaRPr/>
          </a:p>
          <a:p>
            <a:pPr marL="2057400" marR="0" lvl="4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»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Tt = 1 dominant &amp; 1 recessive allele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0"/>
            <a:ext cx="8427506" cy="6191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1217" y="105273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Progress reports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821" y="4365104"/>
            <a:ext cx="8136904" cy="461665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WINTER BREAK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3605" y="3356992"/>
            <a:ext cx="1225421" cy="461665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821" y="5379753"/>
            <a:ext cx="8136904" cy="461665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2674" y="2105472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Early release / PLC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2143929" y="2590047"/>
            <a:ext cx="530522" cy="420886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48063" y="2493351"/>
            <a:ext cx="997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Chorus concert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732239" y="2105472"/>
            <a:ext cx="997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NJHS </a:t>
            </a:r>
            <a:r>
              <a:rPr lang="en-US" sz="1600" dirty="0" err="1" smtClean="0"/>
              <a:t>mtg</a:t>
            </a:r>
            <a:r>
              <a:rPr lang="en-US" sz="1600" dirty="0" smtClean="0"/>
              <a:t> @2:30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644977" y="3430355"/>
            <a:ext cx="997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Ugly sweater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732239" y="3429228"/>
            <a:ext cx="997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Holiday Socks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9501" y="3404565"/>
            <a:ext cx="1328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Red for Ed Holiday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048479" y="3429228"/>
            <a:ext cx="997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Holiday Pajamas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135741" y="3453891"/>
            <a:ext cx="997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Holiday Hat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7193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3"/>
          <p:cNvSpPr txBox="1"/>
          <p:nvPr/>
        </p:nvSpPr>
        <p:spPr>
          <a:xfrm>
            <a:off x="685800" y="68580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So, how do we know which genotype or phenotype the offspring will be?</a:t>
            </a:r>
            <a:endParaRPr/>
          </a:p>
        </p:txBody>
      </p:sp>
      <p:sp>
        <p:nvSpPr>
          <p:cNvPr id="350" name="Google Shape;350;p43"/>
          <p:cNvSpPr txBox="1"/>
          <p:nvPr/>
        </p:nvSpPr>
        <p:spPr>
          <a:xfrm>
            <a:off x="304800" y="1981200"/>
            <a:ext cx="86106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We can use a tool called a </a:t>
            </a:r>
            <a:r>
              <a:rPr lang="en-US" sz="26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punnett square</a:t>
            </a: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to predict how likely it is for an offspring to inherit certain traits.</a:t>
            </a:r>
            <a:endParaRPr/>
          </a:p>
          <a:p>
            <a:pPr marL="342900" marR="0" lvl="0" indent="-1778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 Narrow"/>
              <a:buNone/>
            </a:pPr>
            <a:endParaRPr sz="26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•"/>
            </a:pPr>
            <a:r>
              <a:rPr lang="en-US" sz="26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PUNNETT SQUARE</a:t>
            </a: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 a chart that shows </a:t>
            </a: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 the possible combinations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of a genetic cross.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shows </a:t>
            </a: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genotype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and </a:t>
            </a: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phenotype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of the offspring.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 also used to </a:t>
            </a: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predict the </a:t>
            </a:r>
            <a:r>
              <a:rPr lang="en-US" sz="2400" b="0" i="1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probability</a:t>
            </a: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(the chance)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that an offspring will have a certain trait.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45" descr="SciHered_PunnettSqr-1_sx6632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0" y="1371600"/>
            <a:ext cx="2941637" cy="4795837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5"/>
          <p:cNvSpPr txBox="1"/>
          <p:nvPr/>
        </p:nvSpPr>
        <p:spPr>
          <a:xfrm>
            <a:off x="609600" y="53340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How do we draw a Punnett Square?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46" descr="SciHered_PunnettSqr-1_sx6632a3"/>
          <p:cNvPicPr preferRelativeResize="0"/>
          <p:nvPr/>
        </p:nvPicPr>
        <p:blipFill rotWithShape="1">
          <a:blip r:embed="rId3">
            <a:alphaModFix/>
          </a:blip>
          <a:srcRect t="41310"/>
          <a:stretch/>
        </p:blipFill>
        <p:spPr>
          <a:xfrm>
            <a:off x="2987675" y="2824162"/>
            <a:ext cx="3094037" cy="2960687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6"/>
          <p:cNvSpPr txBox="1"/>
          <p:nvPr/>
        </p:nvSpPr>
        <p:spPr>
          <a:xfrm>
            <a:off x="6400800" y="2606675"/>
            <a:ext cx="2590800" cy="310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“R” is dominant     for Round seeds.</a:t>
            </a:r>
            <a:endParaRPr/>
          </a:p>
          <a:p>
            <a:pPr marL="0" marR="0" lvl="0" indent="-1397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“r” is recessive for wrinkled seeds.</a:t>
            </a:r>
            <a:endParaRPr/>
          </a:p>
          <a:p>
            <a:pPr marL="0" marR="0" lvl="0" indent="-1397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Both parents are “heterozygous” and have round seeds.</a:t>
            </a:r>
            <a:endParaRPr/>
          </a:p>
        </p:txBody>
      </p:sp>
      <p:pic>
        <p:nvPicPr>
          <p:cNvPr id="367" name="Google Shape;367;p46" descr="SciHered_GenPeaP-Chartsx6629a3"/>
          <p:cNvPicPr preferRelativeResize="0"/>
          <p:nvPr/>
        </p:nvPicPr>
        <p:blipFill rotWithShape="1">
          <a:blip r:embed="rId4">
            <a:alphaModFix/>
          </a:blip>
          <a:srcRect l="-2929" t="8585" r="73675"/>
          <a:stretch/>
        </p:blipFill>
        <p:spPr>
          <a:xfrm>
            <a:off x="-25400" y="2209800"/>
            <a:ext cx="24638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6" descr="SciHered_PunnettSqr-2_sx6632a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0" y="747712"/>
            <a:ext cx="5651500" cy="5043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47" descr="SciHered_PunnettSqr-3_sx6632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1066800"/>
            <a:ext cx="3902075" cy="4876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4" name="Google Shape;374;p47"/>
          <p:cNvGrpSpPr/>
          <p:nvPr/>
        </p:nvGrpSpPr>
        <p:grpSpPr>
          <a:xfrm>
            <a:off x="1435100" y="4724400"/>
            <a:ext cx="5499100" cy="1296988"/>
            <a:chOff x="1435100" y="5103812"/>
            <a:chExt cx="5499100" cy="1296988"/>
          </a:xfrm>
        </p:grpSpPr>
        <p:sp>
          <p:nvSpPr>
            <p:cNvPr id="375" name="Google Shape;375;p47"/>
            <p:cNvSpPr txBox="1"/>
            <p:nvPr/>
          </p:nvSpPr>
          <p:spPr>
            <a:xfrm>
              <a:off x="1447800" y="5105400"/>
              <a:ext cx="5486400" cy="129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id="376" name="Google Shape;376;p47" descr="SciHered_PunnettSqr-2_sx6632a3"/>
            <p:cNvPicPr preferRelativeResize="0"/>
            <p:nvPr/>
          </p:nvPicPr>
          <p:blipFill rotWithShape="1">
            <a:blip r:embed="rId4">
              <a:alphaModFix/>
            </a:blip>
            <a:srcRect t="75121"/>
            <a:stretch/>
          </p:blipFill>
          <p:spPr>
            <a:xfrm>
              <a:off x="1435100" y="5103812"/>
              <a:ext cx="5499100" cy="122078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48" descr="SciHered_PunnettSqr-4_sx6632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2662" y="879475"/>
            <a:ext cx="3919537" cy="514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49" descr="SciHered_PunnettSqr-5_sx6632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914400"/>
            <a:ext cx="4376737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50" descr="SciHered_PunnettSqr-5_sx6632a3"/>
          <p:cNvPicPr preferRelativeResize="0"/>
          <p:nvPr/>
        </p:nvPicPr>
        <p:blipFill rotWithShape="1">
          <a:blip r:embed="rId3">
            <a:alphaModFix/>
          </a:blip>
          <a:srcRect t="36764" r="14688"/>
          <a:stretch/>
        </p:blipFill>
        <p:spPr>
          <a:xfrm>
            <a:off x="5029200" y="1600200"/>
            <a:ext cx="4038600" cy="3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50"/>
          <p:cNvSpPr txBox="1"/>
          <p:nvPr/>
        </p:nvSpPr>
        <p:spPr>
          <a:xfrm>
            <a:off x="304800" y="990600"/>
            <a:ext cx="52578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two-letter combinations are the possible genotypes of the offspring.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They are RR, Rr, Rr, and rr genotypes.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From this it is possible to determine the “probability” (chance) that a seed will have: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–"/>
            </a:pPr>
            <a:r>
              <a:rPr lang="en-US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round seed phenotype  (3/4 or 75%)   OR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–"/>
            </a:pPr>
            <a:r>
              <a:rPr lang="en-US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wrinkled seed phenotype (1/4 or 25%) 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51" descr="SciHered_Gpigs_sx6662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2286000"/>
            <a:ext cx="4330700" cy="4098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8" name="Google Shape;398;p51"/>
          <p:cNvGrpSpPr/>
          <p:nvPr/>
        </p:nvGrpSpPr>
        <p:grpSpPr>
          <a:xfrm>
            <a:off x="1143000" y="2133600"/>
            <a:ext cx="4343400" cy="3581400"/>
            <a:chOff x="1143000" y="2133600"/>
            <a:chExt cx="4343400" cy="3581400"/>
          </a:xfrm>
        </p:grpSpPr>
        <p:sp>
          <p:nvSpPr>
            <p:cNvPr id="399" name="Google Shape;399;p51"/>
            <p:cNvSpPr txBox="1"/>
            <p:nvPr/>
          </p:nvSpPr>
          <p:spPr>
            <a:xfrm>
              <a:off x="3657600" y="2133600"/>
              <a:ext cx="1828800" cy="121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00" name="Google Shape;400;p51"/>
            <p:cNvSpPr txBox="1"/>
            <p:nvPr/>
          </p:nvSpPr>
          <p:spPr>
            <a:xfrm>
              <a:off x="1143000" y="3657600"/>
              <a:ext cx="1828800" cy="2057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401" name="Google Shape;401;p51"/>
          <p:cNvGrpSpPr/>
          <p:nvPr/>
        </p:nvGrpSpPr>
        <p:grpSpPr>
          <a:xfrm>
            <a:off x="3124200" y="3505200"/>
            <a:ext cx="2700337" cy="2605087"/>
            <a:chOff x="3124200" y="3505200"/>
            <a:chExt cx="2700337" cy="2605087"/>
          </a:xfrm>
        </p:grpSpPr>
        <p:sp>
          <p:nvSpPr>
            <p:cNvPr id="402" name="Google Shape;402;p51"/>
            <p:cNvSpPr txBox="1"/>
            <p:nvPr/>
          </p:nvSpPr>
          <p:spPr>
            <a:xfrm>
              <a:off x="3124200" y="3505200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03" name="Google Shape;403;p51"/>
            <p:cNvSpPr txBox="1"/>
            <p:nvPr/>
          </p:nvSpPr>
          <p:spPr>
            <a:xfrm>
              <a:off x="4495800" y="3505200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04" name="Google Shape;404;p51"/>
            <p:cNvSpPr txBox="1"/>
            <p:nvPr/>
          </p:nvSpPr>
          <p:spPr>
            <a:xfrm>
              <a:off x="4529137" y="4948237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05" name="Google Shape;405;p51"/>
            <p:cNvSpPr txBox="1"/>
            <p:nvPr/>
          </p:nvSpPr>
          <p:spPr>
            <a:xfrm>
              <a:off x="3124200" y="4967287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406" name="Google Shape;406;p51"/>
          <p:cNvSpPr txBox="1"/>
          <p:nvPr/>
        </p:nvSpPr>
        <p:spPr>
          <a:xfrm>
            <a:off x="685800" y="5334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Try one on your own…</a:t>
            </a:r>
            <a:endParaRPr/>
          </a:p>
        </p:txBody>
      </p:sp>
      <p:sp>
        <p:nvSpPr>
          <p:cNvPr id="407" name="Google Shape;407;p51"/>
          <p:cNvSpPr txBox="1"/>
          <p:nvPr/>
        </p:nvSpPr>
        <p:spPr>
          <a:xfrm>
            <a:off x="304800" y="1295400"/>
            <a:ext cx="8610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Cross a homozygous guinea pig with black fur (BB) with a homozygous guinea pig with white fur (bb).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•"/>
            </a:pPr>
            <a:r>
              <a:rPr lang="en-US" sz="2600" b="0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(Black fur is dominant over white fur).</a:t>
            </a:r>
            <a:r>
              <a:rPr lang="en-US" sz="2800" b="0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52" descr="SciHered_Gpigs_sx6662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2286000"/>
            <a:ext cx="4330700" cy="4098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3" name="Google Shape;413;p52"/>
          <p:cNvGrpSpPr/>
          <p:nvPr/>
        </p:nvGrpSpPr>
        <p:grpSpPr>
          <a:xfrm>
            <a:off x="3124200" y="3505200"/>
            <a:ext cx="2700337" cy="2605087"/>
            <a:chOff x="3124200" y="3505200"/>
            <a:chExt cx="2700337" cy="2605087"/>
          </a:xfrm>
        </p:grpSpPr>
        <p:sp>
          <p:nvSpPr>
            <p:cNvPr id="414" name="Google Shape;414;p52"/>
            <p:cNvSpPr txBox="1"/>
            <p:nvPr/>
          </p:nvSpPr>
          <p:spPr>
            <a:xfrm>
              <a:off x="3124200" y="3505200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15" name="Google Shape;415;p52"/>
            <p:cNvSpPr txBox="1"/>
            <p:nvPr/>
          </p:nvSpPr>
          <p:spPr>
            <a:xfrm>
              <a:off x="4495800" y="3505200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16" name="Google Shape;416;p52"/>
            <p:cNvSpPr txBox="1"/>
            <p:nvPr/>
          </p:nvSpPr>
          <p:spPr>
            <a:xfrm>
              <a:off x="4529137" y="4948237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17" name="Google Shape;417;p52"/>
            <p:cNvSpPr txBox="1"/>
            <p:nvPr/>
          </p:nvSpPr>
          <p:spPr>
            <a:xfrm>
              <a:off x="3124200" y="4967287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418" name="Google Shape;418;p52"/>
          <p:cNvSpPr txBox="1"/>
          <p:nvPr/>
        </p:nvSpPr>
        <p:spPr>
          <a:xfrm>
            <a:off x="685800" y="5334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Try one on your own…</a:t>
            </a:r>
            <a:endParaRPr/>
          </a:p>
        </p:txBody>
      </p:sp>
      <p:sp>
        <p:nvSpPr>
          <p:cNvPr id="419" name="Google Shape;419;p52"/>
          <p:cNvSpPr txBox="1"/>
          <p:nvPr/>
        </p:nvSpPr>
        <p:spPr>
          <a:xfrm>
            <a:off x="304800" y="1219200"/>
            <a:ext cx="8610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Cross a homozygous guinea pig with black fur (BB) with a homozygous guinea pig with white fur (bb).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0" name="Google Shape;420;p52"/>
          <p:cNvSpPr txBox="1"/>
          <p:nvPr/>
        </p:nvSpPr>
        <p:spPr>
          <a:xfrm>
            <a:off x="3429000" y="2743200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21" name="Google Shape;421;p52"/>
          <p:cNvSpPr txBox="1"/>
          <p:nvPr/>
        </p:nvSpPr>
        <p:spPr>
          <a:xfrm>
            <a:off x="5119687" y="2743200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22" name="Google Shape;422;p52"/>
          <p:cNvSpPr txBox="1"/>
          <p:nvPr/>
        </p:nvSpPr>
        <p:spPr>
          <a:xfrm>
            <a:off x="2514600" y="3717925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23" name="Google Shape;423;p52"/>
          <p:cNvSpPr txBox="1"/>
          <p:nvPr/>
        </p:nvSpPr>
        <p:spPr>
          <a:xfrm>
            <a:off x="2514600" y="5181600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53" descr="SciHered_Gpigs_sx6662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2286000"/>
            <a:ext cx="4330700" cy="4098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9" name="Google Shape;429;p53"/>
          <p:cNvGrpSpPr/>
          <p:nvPr/>
        </p:nvGrpSpPr>
        <p:grpSpPr>
          <a:xfrm>
            <a:off x="3124200" y="3505200"/>
            <a:ext cx="2700337" cy="2605087"/>
            <a:chOff x="3124200" y="3505200"/>
            <a:chExt cx="2700337" cy="2605087"/>
          </a:xfrm>
        </p:grpSpPr>
        <p:sp>
          <p:nvSpPr>
            <p:cNvPr id="430" name="Google Shape;430;p53"/>
            <p:cNvSpPr txBox="1"/>
            <p:nvPr/>
          </p:nvSpPr>
          <p:spPr>
            <a:xfrm>
              <a:off x="3124200" y="3505200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31" name="Google Shape;431;p53"/>
            <p:cNvSpPr txBox="1"/>
            <p:nvPr/>
          </p:nvSpPr>
          <p:spPr>
            <a:xfrm>
              <a:off x="4495800" y="3505200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32" name="Google Shape;432;p53"/>
            <p:cNvSpPr txBox="1"/>
            <p:nvPr/>
          </p:nvSpPr>
          <p:spPr>
            <a:xfrm>
              <a:off x="4529137" y="4948237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33" name="Google Shape;433;p53"/>
            <p:cNvSpPr txBox="1"/>
            <p:nvPr/>
          </p:nvSpPr>
          <p:spPr>
            <a:xfrm>
              <a:off x="3124200" y="4967287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434" name="Google Shape;434;p53"/>
          <p:cNvSpPr txBox="1"/>
          <p:nvPr/>
        </p:nvSpPr>
        <p:spPr>
          <a:xfrm>
            <a:off x="685800" y="5334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Try one on your own…</a:t>
            </a:r>
            <a:endParaRPr/>
          </a:p>
        </p:txBody>
      </p:sp>
      <p:sp>
        <p:nvSpPr>
          <p:cNvPr id="435" name="Google Shape;435;p53"/>
          <p:cNvSpPr txBox="1"/>
          <p:nvPr/>
        </p:nvSpPr>
        <p:spPr>
          <a:xfrm>
            <a:off x="3352800" y="2743200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36" name="Google Shape;436;p53"/>
          <p:cNvSpPr txBox="1"/>
          <p:nvPr/>
        </p:nvSpPr>
        <p:spPr>
          <a:xfrm>
            <a:off x="3352800" y="2743200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37" name="Google Shape;437;p53"/>
          <p:cNvSpPr txBox="1"/>
          <p:nvPr/>
        </p:nvSpPr>
        <p:spPr>
          <a:xfrm>
            <a:off x="304800" y="1219200"/>
            <a:ext cx="8610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Cross a homozygous guinea pig with black fur (BB) with a homozygous guinea pig with white fur (bb).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53"/>
          <p:cNvSpPr txBox="1"/>
          <p:nvPr/>
        </p:nvSpPr>
        <p:spPr>
          <a:xfrm>
            <a:off x="5105400" y="2743200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39" name="Google Shape;439;p53"/>
          <p:cNvSpPr txBox="1"/>
          <p:nvPr/>
        </p:nvSpPr>
        <p:spPr>
          <a:xfrm>
            <a:off x="5105400" y="2743200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40" name="Google Shape;440;p53"/>
          <p:cNvSpPr txBox="1"/>
          <p:nvPr/>
        </p:nvSpPr>
        <p:spPr>
          <a:xfrm>
            <a:off x="2514600" y="3732212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41" name="Google Shape;441;p53"/>
          <p:cNvSpPr txBox="1"/>
          <p:nvPr/>
        </p:nvSpPr>
        <p:spPr>
          <a:xfrm>
            <a:off x="2514600" y="5165725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42" name="Google Shape;442;p53"/>
          <p:cNvSpPr txBox="1"/>
          <p:nvPr/>
        </p:nvSpPr>
        <p:spPr>
          <a:xfrm>
            <a:off x="3381375" y="2714625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43" name="Google Shape;443;p53"/>
          <p:cNvSpPr txBox="1"/>
          <p:nvPr/>
        </p:nvSpPr>
        <p:spPr>
          <a:xfrm>
            <a:off x="5105400" y="2743200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44" name="Google Shape;444;p53"/>
          <p:cNvSpPr/>
          <p:nvPr/>
        </p:nvSpPr>
        <p:spPr>
          <a:xfrm>
            <a:off x="3810000" y="3124200"/>
            <a:ext cx="152400" cy="990600"/>
          </a:xfrm>
          <a:custGeom>
            <a:avLst/>
            <a:gdLst/>
            <a:ahLst/>
            <a:cxnLst/>
            <a:rect l="l" t="t" r="r" b="b"/>
            <a:pathLst>
              <a:path w="96" h="624" extrusionOk="0">
                <a:moveTo>
                  <a:pt x="0" y="0"/>
                </a:moveTo>
                <a:cubicBezTo>
                  <a:pt x="48" y="164"/>
                  <a:pt x="96" y="328"/>
                  <a:pt x="96" y="432"/>
                </a:cubicBezTo>
                <a:cubicBezTo>
                  <a:pt x="96" y="536"/>
                  <a:pt x="16" y="592"/>
                  <a:pt x="0" y="62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45" name="Google Shape;445;p53"/>
          <p:cNvSpPr/>
          <p:nvPr/>
        </p:nvSpPr>
        <p:spPr>
          <a:xfrm>
            <a:off x="3810000" y="3124200"/>
            <a:ext cx="381000" cy="2133600"/>
          </a:xfrm>
          <a:custGeom>
            <a:avLst/>
            <a:gdLst/>
            <a:ahLst/>
            <a:cxnLst/>
            <a:rect l="l" t="t" r="r" b="b"/>
            <a:pathLst>
              <a:path w="96" h="624" extrusionOk="0">
                <a:moveTo>
                  <a:pt x="0" y="0"/>
                </a:moveTo>
                <a:cubicBezTo>
                  <a:pt x="48" y="164"/>
                  <a:pt x="96" y="328"/>
                  <a:pt x="96" y="432"/>
                </a:cubicBezTo>
                <a:cubicBezTo>
                  <a:pt x="96" y="536"/>
                  <a:pt x="16" y="592"/>
                  <a:pt x="0" y="62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46" name="Google Shape;446;p53"/>
          <p:cNvSpPr/>
          <p:nvPr/>
        </p:nvSpPr>
        <p:spPr>
          <a:xfrm rot="780000">
            <a:off x="5257800" y="3276600"/>
            <a:ext cx="152400" cy="990600"/>
          </a:xfrm>
          <a:custGeom>
            <a:avLst/>
            <a:gdLst/>
            <a:ahLst/>
            <a:cxnLst/>
            <a:rect l="l" t="t" r="r" b="b"/>
            <a:pathLst>
              <a:path w="96" h="624" extrusionOk="0">
                <a:moveTo>
                  <a:pt x="0" y="0"/>
                </a:moveTo>
                <a:cubicBezTo>
                  <a:pt x="48" y="164"/>
                  <a:pt x="96" y="328"/>
                  <a:pt x="96" y="432"/>
                </a:cubicBezTo>
                <a:cubicBezTo>
                  <a:pt x="96" y="536"/>
                  <a:pt x="16" y="592"/>
                  <a:pt x="0" y="62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47" name="Google Shape;447;p53"/>
          <p:cNvSpPr/>
          <p:nvPr/>
        </p:nvSpPr>
        <p:spPr>
          <a:xfrm rot="720000">
            <a:off x="5153025" y="3282950"/>
            <a:ext cx="333375" cy="1981200"/>
          </a:xfrm>
          <a:custGeom>
            <a:avLst/>
            <a:gdLst/>
            <a:ahLst/>
            <a:cxnLst/>
            <a:rect l="l" t="t" r="r" b="b"/>
            <a:pathLst>
              <a:path w="96" h="624" extrusionOk="0">
                <a:moveTo>
                  <a:pt x="0" y="0"/>
                </a:moveTo>
                <a:cubicBezTo>
                  <a:pt x="48" y="164"/>
                  <a:pt x="96" y="328"/>
                  <a:pt x="96" y="432"/>
                </a:cubicBezTo>
                <a:cubicBezTo>
                  <a:pt x="96" y="536"/>
                  <a:pt x="16" y="592"/>
                  <a:pt x="0" y="62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84" y="0"/>
            <a:ext cx="8702777" cy="6437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083" y="1094357"/>
            <a:ext cx="8569962" cy="17488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083" y="2188714"/>
            <a:ext cx="1241114" cy="17488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597238">
            <a:off x="1510925" y="2363599"/>
            <a:ext cx="140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to School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9597238">
            <a:off x="2666262" y="4503637"/>
            <a:ext cx="1687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Teacher Workday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79652" y="4427233"/>
            <a:ext cx="140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School Holiday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9597238">
            <a:off x="3841975" y="4395915"/>
            <a:ext cx="1620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Teacher Workday (Weather?)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84179" y="3524604"/>
            <a:ext cx="1023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SWAGbrrr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88301" y="4912825"/>
            <a:ext cx="1023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SWAGbrrr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84179" y="4922711"/>
            <a:ext cx="1023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SWAGbrrr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92573" y="3493827"/>
            <a:ext cx="390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0000FF"/>
                </a:solidFill>
              </a:rPr>
              <a:t>Benchmark testing in ELA and Math</a:t>
            </a:r>
            <a:endParaRPr lang="en-US" sz="1800" i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67998" y="3839260"/>
            <a:ext cx="1023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*End </a:t>
            </a:r>
            <a:r>
              <a:rPr lang="en-US" i="1" dirty="0" err="1" smtClean="0">
                <a:solidFill>
                  <a:srgbClr val="FF0000"/>
                </a:solidFill>
              </a:rPr>
              <a:t>Qtr</a:t>
            </a:r>
            <a:r>
              <a:rPr lang="en-US" i="1" dirty="0" smtClean="0">
                <a:solidFill>
                  <a:srgbClr val="FF0000"/>
                </a:solidFill>
              </a:rPr>
              <a:t> 2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92573" y="2688609"/>
            <a:ext cx="892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“B”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3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54" descr="SciHered_Gpigs_sx6662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2286000"/>
            <a:ext cx="4330700" cy="4098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3" name="Google Shape;453;p54"/>
          <p:cNvGrpSpPr/>
          <p:nvPr/>
        </p:nvGrpSpPr>
        <p:grpSpPr>
          <a:xfrm>
            <a:off x="3124200" y="3505200"/>
            <a:ext cx="2700337" cy="2605087"/>
            <a:chOff x="3124200" y="3505200"/>
            <a:chExt cx="2700337" cy="2605087"/>
          </a:xfrm>
        </p:grpSpPr>
        <p:sp>
          <p:nvSpPr>
            <p:cNvPr id="454" name="Google Shape;454;p54"/>
            <p:cNvSpPr txBox="1"/>
            <p:nvPr/>
          </p:nvSpPr>
          <p:spPr>
            <a:xfrm>
              <a:off x="3124200" y="3505200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55" name="Google Shape;455;p54"/>
            <p:cNvSpPr txBox="1"/>
            <p:nvPr/>
          </p:nvSpPr>
          <p:spPr>
            <a:xfrm>
              <a:off x="4495800" y="3505200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56" name="Google Shape;456;p54"/>
            <p:cNvSpPr txBox="1"/>
            <p:nvPr/>
          </p:nvSpPr>
          <p:spPr>
            <a:xfrm>
              <a:off x="4529137" y="4948237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57" name="Google Shape;457;p54"/>
            <p:cNvSpPr txBox="1"/>
            <p:nvPr/>
          </p:nvSpPr>
          <p:spPr>
            <a:xfrm>
              <a:off x="3124200" y="4967287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458" name="Google Shape;458;p54"/>
          <p:cNvSpPr txBox="1"/>
          <p:nvPr/>
        </p:nvSpPr>
        <p:spPr>
          <a:xfrm>
            <a:off x="685800" y="5334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Try one on your own…</a:t>
            </a:r>
            <a:endParaRPr/>
          </a:p>
        </p:txBody>
      </p:sp>
      <p:sp>
        <p:nvSpPr>
          <p:cNvPr id="459" name="Google Shape;459;p54"/>
          <p:cNvSpPr txBox="1"/>
          <p:nvPr/>
        </p:nvSpPr>
        <p:spPr>
          <a:xfrm>
            <a:off x="3200400" y="5165725"/>
            <a:ext cx="10668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60" name="Google Shape;460;p54"/>
          <p:cNvSpPr txBox="1"/>
          <p:nvPr/>
        </p:nvSpPr>
        <p:spPr>
          <a:xfrm>
            <a:off x="4648200" y="3733800"/>
            <a:ext cx="10668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61" name="Google Shape;461;p54"/>
          <p:cNvSpPr txBox="1"/>
          <p:nvPr/>
        </p:nvSpPr>
        <p:spPr>
          <a:xfrm>
            <a:off x="4648200" y="5165725"/>
            <a:ext cx="10668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62" name="Google Shape;462;p54"/>
          <p:cNvSpPr txBox="1"/>
          <p:nvPr/>
        </p:nvSpPr>
        <p:spPr>
          <a:xfrm>
            <a:off x="304800" y="1219200"/>
            <a:ext cx="8610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Cross a homozygous guinea pig with black fur (BB) with a homozygous guinea pig with white fur (bb).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3" name="Google Shape;463;p54"/>
          <p:cNvSpPr txBox="1"/>
          <p:nvPr/>
        </p:nvSpPr>
        <p:spPr>
          <a:xfrm>
            <a:off x="3200400" y="3733800"/>
            <a:ext cx="10668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64" name="Google Shape;464;p54"/>
          <p:cNvSpPr txBox="1"/>
          <p:nvPr/>
        </p:nvSpPr>
        <p:spPr>
          <a:xfrm>
            <a:off x="2514600" y="3717925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65" name="Google Shape;465;p54"/>
          <p:cNvSpPr txBox="1"/>
          <p:nvPr/>
        </p:nvSpPr>
        <p:spPr>
          <a:xfrm>
            <a:off x="2514600" y="3717925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66" name="Google Shape;466;p54"/>
          <p:cNvSpPr txBox="1"/>
          <p:nvPr/>
        </p:nvSpPr>
        <p:spPr>
          <a:xfrm>
            <a:off x="2514600" y="5165725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67" name="Google Shape;467;p54"/>
          <p:cNvSpPr txBox="1"/>
          <p:nvPr/>
        </p:nvSpPr>
        <p:spPr>
          <a:xfrm>
            <a:off x="2438400" y="3732212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68" name="Google Shape;468;p54"/>
          <p:cNvSpPr txBox="1"/>
          <p:nvPr/>
        </p:nvSpPr>
        <p:spPr>
          <a:xfrm>
            <a:off x="2514600" y="5165725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69" name="Google Shape;469;p54"/>
          <p:cNvSpPr txBox="1"/>
          <p:nvPr/>
        </p:nvSpPr>
        <p:spPr>
          <a:xfrm>
            <a:off x="2514600" y="5165725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70" name="Google Shape;470;p54"/>
          <p:cNvSpPr txBox="1"/>
          <p:nvPr/>
        </p:nvSpPr>
        <p:spPr>
          <a:xfrm>
            <a:off x="5105400" y="2743200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71" name="Google Shape;471;p54"/>
          <p:cNvSpPr txBox="1"/>
          <p:nvPr/>
        </p:nvSpPr>
        <p:spPr>
          <a:xfrm>
            <a:off x="3395662" y="2743200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72" name="Google Shape;472;p54"/>
          <p:cNvSpPr/>
          <p:nvPr/>
        </p:nvSpPr>
        <p:spPr>
          <a:xfrm>
            <a:off x="2819400" y="3721100"/>
            <a:ext cx="914400" cy="165100"/>
          </a:xfrm>
          <a:custGeom>
            <a:avLst/>
            <a:gdLst/>
            <a:ahLst/>
            <a:cxnLst/>
            <a:rect l="l" t="t" r="r" b="b"/>
            <a:pathLst>
              <a:path w="576" h="104" extrusionOk="0">
                <a:moveTo>
                  <a:pt x="0" y="104"/>
                </a:moveTo>
                <a:cubicBezTo>
                  <a:pt x="144" y="60"/>
                  <a:pt x="288" y="16"/>
                  <a:pt x="384" y="8"/>
                </a:cubicBezTo>
                <a:cubicBezTo>
                  <a:pt x="480" y="0"/>
                  <a:pt x="544" y="48"/>
                  <a:pt x="576" y="56"/>
                </a:cubicBezTo>
              </a:path>
            </a:pathLst>
          </a:custGeom>
          <a:noFill/>
          <a:ln w="28575" cap="flat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73" name="Google Shape;473;p54"/>
          <p:cNvSpPr/>
          <p:nvPr/>
        </p:nvSpPr>
        <p:spPr>
          <a:xfrm>
            <a:off x="2805112" y="3490912"/>
            <a:ext cx="2438400" cy="381000"/>
          </a:xfrm>
          <a:custGeom>
            <a:avLst/>
            <a:gdLst/>
            <a:ahLst/>
            <a:cxnLst/>
            <a:rect l="l" t="t" r="r" b="b"/>
            <a:pathLst>
              <a:path w="576" h="104" extrusionOk="0">
                <a:moveTo>
                  <a:pt x="0" y="104"/>
                </a:moveTo>
                <a:cubicBezTo>
                  <a:pt x="144" y="60"/>
                  <a:pt x="288" y="16"/>
                  <a:pt x="384" y="8"/>
                </a:cubicBezTo>
                <a:cubicBezTo>
                  <a:pt x="480" y="0"/>
                  <a:pt x="544" y="48"/>
                  <a:pt x="576" y="56"/>
                </a:cubicBezTo>
              </a:path>
            </a:pathLst>
          </a:custGeom>
          <a:noFill/>
          <a:ln w="28575" cap="flat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74" name="Google Shape;474;p54"/>
          <p:cNvSpPr/>
          <p:nvPr/>
        </p:nvSpPr>
        <p:spPr>
          <a:xfrm>
            <a:off x="2833687" y="5168900"/>
            <a:ext cx="914400" cy="165100"/>
          </a:xfrm>
          <a:custGeom>
            <a:avLst/>
            <a:gdLst/>
            <a:ahLst/>
            <a:cxnLst/>
            <a:rect l="l" t="t" r="r" b="b"/>
            <a:pathLst>
              <a:path w="576" h="104" extrusionOk="0">
                <a:moveTo>
                  <a:pt x="0" y="104"/>
                </a:moveTo>
                <a:cubicBezTo>
                  <a:pt x="144" y="60"/>
                  <a:pt x="288" y="16"/>
                  <a:pt x="384" y="8"/>
                </a:cubicBezTo>
                <a:cubicBezTo>
                  <a:pt x="480" y="0"/>
                  <a:pt x="544" y="48"/>
                  <a:pt x="576" y="56"/>
                </a:cubicBezTo>
              </a:path>
            </a:pathLst>
          </a:custGeom>
          <a:noFill/>
          <a:ln w="28575" cap="flat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75" name="Google Shape;475;p54"/>
          <p:cNvSpPr/>
          <p:nvPr/>
        </p:nvSpPr>
        <p:spPr>
          <a:xfrm>
            <a:off x="2819400" y="4938712"/>
            <a:ext cx="2438400" cy="381000"/>
          </a:xfrm>
          <a:custGeom>
            <a:avLst/>
            <a:gdLst/>
            <a:ahLst/>
            <a:cxnLst/>
            <a:rect l="l" t="t" r="r" b="b"/>
            <a:pathLst>
              <a:path w="576" h="104" extrusionOk="0">
                <a:moveTo>
                  <a:pt x="0" y="104"/>
                </a:moveTo>
                <a:cubicBezTo>
                  <a:pt x="144" y="60"/>
                  <a:pt x="288" y="16"/>
                  <a:pt x="384" y="8"/>
                </a:cubicBezTo>
                <a:cubicBezTo>
                  <a:pt x="480" y="0"/>
                  <a:pt x="544" y="48"/>
                  <a:pt x="576" y="56"/>
                </a:cubicBezTo>
              </a:path>
            </a:pathLst>
          </a:custGeom>
          <a:noFill/>
          <a:ln w="28575" cap="flat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55" descr="SciHered_Gpigs_sx6662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2286000"/>
            <a:ext cx="4330700" cy="4098925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55"/>
          <p:cNvSpPr txBox="1"/>
          <p:nvPr/>
        </p:nvSpPr>
        <p:spPr>
          <a:xfrm>
            <a:off x="685800" y="457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The result?</a:t>
            </a:r>
            <a:endParaRPr/>
          </a:p>
        </p:txBody>
      </p:sp>
      <p:sp>
        <p:nvSpPr>
          <p:cNvPr id="482" name="Google Shape;482;p55"/>
          <p:cNvSpPr txBox="1"/>
          <p:nvPr/>
        </p:nvSpPr>
        <p:spPr>
          <a:xfrm>
            <a:off x="304800" y="1143000"/>
            <a:ext cx="8610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ahoma"/>
              <a:buChar char="•"/>
            </a:pPr>
            <a:r>
              <a:rPr lang="en-US" sz="25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 4 possible offspring will be heterozygous and have one dominant allele for black fur and 1 recessive allele for white fur. </a:t>
            </a:r>
            <a:endParaRPr/>
          </a:p>
        </p:txBody>
      </p:sp>
      <p:sp>
        <p:nvSpPr>
          <p:cNvPr id="483" name="Google Shape;483;p55"/>
          <p:cNvSpPr txBox="1"/>
          <p:nvPr/>
        </p:nvSpPr>
        <p:spPr>
          <a:xfrm>
            <a:off x="6324600" y="2952750"/>
            <a:ext cx="2667000" cy="207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None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 the guinea pigs will have the black fur phenotype; and Bb genotype.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6"/>
          <p:cNvSpPr txBox="1"/>
          <p:nvPr/>
        </p:nvSpPr>
        <p:spPr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More practice problems…</a:t>
            </a:r>
            <a:endParaRPr/>
          </a:p>
        </p:txBody>
      </p:sp>
      <p:sp>
        <p:nvSpPr>
          <p:cNvPr id="489" name="Google Shape;489;p56"/>
          <p:cNvSpPr txBox="1"/>
          <p:nvPr/>
        </p:nvSpPr>
        <p:spPr>
          <a:xfrm>
            <a:off x="304800" y="1524000"/>
            <a:ext cx="8610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1) Cross a heterozygous tall pea plant (Tt) with a homozygous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short pea plant (tt).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  <a:r>
              <a:rPr lang="en-US" sz="2200" b="0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Tall stems (T) are dominant over short stems (t).</a:t>
            </a: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What are the possible offspring from this cross?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None/>
            </a:pPr>
            <a:endParaRPr sz="2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None/>
            </a:pPr>
            <a:endParaRPr sz="2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2) Cross a rabbit who is heterozygous for short ears (Ee) with  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another rabbit who is heterozygous for short ears (Ee).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Short ears (E) are dominant over long, floppy ears (e).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What are the possible offspring from this cross?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700" y="832757"/>
            <a:ext cx="3886200" cy="359228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2"/>
          </p:cNvCxnSpPr>
          <p:nvPr/>
        </p:nvCxnSpPr>
        <p:spPr>
          <a:xfrm flipV="1">
            <a:off x="2971800" y="359229"/>
            <a:ext cx="0" cy="4065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3"/>
          </p:cNvCxnSpPr>
          <p:nvPr/>
        </p:nvCxnSpPr>
        <p:spPr>
          <a:xfrm flipH="1">
            <a:off x="489857" y="2628900"/>
            <a:ext cx="44250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14900" y="395938"/>
            <a:ext cx="125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Parent 1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99995" y="4890347"/>
            <a:ext cx="125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Parent 2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453743" y="1243905"/>
            <a:ext cx="34126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Parent 1: _______</a:t>
            </a:r>
          </a:p>
          <a:p>
            <a:endParaRPr lang="en-US" sz="2800" dirty="0"/>
          </a:p>
          <a:p>
            <a:r>
              <a:rPr lang="en-US" sz="2800" dirty="0" smtClean="0"/>
              <a:t>Parent 2: _______</a:t>
            </a:r>
          </a:p>
          <a:p>
            <a:endParaRPr lang="en-US" sz="2800" dirty="0"/>
          </a:p>
          <a:p>
            <a:r>
              <a:rPr lang="en-US" sz="2800" dirty="0" smtClean="0"/>
              <a:t>____ = __________</a:t>
            </a:r>
          </a:p>
          <a:p>
            <a:r>
              <a:rPr lang="en-US" sz="2800" dirty="0" smtClean="0"/>
              <a:t>____ = __________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297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7"/>
          <p:cNvSpPr txBox="1"/>
          <p:nvPr/>
        </p:nvSpPr>
        <p:spPr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More practice problems…</a:t>
            </a:r>
            <a:endParaRPr/>
          </a:p>
        </p:txBody>
      </p:sp>
      <p:sp>
        <p:nvSpPr>
          <p:cNvPr id="495" name="Google Shape;495;p57"/>
          <p:cNvSpPr txBox="1"/>
          <p:nvPr/>
        </p:nvSpPr>
        <p:spPr>
          <a:xfrm>
            <a:off x="304800" y="1524000"/>
            <a:ext cx="8610600" cy="664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36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Bikini </a:t>
            </a:r>
            <a:r>
              <a:rPr lang="en-US" sz="36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Bottom Genetics</a:t>
            </a:r>
            <a:r>
              <a:rPr lang="en-US" sz="3600" b="0" i="0" u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!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endParaRPr lang="en-US"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36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#5 together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36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#6-8 on your own!!</a:t>
            </a:r>
            <a:endParaRPr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997778"/>
            <a:ext cx="2095500" cy="2095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222" y="3614057"/>
            <a:ext cx="1838325" cy="249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700" y="832757"/>
            <a:ext cx="3886200" cy="359228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2"/>
          </p:cNvCxnSpPr>
          <p:nvPr/>
        </p:nvCxnSpPr>
        <p:spPr>
          <a:xfrm flipV="1">
            <a:off x="2971800" y="359229"/>
            <a:ext cx="0" cy="4065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3"/>
          </p:cNvCxnSpPr>
          <p:nvPr/>
        </p:nvCxnSpPr>
        <p:spPr>
          <a:xfrm flipH="1">
            <a:off x="489857" y="2628900"/>
            <a:ext cx="44250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14900" y="395938"/>
            <a:ext cx="125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Parent 1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99995" y="4890347"/>
            <a:ext cx="125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Parent 2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453743" y="1243905"/>
            <a:ext cx="34126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Parent 1: _______</a:t>
            </a:r>
          </a:p>
          <a:p>
            <a:endParaRPr lang="en-US" sz="2800" dirty="0"/>
          </a:p>
          <a:p>
            <a:r>
              <a:rPr lang="en-US" sz="2800" dirty="0" smtClean="0"/>
              <a:t>Parent 2: _______</a:t>
            </a:r>
          </a:p>
          <a:p>
            <a:endParaRPr lang="en-US" sz="2800" dirty="0"/>
          </a:p>
          <a:p>
            <a:r>
              <a:rPr lang="en-US" sz="2800" dirty="0" smtClean="0"/>
              <a:t>____ = __________</a:t>
            </a:r>
          </a:p>
          <a:p>
            <a:r>
              <a:rPr lang="en-US" sz="2800" dirty="0" smtClean="0"/>
              <a:t>____ = __________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742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700" y="832757"/>
            <a:ext cx="3886200" cy="359228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2"/>
          </p:cNvCxnSpPr>
          <p:nvPr/>
        </p:nvCxnSpPr>
        <p:spPr>
          <a:xfrm flipV="1">
            <a:off x="2971800" y="359229"/>
            <a:ext cx="0" cy="4065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3"/>
          </p:cNvCxnSpPr>
          <p:nvPr/>
        </p:nvCxnSpPr>
        <p:spPr>
          <a:xfrm flipH="1">
            <a:off x="489857" y="2628900"/>
            <a:ext cx="44250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14900" y="395938"/>
            <a:ext cx="125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Parent 1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99995" y="4890347"/>
            <a:ext cx="125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Parent 2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453743" y="1243905"/>
            <a:ext cx="34126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Parent 1: _______</a:t>
            </a:r>
          </a:p>
          <a:p>
            <a:endParaRPr lang="en-US" sz="2800" dirty="0"/>
          </a:p>
          <a:p>
            <a:r>
              <a:rPr lang="en-US" sz="2800" dirty="0" smtClean="0"/>
              <a:t>Parent 2: _______</a:t>
            </a:r>
          </a:p>
          <a:p>
            <a:endParaRPr lang="en-US" sz="2800" dirty="0"/>
          </a:p>
          <a:p>
            <a:r>
              <a:rPr lang="en-US" sz="2800" dirty="0" smtClean="0"/>
              <a:t>____ = __________</a:t>
            </a:r>
          </a:p>
          <a:p>
            <a:r>
              <a:rPr lang="en-US" sz="2800" dirty="0" smtClean="0"/>
              <a:t>____ = __________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022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Google Shape;600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" y="-34925"/>
            <a:ext cx="8964612" cy="6669087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67"/>
          <p:cNvSpPr txBox="1"/>
          <p:nvPr/>
        </p:nvSpPr>
        <p:spPr>
          <a:xfrm>
            <a:off x="107950" y="65087"/>
            <a:ext cx="22320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Omah and Opah</a:t>
            </a:r>
            <a:endParaRPr/>
          </a:p>
        </p:txBody>
      </p:sp>
      <p:sp>
        <p:nvSpPr>
          <p:cNvPr id="602" name="Google Shape;602;p67"/>
          <p:cNvSpPr txBox="1"/>
          <p:nvPr/>
        </p:nvSpPr>
        <p:spPr>
          <a:xfrm>
            <a:off x="252412" y="887412"/>
            <a:ext cx="266541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Omah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392 Earth years old</a:t>
            </a:r>
            <a:endParaRPr/>
          </a:p>
        </p:txBody>
      </p:sp>
      <p:sp>
        <p:nvSpPr>
          <p:cNvPr id="603" name="Google Shape;603;p67"/>
          <p:cNvSpPr txBox="1"/>
          <p:nvPr/>
        </p:nvSpPr>
        <p:spPr>
          <a:xfrm>
            <a:off x="6804025" y="765175"/>
            <a:ext cx="26638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Opah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389 Earth years old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82"/>
          <p:cNvSpPr txBox="1"/>
          <p:nvPr/>
        </p:nvSpPr>
        <p:spPr>
          <a:xfrm>
            <a:off x="215900" y="260350"/>
            <a:ext cx="6264275" cy="378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Review and vocabulary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Pedigree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Filial / offspring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Generations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Traits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Chromosomes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Dominant (gene)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Recessive (gene)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41" name="Google Shape;741;p82"/>
          <p:cNvSpPr txBox="1"/>
          <p:nvPr/>
        </p:nvSpPr>
        <p:spPr>
          <a:xfrm flipH="1">
            <a:off x="2195512" y="4149725"/>
            <a:ext cx="5343525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None/>
            </a:pPr>
            <a:r>
              <a:rPr lang="en-US"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will add more as we go.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425295" y="-260658"/>
            <a:ext cx="8229600" cy="958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dirty="0"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211494" y="577542"/>
            <a:ext cx="8657201" cy="589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sym typeface="Calibri"/>
              </a:rPr>
              <a:t>Chromosomes – DNA wound into cute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Calibri"/>
              </a:rPr>
              <a:t>pkg</a:t>
            </a:r>
            <a:endParaRPr sz="24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66FF"/>
              </a:buClr>
              <a:buSzPts val="3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FF"/>
                </a:solidFill>
                <a:sym typeface="Calibri"/>
              </a:rPr>
              <a:t>Genes – section of  DNA/chromosome that codes for a specific trait</a:t>
            </a:r>
            <a:endParaRPr sz="2400" dirty="0">
              <a:solidFill>
                <a:srgbClr val="0000FF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FF0000"/>
                </a:solidFill>
                <a:sym typeface="Calibri"/>
              </a:rPr>
              <a:t>Traits – an organism’s physical </a:t>
            </a:r>
            <a:r>
              <a:rPr lang="en-US" sz="2400" b="0" i="0" u="none" strike="noStrike" cap="none" dirty="0" smtClean="0">
                <a:solidFill>
                  <a:srgbClr val="FF0000"/>
                </a:solidFill>
                <a:sym typeface="Calibri"/>
              </a:rPr>
              <a:t>features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Phenotype – the way something looks on the outside (based on DNA)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Genotype – the genes inside (usually represented with two letters – LL, </a:t>
            </a:r>
            <a:r>
              <a:rPr lang="en-US" sz="2400" dirty="0" err="1" smtClean="0">
                <a:solidFill>
                  <a:srgbClr val="0000FF"/>
                </a:solidFill>
              </a:rPr>
              <a:t>Ll</a:t>
            </a:r>
            <a:r>
              <a:rPr lang="en-US" sz="2400" dirty="0" smtClean="0">
                <a:solidFill>
                  <a:srgbClr val="0000FF"/>
                </a:solidFill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</a:rPr>
              <a:t>ll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554636" y="577542"/>
            <a:ext cx="1903751" cy="411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4636" y="1058411"/>
            <a:ext cx="884421" cy="411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637" y="1736085"/>
            <a:ext cx="884420" cy="411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4636" y="2267815"/>
            <a:ext cx="1514007" cy="411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4636" y="3089079"/>
            <a:ext cx="1349116" cy="411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425295" y="-260658"/>
            <a:ext cx="8229600" cy="958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dirty="0"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211494" y="577542"/>
            <a:ext cx="8657201" cy="589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Dominant allele – the version of a gene that WILL show if present.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Recessive allele – the version of a gene that may get hidden.  Only shows if there is nothing to cover it.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HOMOzygous</a:t>
            </a:r>
            <a:r>
              <a:rPr lang="en-US" dirty="0" smtClean="0">
                <a:solidFill>
                  <a:srgbClr val="FF0000"/>
                </a:solidFill>
              </a:rPr>
              <a:t> – an organism with two of the SAME alleles for a specific trait.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dirty="0" err="1" smtClean="0">
                <a:solidFill>
                  <a:srgbClr val="0000FF"/>
                </a:solidFill>
              </a:rPr>
              <a:t>HETEROzygous</a:t>
            </a:r>
            <a:r>
              <a:rPr lang="en-US" dirty="0" smtClean="0">
                <a:solidFill>
                  <a:srgbClr val="0000FF"/>
                </a:solidFill>
              </a:rPr>
              <a:t> – an organism with DIFFERENT alleles for a specific trait.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4558" y="698090"/>
            <a:ext cx="2578308" cy="411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4558" y="1821316"/>
            <a:ext cx="2578308" cy="411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4558" y="3356352"/>
            <a:ext cx="2248524" cy="411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4558" y="4393165"/>
            <a:ext cx="2428406" cy="411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9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BrainPop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Heredity </a:t>
            </a:r>
            <a:r>
              <a:rPr lang="en-US" dirty="0" smtClean="0"/>
              <a:t>video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Quiz possible!!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08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66" y="-11006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SpongeBob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2933"/>
            <a:ext cx="9228667" cy="1933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3354917"/>
            <a:ext cx="2095500" cy="20955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 rot="5400000">
            <a:off x="5126566" y="2454275"/>
            <a:ext cx="2569634" cy="3594100"/>
          </a:xfrm>
          <a:prstGeom prst="wedgeRoundRectCallout">
            <a:avLst>
              <a:gd name="adj1" fmla="val -13074"/>
              <a:gd name="adj2" fmla="val 10806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9799" y="3093845"/>
            <a:ext cx="3458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HOMO</a:t>
            </a:r>
            <a:r>
              <a:rPr lang="en-US" sz="2000" dirty="0" smtClean="0"/>
              <a:t>-</a:t>
            </a:r>
            <a:r>
              <a:rPr lang="en-US" sz="2000" dirty="0" err="1" smtClean="0"/>
              <a:t>zygous</a:t>
            </a:r>
            <a:r>
              <a:rPr lang="en-US" sz="2000" dirty="0" smtClean="0"/>
              <a:t> = the letters are the </a:t>
            </a:r>
            <a:r>
              <a:rPr lang="en-US" sz="2000" dirty="0" smtClean="0">
                <a:solidFill>
                  <a:srgbClr val="FF0000"/>
                </a:solidFill>
              </a:rPr>
              <a:t>SAME</a:t>
            </a:r>
            <a:r>
              <a:rPr lang="en-US" sz="2000" dirty="0" smtClean="0"/>
              <a:t>…</a:t>
            </a:r>
            <a:r>
              <a:rPr lang="en-US" sz="2000" i="1" u="sng" dirty="0" smtClean="0"/>
              <a:t>Big B, Big B</a:t>
            </a:r>
            <a:endParaRPr lang="en-US" sz="2000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749799" y="4048724"/>
            <a:ext cx="3458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HETERO</a:t>
            </a:r>
            <a:r>
              <a:rPr lang="en-US" sz="2000" dirty="0" smtClean="0"/>
              <a:t>-</a:t>
            </a:r>
            <a:r>
              <a:rPr lang="en-US" sz="2000" dirty="0" err="1" smtClean="0"/>
              <a:t>zygous</a:t>
            </a:r>
            <a:r>
              <a:rPr lang="en-US" sz="2000" dirty="0" smtClean="0"/>
              <a:t> = the letters are </a:t>
            </a:r>
            <a:r>
              <a:rPr lang="en-US" sz="2000" dirty="0" smtClean="0">
                <a:solidFill>
                  <a:srgbClr val="0000FF"/>
                </a:solidFill>
              </a:rPr>
              <a:t>DIFFERENT</a:t>
            </a:r>
            <a:r>
              <a:rPr lang="en-US" sz="2000" dirty="0" smtClean="0"/>
              <a:t>…</a:t>
            </a:r>
            <a:r>
              <a:rPr lang="en-US" sz="2000" i="1" u="sng" dirty="0" smtClean="0"/>
              <a:t>Big B, little b</a:t>
            </a:r>
            <a:endParaRPr lang="en-US" sz="2000" i="1" u="sng" dirty="0"/>
          </a:p>
        </p:txBody>
      </p:sp>
      <p:sp>
        <p:nvSpPr>
          <p:cNvPr id="9" name="Multiply 8"/>
          <p:cNvSpPr/>
          <p:nvPr/>
        </p:nvSpPr>
        <p:spPr>
          <a:xfrm>
            <a:off x="5723467" y="973138"/>
            <a:ext cx="499533" cy="508000"/>
          </a:xfrm>
          <a:prstGeom prst="mathMultiply">
            <a:avLst>
              <a:gd name="adj1" fmla="val 99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7708899" y="973138"/>
            <a:ext cx="499533" cy="508000"/>
          </a:xfrm>
          <a:prstGeom prst="mathMultiply">
            <a:avLst>
              <a:gd name="adj1" fmla="val 99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4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66" y="-11006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SpongeBob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3354917"/>
            <a:ext cx="2095500" cy="20955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 rot="5400000">
            <a:off x="5126566" y="2454275"/>
            <a:ext cx="2569634" cy="3594100"/>
          </a:xfrm>
          <a:prstGeom prst="wedgeRoundRectCallout">
            <a:avLst>
              <a:gd name="adj1" fmla="val -13074"/>
              <a:gd name="adj2" fmla="val 10806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9799" y="3033061"/>
            <a:ext cx="3458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PHENO</a:t>
            </a:r>
            <a:r>
              <a:rPr lang="en-US" sz="2000" dirty="0" smtClean="0"/>
              <a:t>-type = the way it </a:t>
            </a:r>
            <a:r>
              <a:rPr lang="en-US" sz="2000" i="1" u="sng" dirty="0" smtClean="0">
                <a:solidFill>
                  <a:srgbClr val="FF0000"/>
                </a:solidFill>
              </a:rPr>
              <a:t>looks</a:t>
            </a:r>
            <a:r>
              <a:rPr lang="en-US" sz="2000" dirty="0" smtClean="0"/>
              <a:t> on the outside (based on genetics)</a:t>
            </a:r>
            <a:endParaRPr lang="en-US" sz="2000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749798" y="4319657"/>
            <a:ext cx="3458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GENO</a:t>
            </a:r>
            <a:r>
              <a:rPr lang="en-US" sz="2000" dirty="0" smtClean="0"/>
              <a:t>-type = the </a:t>
            </a:r>
            <a:r>
              <a:rPr lang="en-US" sz="2000" i="1" u="sng" dirty="0" smtClean="0">
                <a:solidFill>
                  <a:srgbClr val="0000FF"/>
                </a:solidFill>
              </a:rPr>
              <a:t>genes</a:t>
            </a:r>
            <a:r>
              <a:rPr lang="en-US" sz="2000" dirty="0" smtClean="0"/>
              <a:t> on the inside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8" y="761878"/>
            <a:ext cx="8905875" cy="2000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51000" y="1497420"/>
            <a:ext cx="1157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567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66" y="-11006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SpongeBob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 rot="16200000" flipH="1">
            <a:off x="1206497" y="2420408"/>
            <a:ext cx="2569634" cy="3594100"/>
          </a:xfrm>
          <a:prstGeom prst="wedgeRoundRectCallout">
            <a:avLst>
              <a:gd name="adj1" fmla="val -13074"/>
              <a:gd name="adj2" fmla="val 10806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9731" y="3079220"/>
            <a:ext cx="34586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Wait, so SpongeBob said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“GENO</a:t>
            </a:r>
            <a:r>
              <a:rPr lang="en-US" sz="2000" dirty="0" smtClean="0"/>
              <a:t>-type = the </a:t>
            </a:r>
            <a:r>
              <a:rPr lang="en-US" sz="2000" i="1" u="sng" dirty="0" smtClean="0">
                <a:solidFill>
                  <a:srgbClr val="0000FF"/>
                </a:solidFill>
              </a:rPr>
              <a:t>genes</a:t>
            </a:r>
            <a:r>
              <a:rPr lang="en-US" sz="2000" dirty="0" smtClean="0"/>
              <a:t> on the inside”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So I need to tell what genes are possible if they have a tall head?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AutoShape 2" descr="Image result for Patrick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31" y="2643595"/>
            <a:ext cx="2573869" cy="34940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7329"/>
            <a:ext cx="9245600" cy="1104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68334" y="1286373"/>
            <a:ext cx="73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42466" y="1286373"/>
            <a:ext cx="97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Tt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076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7403</TotalTime>
  <Words>1169</Words>
  <Application>Microsoft Office PowerPoint</Application>
  <PresentationFormat>On-screen Show (4:3)</PresentationFormat>
  <Paragraphs>226</Paragraphs>
  <Slides>38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 Narrow</vt:lpstr>
      <vt:lpstr>Calibri</vt:lpstr>
      <vt:lpstr>Arial</vt:lpstr>
      <vt:lpstr>Comic Sans MS</vt:lpstr>
      <vt:lpstr>Tahoma</vt:lpstr>
      <vt:lpstr>Office Theme</vt:lpstr>
      <vt:lpstr>Dec. 9 2019</vt:lpstr>
      <vt:lpstr>PowerPoint Presentation</vt:lpstr>
      <vt:lpstr>PowerPoint Presentation</vt:lpstr>
      <vt:lpstr>Vocabulary</vt:lpstr>
      <vt:lpstr>Vocabulary</vt:lpstr>
      <vt:lpstr>BrainPop</vt:lpstr>
      <vt:lpstr>SpongeBob</vt:lpstr>
      <vt:lpstr>SpongeBob</vt:lpstr>
      <vt:lpstr>SpongeBob</vt:lpstr>
      <vt:lpstr>SpongeBob</vt:lpstr>
      <vt:lpstr>PowerPoint Presentation</vt:lpstr>
      <vt:lpstr>One more video…</vt:lpstr>
      <vt:lpstr>PowerPoint Presentation</vt:lpstr>
      <vt:lpstr>PowerPoint Presentation</vt:lpstr>
      <vt:lpstr>PowerPoint Presentation</vt:lpstr>
      <vt:lpstr>Probability &amp; Heredity: Punnett Squares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Mar. 20, 2019</dc:title>
  <dc:creator>Audrey Garris</dc:creator>
  <cp:lastModifiedBy>Audrey Garris</cp:lastModifiedBy>
  <cp:revision>20</cp:revision>
  <cp:lastPrinted>2019-03-20T13:23:03Z</cp:lastPrinted>
  <dcterms:modified xsi:type="dcterms:W3CDTF">2019-12-09T14:32:36Z</dcterms:modified>
</cp:coreProperties>
</file>