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5" r:id="rId2"/>
    <p:sldId id="368" r:id="rId3"/>
    <p:sldId id="369" r:id="rId4"/>
    <p:sldId id="370" r:id="rId5"/>
    <p:sldId id="371" r:id="rId6"/>
    <p:sldId id="332" r:id="rId7"/>
    <p:sldId id="347" r:id="rId8"/>
    <p:sldId id="348" r:id="rId9"/>
    <p:sldId id="349" r:id="rId10"/>
    <p:sldId id="350" r:id="rId11"/>
    <p:sldId id="352" r:id="rId12"/>
    <p:sldId id="353" r:id="rId13"/>
    <p:sldId id="333" r:id="rId14"/>
    <p:sldId id="335" r:id="rId15"/>
    <p:sldId id="336" r:id="rId16"/>
    <p:sldId id="337" r:id="rId17"/>
    <p:sldId id="338" r:id="rId18"/>
    <p:sldId id="363" r:id="rId19"/>
    <p:sldId id="364" r:id="rId20"/>
    <p:sldId id="365" r:id="rId21"/>
    <p:sldId id="366" r:id="rId22"/>
    <p:sldId id="358" r:id="rId23"/>
    <p:sldId id="359" r:id="rId24"/>
    <p:sldId id="298" r:id="rId25"/>
    <p:sldId id="299" r:id="rId26"/>
    <p:sldId id="305" r:id="rId27"/>
    <p:sldId id="357" r:id="rId28"/>
    <p:sldId id="354" r:id="rId29"/>
    <p:sldId id="356" r:id="rId30"/>
    <p:sldId id="355" r:id="rId31"/>
    <p:sldId id="360" r:id="rId32"/>
    <p:sldId id="361" r:id="rId33"/>
    <p:sldId id="362" r:id="rId34"/>
    <p:sldId id="367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39" r:id="rId50"/>
    <p:sldId id="340" r:id="rId51"/>
    <p:sldId id="345" r:id="rId52"/>
    <p:sldId id="301" r:id="rId53"/>
    <p:sldId id="300" r:id="rId54"/>
    <p:sldId id="320" r:id="rId55"/>
    <p:sldId id="328" r:id="rId56"/>
    <p:sldId id="329" r:id="rId57"/>
    <p:sldId id="330" r:id="rId58"/>
    <p:sldId id="321" r:id="rId59"/>
    <p:sldId id="322" r:id="rId60"/>
    <p:sldId id="323" r:id="rId61"/>
    <p:sldId id="331" r:id="rId62"/>
    <p:sldId id="324" r:id="rId63"/>
    <p:sldId id="325" r:id="rId64"/>
    <p:sldId id="326" r:id="rId65"/>
    <p:sldId id="32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18B2-A59F-44C2-BF35-0EEC062F4A3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3AA7-F219-46E5-85BB-F93D0C29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Please note that Paul Karason is NOT suffering from methemoglobinemia – he turned himself blue by drinking a silver solution.  It makes a good attention getting picture for the “Blue People of Kentucky” which IS the genetic disorder methemoglobinemia.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A97B93-1999-414B-A041-8AC278506490}" type="slidenum">
              <a:rPr lang="en-US" altLang="en-US" sz="1200" smtClean="0"/>
              <a:pPr eaLnBrk="1" hangingPunct="1"/>
              <a:t>55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DEFDE-6BB8-4CB8-8E46-BAE4C6F32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2xufrHWG3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olorvisiontesting.com/ishihara.htm#demonstrationplat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9641"/>
            <a:ext cx="8534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dirty="0" smtClean="0"/>
              <a:t>Bikini Bottom – codominance vs. incomplete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How should I tell the difference between codominance and incomplete dominance?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CAN: </a:t>
            </a:r>
            <a:r>
              <a:rPr lang="en-US" dirty="0" smtClean="0">
                <a:solidFill>
                  <a:srgbClr val="7030A0"/>
                </a:solidFill>
              </a:rPr>
              <a:t>determine how traits are passed to specific genders.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</a:t>
            </a:r>
            <a:r>
              <a:rPr lang="en-US" dirty="0" smtClean="0"/>
              <a:t>. </a:t>
            </a:r>
            <a:r>
              <a:rPr lang="en-US" dirty="0" smtClean="0"/>
              <a:t>19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26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145073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Incomplete</a:t>
            </a:r>
            <a:r>
              <a:rPr lang="en-US" altLang="en-US" sz="4000" smtClean="0"/>
              <a:t> 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8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22452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7411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7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cxnSp>
        <p:nvCxnSpPr>
          <p:cNvPr id="18435" name="Straight Connector 3"/>
          <p:cNvCxnSpPr>
            <a:cxnSpLocks noChangeShapeType="1"/>
          </p:cNvCxnSpPr>
          <p:nvPr/>
        </p:nvCxnSpPr>
        <p:spPr bwMode="auto">
          <a:xfrm>
            <a:off x="1647825" y="2438400"/>
            <a:ext cx="5334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6" name="Straight Connector 5"/>
          <p:cNvCxnSpPr>
            <a:cxnSpLocks noChangeShapeType="1"/>
          </p:cNvCxnSpPr>
          <p:nvPr/>
        </p:nvCxnSpPr>
        <p:spPr bwMode="auto">
          <a:xfrm>
            <a:off x="4303713" y="1828800"/>
            <a:ext cx="0" cy="50292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17875" y="1066800"/>
            <a:ext cx="242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Blood type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54538" y="1687513"/>
            <a:ext cx="2427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Genotype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47825" y="1697038"/>
            <a:ext cx="242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Phenotype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11338" y="2830513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6413" y="3567113"/>
            <a:ext cx="2100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11338" y="434340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AB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11338" y="510540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54575" y="2852738"/>
            <a:ext cx="94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81563" y="3538538"/>
            <a:ext cx="94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BB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81563" y="4357688"/>
            <a:ext cx="942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AB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81563" y="5133975"/>
            <a:ext cx="94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OO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24538" y="2830513"/>
            <a:ext cx="94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AO</a:t>
            </a:r>
          </a:p>
        </p:txBody>
      </p:sp>
      <p:sp>
        <p:nvSpPr>
          <p:cNvPr id="18449" name="TextBox 21"/>
          <p:cNvSpPr txBox="1">
            <a:spLocks noChangeArrowheads="1"/>
          </p:cNvSpPr>
          <p:nvPr/>
        </p:nvSpPr>
        <p:spPr bwMode="auto">
          <a:xfrm>
            <a:off x="5857875" y="3538538"/>
            <a:ext cx="94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dirty="0"/>
              <a:t>BO</a:t>
            </a:r>
          </a:p>
        </p:txBody>
      </p:sp>
    </p:spTree>
    <p:extLst>
      <p:ext uri="{BB962C8B-B14F-4D97-AF65-F5344CB8AC3E}">
        <p14:creationId xmlns:p14="http://schemas.microsoft.com/office/powerpoint/2010/main" val="31329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18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48"/>
            <a:ext cx="8991600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whether the following blood genotypes are homozygous (homo) or heterozygous (hetero). 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   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BO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 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 __________       AB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 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are purebred? ________________________           Which are hybrid?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631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33" y="1066800"/>
            <a:ext cx="9067800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Determine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blood type (phenotype) for each genotype: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 = type _____    AO = type _____   OO = type _____  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BB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type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= type _____  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type ______</a:t>
            </a:r>
          </a:p>
        </p:txBody>
      </p:sp>
    </p:spTree>
    <p:extLst>
      <p:ext uri="{BB962C8B-B14F-4D97-AF65-F5344CB8AC3E}">
        <p14:creationId xmlns:p14="http://schemas.microsoft.com/office/powerpoint/2010/main" val="1184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3" y="-17570"/>
            <a:ext cx="8427506" cy="619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217" y="10527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Progress reports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49" y="4364024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WINTER BREAK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3359232"/>
            <a:ext cx="1225421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64" y="5415496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245" y="203168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Early release / PLC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527103" y="3102789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3" y="249335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Chorus concert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003" y="1985108"/>
            <a:ext cx="99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NJHS </a:t>
            </a:r>
            <a:r>
              <a:rPr lang="en-US" sz="1600" dirty="0" err="1" smtClean="0"/>
              <a:t>mtg</a:t>
            </a:r>
            <a:r>
              <a:rPr lang="en-US" sz="1600" dirty="0" smtClean="0"/>
              <a:t> @2:30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0317" y="3481829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Ugly sweater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23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Socks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9501" y="3404565"/>
            <a:ext cx="132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 for Ed Holiday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847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Pajamas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5741" y="345389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Hat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934200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For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blood type (phenotype), give the genotypes possible: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A: ________    Type B: ________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O: ________    Type AB: _________</a:t>
            </a:r>
          </a:p>
        </p:txBody>
      </p:sp>
    </p:spTree>
    <p:extLst>
      <p:ext uri="{BB962C8B-B14F-4D97-AF65-F5344CB8AC3E}">
        <p14:creationId xmlns:p14="http://schemas.microsoft.com/office/powerpoint/2010/main" val="22573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525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Sandy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Squirrel met Stewart the Squirrel at the water chestnut festival.  They fell in love.  Sandy is blood type AB and Stewart is type O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Squirrel’s genotype: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Squirrel’s genotype: _________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Punnett square to show the possible blood genotypes of their children.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1219200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19050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" y="34587"/>
            <a:ext cx="1965655" cy="17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9" y="15874"/>
            <a:ext cx="1594573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55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43434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Karyotype</a:t>
            </a:r>
            <a:r>
              <a:rPr lang="en-US" sz="3600" b="1" dirty="0" smtClean="0">
                <a:solidFill>
                  <a:srgbClr val="FF0000"/>
                </a:solidFill>
              </a:rPr>
              <a:t> – a picture of the actual chromosomes of an organism.  Typically used for genetic research.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1.gstatic.com/images?q=tbn:ANd9GcQCmvuaaSFyaXNJPfjs5IgdN-UtNi32k6YWBux9zdeZbwYvlQF0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7708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6463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 – sex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109837"/>
            <a:ext cx="3566160" cy="473659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Humans have 23 pairs of chromosomes</a:t>
            </a:r>
          </a:p>
          <a:p>
            <a:pPr lvl="1"/>
            <a:r>
              <a:rPr lang="en-US" altLang="en-US" sz="2400" dirty="0" smtClean="0"/>
              <a:t>22 – autosomes</a:t>
            </a:r>
          </a:p>
          <a:p>
            <a:pPr lvl="1"/>
            <a:r>
              <a:rPr lang="en-US" altLang="en-US" sz="2400" dirty="0" smtClean="0"/>
              <a:t>1 – sex chromosome (X &amp; 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191000" cy="4191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724400" y="1828800"/>
            <a:ext cx="0" cy="3962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80764" y="1828800"/>
            <a:ext cx="0" cy="2895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41718" y="1828800"/>
            <a:ext cx="4156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4400" y="5791200"/>
            <a:ext cx="2667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91400" y="4724400"/>
            <a:ext cx="0" cy="108758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1400" y="4724400"/>
            <a:ext cx="1489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3800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80764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3800" y="5964382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61118" y="4869873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x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7696200" cy="53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52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152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3836727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836727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386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43200"/>
            <a:ext cx="527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Amoeba Sisters - Punnett squares and Sex-linked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4" y="0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192825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711293" y="4224329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91340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939737" y="417150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4179" y="3524604"/>
            <a:ext cx="11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8301" y="4912825"/>
            <a:ext cx="11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4179" y="4922711"/>
            <a:ext cx="12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2573" y="3461283"/>
            <a:ext cx="39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testing in ELA and Math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39261"/>
            <a:ext cx="11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10019" y="2272409"/>
            <a:ext cx="119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TEST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1132" y="2295740"/>
            <a:ext cx="119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TEST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X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50858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3"/>
          <p:cNvGrpSpPr>
            <a:grpSpLocks/>
          </p:cNvGrpSpPr>
          <p:nvPr/>
        </p:nvGrpSpPr>
        <p:grpSpPr bwMode="auto">
          <a:xfrm>
            <a:off x="2833688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8999" y="1295400"/>
              <a:ext cx="4103688" cy="403383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5912" y="768350"/>
              <a:ext cx="0" cy="45608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1525"/>
              <a:ext cx="4699000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9875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73325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733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34088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9513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737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30613" y="175895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73725" y="177958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3075" y="1778000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08450" y="3733800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69038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16638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5" name="Oval 24"/>
          <p:cNvSpPr/>
          <p:nvPr/>
        </p:nvSpPr>
        <p:spPr>
          <a:xfrm>
            <a:off x="2840038" y="2371725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7325" y="2371725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69013" y="2371725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3"/>
          <p:cNvGrpSpPr>
            <a:grpSpLocks/>
          </p:cNvGrpSpPr>
          <p:nvPr/>
        </p:nvGrpSpPr>
        <p:grpSpPr bwMode="auto">
          <a:xfrm>
            <a:off x="2833688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8999" y="1295400"/>
              <a:ext cx="4103688" cy="403383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5912" y="768350"/>
              <a:ext cx="0" cy="45608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1525"/>
              <a:ext cx="4699000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9875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73325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733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34088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9513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737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30613" y="175895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73725" y="177958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9875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08450" y="3733800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81713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16638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9906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22788" y="2327275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0" y="4338638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3"/>
          <p:cNvGrpSpPr>
            <a:grpSpLocks/>
          </p:cNvGrpSpPr>
          <p:nvPr/>
        </p:nvGrpSpPr>
        <p:grpSpPr bwMode="auto">
          <a:xfrm>
            <a:off x="2833688" y="106680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8999" y="1295400"/>
              <a:ext cx="4103688" cy="403383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5912" y="768350"/>
              <a:ext cx="0" cy="45608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1525"/>
              <a:ext cx="4699000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9875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73325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733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34088" y="430213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9513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73725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30613" y="175895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73725" y="177958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0850" y="17526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14825" y="374808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21413" y="180022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313" y="3733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5" name="Oval 24"/>
          <p:cNvSpPr/>
          <p:nvPr/>
        </p:nvSpPr>
        <p:spPr>
          <a:xfrm>
            <a:off x="2889250" y="24257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6875" y="4338638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8588" y="2371725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46788" y="24003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4163" y="4338638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73775" y="4348163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246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Tell whether or not the following are “</a:t>
            </a:r>
            <a:r>
              <a:rPr lang="en-US" sz="2800" dirty="0" smtClean="0">
                <a:solidFill>
                  <a:srgbClr val="FF0000"/>
                </a:solidFill>
              </a:rPr>
              <a:t>carriers</a:t>
            </a:r>
            <a:r>
              <a:rPr lang="en-US" sz="2800" dirty="0" smtClean="0"/>
              <a:t>” …are “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showing the trait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Remember = “</a:t>
            </a:r>
            <a:r>
              <a:rPr lang="en-US" sz="2800" dirty="0" smtClean="0">
                <a:solidFill>
                  <a:srgbClr val="FF0000"/>
                </a:solidFill>
              </a:rPr>
              <a:t>Carrier</a:t>
            </a:r>
            <a:r>
              <a:rPr lang="en-US" sz="2800" dirty="0" smtClean="0"/>
              <a:t>” means they have the allele, but do not show the trait.</a:t>
            </a:r>
          </a:p>
          <a:p>
            <a:r>
              <a:rPr lang="en-US" sz="2800" dirty="0" smtClean="0"/>
              <a:t>If someone is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showing the trait</a:t>
            </a:r>
            <a:r>
              <a:rPr lang="en-US" sz="2800" dirty="0" smtClean="0"/>
              <a:t>, they have the allele AND show it.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89309"/>
              </p:ext>
            </p:extLst>
          </p:nvPr>
        </p:nvGraphicFramePr>
        <p:xfrm>
          <a:off x="304800" y="3086058"/>
          <a:ext cx="8458200" cy="220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9049046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766600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9633771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51488957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51765953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346676359"/>
                    </a:ext>
                  </a:extLst>
                </a:gridCol>
              </a:tblGrid>
              <a:tr h="5429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>
                          <a:solidFill>
                            <a:srgbClr val="FF00FF"/>
                          </a:solidFill>
                        </a:rPr>
                        <a:t>k</a:t>
                      </a:r>
                      <a:endParaRPr lang="en-US" sz="32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>
                          <a:solidFill>
                            <a:srgbClr val="FF00FF"/>
                          </a:solidFill>
                        </a:rPr>
                        <a:t>k</a:t>
                      </a:r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>
                          <a:solidFill>
                            <a:srgbClr val="FF00FF"/>
                          </a:solidFill>
                        </a:rPr>
                        <a:t>k</a:t>
                      </a:r>
                      <a:endParaRPr lang="en-US" sz="32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endParaRPr lang="en-US" sz="32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>
                          <a:solidFill>
                            <a:srgbClr val="FF00FF"/>
                          </a:solidFill>
                        </a:rPr>
                        <a:t>k</a:t>
                      </a:r>
                      <a:r>
                        <a:rPr lang="en-US" sz="3200" dirty="0" err="1" smtClean="0"/>
                        <a:t>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8773"/>
                  </a:ext>
                </a:extLst>
              </a:tr>
              <a:tr h="542936">
                <a:tc>
                  <a:txBody>
                    <a:bodyPr/>
                    <a:lstStyle/>
                    <a:p>
                      <a:r>
                        <a:rPr lang="en-US" dirty="0" smtClean="0"/>
                        <a:t>Boy/Girl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485917"/>
                  </a:ext>
                </a:extLst>
              </a:tr>
              <a:tr h="542936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21424"/>
                  </a:ext>
                </a:extLst>
              </a:tr>
              <a:tr h="542936">
                <a:tc>
                  <a:txBody>
                    <a:bodyPr/>
                    <a:lstStyle/>
                    <a:p>
                      <a:r>
                        <a:rPr lang="en-US" dirty="0" smtClean="0"/>
                        <a:t>Has 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1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Traits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Traits that affect genes on the </a:t>
            </a:r>
            <a:r>
              <a:rPr lang="en-US" sz="2800" b="1" dirty="0" smtClean="0">
                <a:solidFill>
                  <a:srgbClr val="FF0000"/>
                </a:solidFill>
              </a:rPr>
              <a:t>X chromosome</a:t>
            </a:r>
          </a:p>
          <a:p>
            <a:pPr lvl="3" eaLnBrk="1" hangingPunct="1">
              <a:defRPr/>
            </a:pPr>
            <a:r>
              <a:rPr lang="en-US" sz="2000" b="1" dirty="0" smtClean="0"/>
              <a:t>Females: XX			Males: XY</a:t>
            </a:r>
          </a:p>
          <a:p>
            <a:pPr eaLnBrk="1" hangingPunct="1">
              <a:defRPr/>
            </a:pPr>
            <a:r>
              <a:rPr lang="en-US" sz="2800" dirty="0" smtClean="0"/>
              <a:t>There are X-linked </a:t>
            </a:r>
            <a:r>
              <a:rPr lang="en-US" sz="2800" u="sng" dirty="0" smtClean="0">
                <a:solidFill>
                  <a:srgbClr val="FF0000"/>
                </a:solidFill>
              </a:rPr>
              <a:t>dominant</a:t>
            </a:r>
            <a:r>
              <a:rPr lang="en-US" sz="2800" dirty="0" smtClean="0"/>
              <a:t> and X-linked </a:t>
            </a:r>
            <a:r>
              <a:rPr lang="en-US" sz="2800" u="sng" dirty="0" smtClean="0">
                <a:solidFill>
                  <a:srgbClr val="FF0000"/>
                </a:solidFill>
              </a:rPr>
              <a:t>recessive</a:t>
            </a:r>
            <a:r>
              <a:rPr lang="en-US" sz="2800" dirty="0" smtClean="0"/>
              <a:t> traits</a:t>
            </a:r>
          </a:p>
          <a:p>
            <a:pPr eaLnBrk="1" hangingPunct="1">
              <a:defRPr/>
            </a:pPr>
            <a:r>
              <a:rPr lang="en-US" sz="2800" dirty="0" smtClean="0"/>
              <a:t>Males only have to inherit </a:t>
            </a:r>
            <a:r>
              <a:rPr lang="en-US" sz="2800" u="sng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version for it to show</a:t>
            </a:r>
          </a:p>
          <a:p>
            <a:pPr lvl="1" eaLnBrk="1" hangingPunct="1">
              <a:defRPr/>
            </a:pPr>
            <a:r>
              <a:rPr lang="en-US" sz="2400" dirty="0" smtClean="0"/>
              <a:t>Females can have a copy of the affected allele on 1 X chromosome and </a:t>
            </a:r>
            <a:r>
              <a:rPr lang="en-US" sz="2400" b="1" dirty="0" smtClean="0"/>
              <a:t>NOT </a:t>
            </a:r>
            <a:r>
              <a:rPr lang="en-US" sz="2400" dirty="0" smtClean="0"/>
              <a:t>have the disorder (</a:t>
            </a:r>
            <a:r>
              <a:rPr lang="en-US" sz="2400" u="sng" dirty="0" smtClean="0">
                <a:solidFill>
                  <a:srgbClr val="FF0000"/>
                </a:solidFill>
              </a:rPr>
              <a:t>carrier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dominant </a:t>
            </a:r>
            <a:r>
              <a:rPr lang="en-US" sz="2800" dirty="0"/>
              <a:t>d</a:t>
            </a:r>
            <a:r>
              <a:rPr lang="en-US" sz="2800" dirty="0" smtClean="0"/>
              <a:t>isorders</a:t>
            </a:r>
            <a:r>
              <a:rPr lang="en-US" sz="2800" i="1" dirty="0">
                <a:solidFill>
                  <a:srgbClr val="0070C0"/>
                </a:solidFill>
              </a:rPr>
              <a:t>:</a:t>
            </a:r>
            <a:r>
              <a:rPr lang="en-US" sz="2800" i="1" dirty="0" smtClean="0">
                <a:solidFill>
                  <a:srgbClr val="0070C0"/>
                </a:solidFill>
              </a:rPr>
              <a:t> Vitamin D rickets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recessive </a:t>
            </a:r>
            <a:r>
              <a:rPr lang="en-US" sz="2800" dirty="0"/>
              <a:t>d</a:t>
            </a:r>
            <a:r>
              <a:rPr lang="en-US" sz="2800" dirty="0" smtClean="0"/>
              <a:t>isorders: </a:t>
            </a:r>
            <a:r>
              <a:rPr lang="en-US" sz="2800" i="1" dirty="0" smtClean="0">
                <a:solidFill>
                  <a:srgbClr val="0070C0"/>
                </a:solidFill>
              </a:rPr>
              <a:t>Color blindness, hemophilia, Duchenne muscular </a:t>
            </a:r>
            <a:r>
              <a:rPr lang="en-US" sz="2800" i="1" dirty="0">
                <a:solidFill>
                  <a:srgbClr val="0070C0"/>
                </a:solidFill>
              </a:rPr>
              <a:t>d</a:t>
            </a:r>
            <a:r>
              <a:rPr lang="en-US" sz="2800" i="1" dirty="0" smtClean="0">
                <a:solidFill>
                  <a:srgbClr val="0070C0"/>
                </a:solidFill>
              </a:rPr>
              <a:t>ystrophy</a:t>
            </a:r>
          </a:p>
        </p:txBody>
      </p:sp>
    </p:spTree>
    <p:extLst>
      <p:ext uri="{BB962C8B-B14F-4D97-AF65-F5344CB8AC3E}">
        <p14:creationId xmlns:p14="http://schemas.microsoft.com/office/powerpoint/2010/main" val="33108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7315200" cy="990600"/>
          </a:xfrm>
        </p:spPr>
        <p:txBody>
          <a:bodyPr/>
          <a:lstStyle/>
          <a:p>
            <a:r>
              <a:rPr lang="en-US" dirty="0" smtClean="0"/>
              <a:t>X-linked Recessive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172984" cy="5676222"/>
          </a:xfrm>
        </p:spPr>
      </p:pic>
    </p:spTree>
    <p:extLst>
      <p:ext uri="{BB962C8B-B14F-4D97-AF65-F5344CB8AC3E}">
        <p14:creationId xmlns:p14="http://schemas.microsoft.com/office/powerpoint/2010/main" val="23730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456" y="-8351"/>
            <a:ext cx="7315200" cy="1029406"/>
          </a:xfrm>
        </p:spPr>
        <p:txBody>
          <a:bodyPr/>
          <a:lstStyle/>
          <a:p>
            <a:r>
              <a:rPr lang="en-US" dirty="0" smtClean="0"/>
              <a:t>X-linked Dominant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135196" cy="533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5" y="1066800"/>
            <a:ext cx="41351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Are you colorblind??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6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or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9731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8"/>
            <a:ext cx="888862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lo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6929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55566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lo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6" y="1193301"/>
            <a:ext cx="4495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3985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kidding – the answer is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9" name="Group 3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7487941"/>
              </p:ext>
            </p:extLst>
          </p:nvPr>
        </p:nvGraphicFramePr>
        <p:xfrm>
          <a:off x="1066800" y="2971800"/>
          <a:ext cx="7010400" cy="3733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" y="131197"/>
            <a:ext cx="889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Punnett Squares for the sex-linked trait hemophilia</a:t>
            </a:r>
          </a:p>
        </p:txBody>
      </p:sp>
      <p:sp>
        <p:nvSpPr>
          <p:cNvPr id="22542" name="TextBox 5"/>
          <p:cNvSpPr txBox="1">
            <a:spLocks noChangeArrowheads="1"/>
          </p:cNvSpPr>
          <p:nvPr/>
        </p:nvSpPr>
        <p:spPr bwMode="auto">
          <a:xfrm>
            <a:off x="270164" y="685800"/>
            <a:ext cx="81740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Cross a heterozygous (</a:t>
            </a:r>
            <a:r>
              <a:rPr lang="en-US" altLang="en-US" sz="2400" b="1" dirty="0">
                <a:ea typeface="ＭＳ Ｐゴシック" pitchFamily="34" charset="-128"/>
              </a:rPr>
              <a:t>carrier</a:t>
            </a:r>
            <a:r>
              <a:rPr lang="en-US" altLang="en-US" sz="2400" dirty="0">
                <a:ea typeface="ＭＳ Ｐゴシック" pitchFamily="34" charset="-128"/>
              </a:rPr>
              <a:t>) female for hemophilia with a normal male: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			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  x  X</a:t>
            </a:r>
            <a:r>
              <a:rPr lang="en-US" altLang="en-US" sz="2400" baseline="30000" dirty="0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ea typeface="ＭＳ Ｐゴシック" pitchFamily="34" charset="-128"/>
              </a:rPr>
              <a:t>     </a:t>
            </a:r>
            <a:r>
              <a:rPr lang="en-US" altLang="en-US" sz="2400" i="1" dirty="0">
                <a:ea typeface="ＭＳ Ｐゴシック" pitchFamily="34" charset="-128"/>
              </a:rPr>
              <a:t>N = 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ea typeface="ＭＳ Ｐゴシック" pitchFamily="34" charset="-128"/>
              </a:rPr>
              <a:t>	n = hemophilia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419" y="24402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18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70164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92501" y="53444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33391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8148" y="35049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192" y="35049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9096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04770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8148" y="530337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425" y="53033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808445" y="576504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Normal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7426" y="5782724"/>
            <a:ext cx="269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</a:t>
            </a:r>
            <a:r>
              <a:rPr lang="en-US" sz="2400" b="1" dirty="0" smtClean="0">
                <a:solidFill>
                  <a:srgbClr val="7030A0"/>
                </a:solidFill>
              </a:rPr>
              <a:t>Hemophilia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349" y="396666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- Normal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9096" y="3966865"/>
            <a:ext cx="286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– Normal/carrier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71682" y="2967335"/>
            <a:ext cx="280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try!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4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</a:t>
            </a:r>
            <a:br>
              <a:rPr lang="en-US" altLang="en-US" sz="2600" dirty="0" smtClean="0"/>
            </a:br>
            <a:r>
              <a:rPr lang="en-US" altLang="en-US" sz="2600" dirty="0" smtClean="0"/>
              <a:t>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71612"/>
              </p:ext>
            </p:extLst>
          </p:nvPr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513432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5334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852" y="5352785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399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46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52" y="366583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286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830" y="366582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851" y="5333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5365" y="2285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3749" y="534234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5429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326" y="31630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44180" y="31441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61577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- hetero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60326" y="4315216"/>
            <a:ext cx="18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-carrier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33287" y="58228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521" y="4133588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776" y="5804011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2465" y="1782500"/>
            <a:ext cx="35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Yes – homozygous recessive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430055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29" y="13716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 certain form of muscular dystrophy is inherited as a sex-linked, recessive gene.  Jack has muscular dystrophy.  Jane, Jack’s wife, is a carrier for muscular dystrophy.  What fraction of their daughters would you expect to have muscular dystrophy?  Sons?</a:t>
            </a: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379338"/>
              </p:ext>
            </p:extLst>
          </p:nvPr>
        </p:nvGraphicFramePr>
        <p:xfrm>
          <a:off x="990600" y="2514600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1393" y="171927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CARRIER = Heterozygous = “carries” the allele without having the disorder.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842" y="313139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47" y="4990805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7283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967614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4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4612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7321" y="1910209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068" y="335280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328" y="4928992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4371" y="1903936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9415" y="309799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0453" y="495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0326" y="272865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0170" y="27162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09073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hetero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986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0041" y="377473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6465" y="556931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0171" y="375290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0171" y="55422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Practice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father with hemophilia (recessive) crossed with a normal mother.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carrier mother for colorblindness crossed with a colorblind father.</a:t>
            </a:r>
          </a:p>
        </p:txBody>
      </p:sp>
    </p:spTree>
    <p:extLst>
      <p:ext uri="{BB962C8B-B14F-4D97-AF65-F5344CB8AC3E}">
        <p14:creationId xmlns:p14="http://schemas.microsoft.com/office/powerpoint/2010/main" val="19061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 startAt="3"/>
            </a:pPr>
            <a:r>
              <a:rPr lang="en-US" altLang="en-US" dirty="0" smtClean="0"/>
              <a:t>A normal father crossed with a mother that is a carrier for muscular dystrophy.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altLang="en-US" dirty="0" smtClean="0"/>
              <a:t>A father with hemophilia crossed with a  normal mother.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818" y="2819400"/>
            <a:ext cx="6019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you write out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problems (1-4)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get them right,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offer a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HW pass!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4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Sex-Influenced Traits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1"/>
            <a:ext cx="7315200" cy="3879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Trait expressed differently in males and females</a:t>
            </a:r>
          </a:p>
          <a:p>
            <a:pPr eaLnBrk="1" hangingPunct="1"/>
            <a:r>
              <a:rPr lang="en-US" altLang="en-US" sz="2800" dirty="0" smtClean="0"/>
              <a:t>Not X-linked</a:t>
            </a:r>
          </a:p>
          <a:p>
            <a:pPr eaLnBrk="1" hangingPunct="1"/>
            <a:r>
              <a:rPr lang="en-US" altLang="en-US" sz="2800" dirty="0" smtClean="0"/>
              <a:t>Ex: Male-pattern baldness</a:t>
            </a:r>
          </a:p>
          <a:p>
            <a:pPr lvl="1"/>
            <a:r>
              <a:rPr lang="en-US" altLang="en-US" sz="2400" dirty="0" smtClean="0"/>
              <a:t>BB – full hair</a:t>
            </a:r>
          </a:p>
          <a:p>
            <a:pPr lvl="1"/>
            <a:r>
              <a:rPr lang="en-US" altLang="en-US" sz="2400" dirty="0"/>
              <a:t>b</a:t>
            </a:r>
            <a:r>
              <a:rPr lang="en-US" altLang="en-US" sz="2400" dirty="0" smtClean="0"/>
              <a:t>b – bald</a:t>
            </a:r>
          </a:p>
          <a:p>
            <a:pPr lvl="1"/>
            <a:r>
              <a:rPr lang="en-US" altLang="en-US" sz="2400" dirty="0" smtClean="0"/>
              <a:t>Bb – hair for girl, bald for guy</a:t>
            </a:r>
          </a:p>
        </p:txBody>
      </p:sp>
      <p:pic>
        <p:nvPicPr>
          <p:cNvPr id="27652" name="Picture 5" descr="b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133939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1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03625"/>
            <a:ext cx="3875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lh5.googleusercontent.com/-Ak5zg9g7e-8/T4gDnKccPrI/AAAAAAAA9go/XhW56o9qJsw/large.jpeg?imgmax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14400"/>
            <a:ext cx="8382000" cy="71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0483" name="Picture 2" descr="C:\Users\Audrey_Garris\AppData\Local\Microsoft\Windows\Temporary Internet Files\Content.IE5\X5L3K1XT\siamese-cat-bre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139825"/>
            <a:ext cx="43735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313"/>
            <a:ext cx="49212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drey_Garris\AppData\Local\Microsoft\Windows\Temporary Internet Files\Content.IE5\CCDSJ0E6\3002439555_28287d87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0337"/>
            <a:ext cx="3047999" cy="47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there external factors that may have influenced human development?</a:t>
            </a:r>
            <a:endParaRPr lang="en-US" sz="3600" dirty="0"/>
          </a:p>
        </p:txBody>
      </p:sp>
      <p:pic>
        <p:nvPicPr>
          <p:cNvPr id="1026" name="Picture 2" descr="C:\Users\Audrey_Garris\AppData\Local\Microsoft\Windows\Temporary Internet Files\Content.IE5\52HM2WD2\Annual_Average_Temperature_Ma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44" y="4114800"/>
            <a:ext cx="5052356" cy="38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long walk to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" y="2668726"/>
            <a:ext cx="6110447" cy="38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Image result for long walk to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long walk to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Image result for long walk to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98" y="161279"/>
            <a:ext cx="31527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udrey_Garris\AppData\Local\Microsoft\Windows\Temporary Internet Files\Content.IE5\52HM2WD2\woman-with-pot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" y="11566"/>
            <a:ext cx="4755862" cy="68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udrey_Garris\AppData\Local\Microsoft\Windows\Temporary Internet Files\Content.IE5\PGP3VN73\1200px-Joshua_coyne_violin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3145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www.wyckoffps.org/cms/lib7/NJ01000588/Centricity/Domain/120/trisomy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36759"/>
            <a:ext cx="7467600" cy="66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5707569"/>
            <a:ext cx="1800225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68313" y="836613"/>
            <a:ext cx="83518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itchFamily="66" charset="0"/>
              </a:rPr>
              <a:t>Trisomy 21 = Down Syndrome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itchFamily="66" charset="0"/>
              </a:rPr>
              <a:t>Trisomy 18 = Edwards Syndrome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itchFamily="66" charset="0"/>
              </a:rPr>
              <a:t>Trisomy 13 = </a:t>
            </a:r>
            <a:r>
              <a:rPr lang="en-US" altLang="en-US" sz="3600" dirty="0" err="1">
                <a:solidFill>
                  <a:srgbClr val="FF0000"/>
                </a:solidFill>
                <a:latin typeface="Comic Sans MS" pitchFamily="66" charset="0"/>
              </a:rPr>
              <a:t>Patau</a:t>
            </a:r>
            <a:r>
              <a:rPr lang="en-US" altLang="en-US" sz="3600" dirty="0">
                <a:solidFill>
                  <a:srgbClr val="FF0000"/>
                </a:solidFill>
                <a:latin typeface="Comic Sans MS" pitchFamily="66" charset="0"/>
              </a:rPr>
              <a:t> Syndrome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51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1000" y="212921"/>
            <a:ext cx="792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Pedigree – chart to show relationships AND track genetic traits. </a:t>
            </a:r>
          </a:p>
        </p:txBody>
      </p:sp>
      <p:pic>
        <p:nvPicPr>
          <p:cNvPr id="14339" name="Picture 2" descr="https://s-media-cache-ak0.pinimg.com/564x/0a/83/1d/0a831dc00afd1e4bc64c260eb2131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19175"/>
            <a:ext cx="554355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indiana.edu/~oso/lessons/Blues/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538"/>
            <a:ext cx="64801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79619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709" y="412315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 Blue People of Kentucky – the </a:t>
            </a:r>
            <a:r>
              <a:rPr lang="en-US" sz="2800" dirty="0" err="1" smtClean="0">
                <a:solidFill>
                  <a:srgbClr val="0070C0"/>
                </a:solidFill>
              </a:rPr>
              <a:t>Fugates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66202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Methemoglobinemia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Karyotype, sex-linked, pedigree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Pedigree practice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Genetic disorders</a:t>
            </a:r>
          </a:p>
        </p:txBody>
      </p:sp>
    </p:spTree>
    <p:extLst>
      <p:ext uri="{BB962C8B-B14F-4D97-AF65-F5344CB8AC3E}">
        <p14:creationId xmlns:p14="http://schemas.microsoft.com/office/powerpoint/2010/main" val="36201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6400" y="5562600"/>
            <a:ext cx="1066800" cy="990600"/>
            <a:chOff x="1676400" y="5562600"/>
            <a:chExt cx="1066800" cy="990600"/>
          </a:xfrm>
        </p:grpSpPr>
        <p:sp>
          <p:nvSpPr>
            <p:cNvPr id="2" name="Rectangle 1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47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9491" y="3112225"/>
            <a:ext cx="1066800" cy="990600"/>
            <a:chOff x="1676400" y="5562600"/>
            <a:chExt cx="1066800" cy="990600"/>
          </a:xfrm>
        </p:grpSpPr>
        <p:sp>
          <p:nvSpPr>
            <p:cNvPr id="3" name="Rectangle 2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7623" y="762000"/>
            <a:ext cx="1066800" cy="990600"/>
            <a:chOff x="1676400" y="5562600"/>
            <a:chExt cx="1066800" cy="990600"/>
          </a:xfrm>
        </p:grpSpPr>
        <p:sp>
          <p:nvSpPr>
            <p:cNvPr id="6" name="Rectangle 5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17571" y="3104745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8071" y="327687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1297131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>
            <a:off x="3274423" y="1257300"/>
            <a:ext cx="2043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17671" y="762000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8558" y="295982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95234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320815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69622" y="325756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8735" y="9341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62891" y="2208068"/>
            <a:ext cx="5617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220806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" idx="0"/>
          </p:cNvCxnSpPr>
          <p:nvPr/>
        </p:nvCxnSpPr>
        <p:spPr>
          <a:xfrm>
            <a:off x="1362891" y="2200588"/>
            <a:ext cx="0" cy="911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80464" y="220058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0"/>
          </p:cNvCxnSpPr>
          <p:nvPr/>
        </p:nvCxnSpPr>
        <p:spPr>
          <a:xfrm>
            <a:off x="5050971" y="2200588"/>
            <a:ext cx="0" cy="904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023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949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534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11" y="26323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86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211" y="34422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" y="46482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86" y="49681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f</a:t>
            </a:r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11" y="2536143"/>
            <a:ext cx="6145749" cy="40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2908272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Chromosomes – DNA wound into cute </a:t>
            </a:r>
            <a:r>
              <a:rPr lang="en-US" altLang="en-US" dirty="0" err="1" smtClean="0"/>
              <a:t>pkg</a:t>
            </a:r>
            <a:endParaRPr lang="en-US" altLang="en-US" dirty="0" smtClean="0"/>
          </a:p>
          <a:p>
            <a:r>
              <a:rPr lang="en-US" altLang="en-US" dirty="0" smtClean="0">
                <a:solidFill>
                  <a:srgbClr val="3366FF"/>
                </a:solidFill>
              </a:rPr>
              <a:t>Genes – section of  DNA/chromosome that codes for a specific trait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Traits – an organism’s physical features</a:t>
            </a:r>
          </a:p>
          <a:p>
            <a:r>
              <a:rPr lang="en-US" altLang="en-US" dirty="0" smtClean="0">
                <a:solidFill>
                  <a:srgbClr val="00B050"/>
                </a:solidFill>
              </a:rPr>
              <a:t>Alleles – versions of a gene…</a:t>
            </a:r>
          </a:p>
          <a:p>
            <a:pPr lvl="1"/>
            <a:r>
              <a:rPr lang="en-US" altLang="en-US" dirty="0" smtClean="0"/>
              <a:t>Dominant allele: the one that will always show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Recessive allele: the one that can be hidden</a:t>
            </a:r>
          </a:p>
        </p:txBody>
      </p:sp>
    </p:spTree>
    <p:extLst>
      <p:ext uri="{BB962C8B-B14F-4D97-AF65-F5344CB8AC3E}">
        <p14:creationId xmlns:p14="http://schemas.microsoft.com/office/powerpoint/2010/main" val="20005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/>
          <a:lstStyle/>
          <a:p>
            <a:r>
              <a:rPr lang="en-US" altLang="en-US" dirty="0" err="1" smtClean="0"/>
              <a:t>HOMOzygous</a:t>
            </a:r>
            <a:r>
              <a:rPr lang="en-US" altLang="en-US" dirty="0"/>
              <a:t>-</a:t>
            </a:r>
            <a:r>
              <a:rPr lang="en-US" altLang="en-US" dirty="0" smtClean="0"/>
              <a:t> two of the SAME alleles </a:t>
            </a:r>
            <a:endParaRPr lang="en-US" altLang="en-US" dirty="0"/>
          </a:p>
          <a:p>
            <a:r>
              <a:rPr lang="en-US" altLang="en-US" dirty="0" err="1" smtClean="0">
                <a:solidFill>
                  <a:srgbClr val="0070C0"/>
                </a:solidFill>
              </a:rPr>
              <a:t>HETEROzygous</a:t>
            </a:r>
            <a:r>
              <a:rPr lang="en-US" altLang="en-US" dirty="0" smtClean="0">
                <a:solidFill>
                  <a:srgbClr val="0070C0"/>
                </a:solidFill>
              </a:rPr>
              <a:t>- two DIFFERENT alleles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Genotype – the genes or alleles inside (typically the letter combos)</a:t>
            </a:r>
          </a:p>
          <a:p>
            <a:r>
              <a:rPr lang="en-US" altLang="en-US" dirty="0" smtClean="0">
                <a:solidFill>
                  <a:srgbClr val="00B050"/>
                </a:solidFill>
              </a:rPr>
              <a:t>Phenotype – the physical expression of those alleles (how they show up)</a:t>
            </a:r>
          </a:p>
        </p:txBody>
      </p:sp>
    </p:spTree>
    <p:extLst>
      <p:ext uri="{BB962C8B-B14F-4D97-AF65-F5344CB8AC3E}">
        <p14:creationId xmlns:p14="http://schemas.microsoft.com/office/powerpoint/2010/main" val="25383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1257</Words>
  <Application>Microsoft Office PowerPoint</Application>
  <PresentationFormat>On-screen Show (4:3)</PresentationFormat>
  <Paragraphs>339</Paragraphs>
  <Slides>65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ＭＳ Ｐゴシック</vt:lpstr>
      <vt:lpstr>ＭＳ Ｐゴシック</vt:lpstr>
      <vt:lpstr>Arial</vt:lpstr>
      <vt:lpstr>Arial Narrow</vt:lpstr>
      <vt:lpstr>Calibri</vt:lpstr>
      <vt:lpstr>Comic Sans MS</vt:lpstr>
      <vt:lpstr>Times New Roman</vt:lpstr>
      <vt:lpstr>Office Theme</vt:lpstr>
      <vt:lpstr>Dec. 19, 2019</vt:lpstr>
      <vt:lpstr>PowerPoint Presentation</vt:lpstr>
      <vt:lpstr>PowerPoint Presentation</vt:lpstr>
      <vt:lpstr>PowerPoint Presentation</vt:lpstr>
      <vt:lpstr>PowerPoint Presentation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Incomplete Dominance = Blending</vt:lpstr>
      <vt:lpstr>CoDominance = both show</vt:lpstr>
      <vt:lpstr>CoDominance = both show</vt:lpstr>
      <vt:lpstr>CoDominance = both show</vt:lpstr>
      <vt:lpstr>CoDominance = both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Sex-Linked Traits</vt:lpstr>
      <vt:lpstr>X-linked Recessive</vt:lpstr>
      <vt:lpstr>X-linked Dominant</vt:lpstr>
      <vt:lpstr>Are you colorblind??</vt:lpstr>
      <vt:lpstr>PowerPoint Presentation</vt:lpstr>
      <vt:lpstr>PowerPoint Presentation</vt:lpstr>
      <vt:lpstr>PowerPoint Presentation</vt:lpstr>
      <vt:lpstr>PowerPoint Presentation</vt:lpstr>
      <vt:lpstr>Colorblindness is inherited as a sex-linked recessive disease.  An affected male marries a heterozygous female.  Draw a Punnett square of the possible offspring.  What is the chance that they will have an affected child?  Could any of their daughters be affected?</vt:lpstr>
      <vt:lpstr>Colorblindness is inherited as a sex-linked recessive disease.  An affected male marries a heterozygous female.  Draw a Punnett square of the possible offspring.  What is the chance that they will have an affected child?   Could any of their daughters be affected?</vt:lpstr>
      <vt:lpstr>A certain form of muscular dystrophy is inherited as a sex-linked, recessive gene.  Jack has muscular dystrophy.  Jane, Jack’s wife, is a carrier for muscular dystrophy.  What fraction of their daughters would you expect to have muscular dystrophy?  Sons?</vt:lpstr>
      <vt:lpstr>Sex-Linked Practice Problems</vt:lpstr>
      <vt:lpstr>PowerPoint Presentation</vt:lpstr>
      <vt:lpstr>Sex-Influenced Traits</vt:lpstr>
      <vt:lpstr>External factors?</vt:lpstr>
      <vt:lpstr>External factors?</vt:lpstr>
      <vt:lpstr>External factors?</vt:lpstr>
      <vt:lpstr>PowerPoint Presentation</vt:lpstr>
      <vt:lpstr>PowerPoint Presentation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38</cp:revision>
  <dcterms:created xsi:type="dcterms:W3CDTF">2017-10-24T11:58:38Z</dcterms:created>
  <dcterms:modified xsi:type="dcterms:W3CDTF">2019-12-19T14:12:14Z</dcterms:modified>
</cp:coreProperties>
</file>