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65" r:id="rId2"/>
    <p:sldId id="380" r:id="rId3"/>
    <p:sldId id="381" r:id="rId4"/>
    <p:sldId id="404" r:id="rId5"/>
    <p:sldId id="405" r:id="rId6"/>
    <p:sldId id="267" r:id="rId7"/>
    <p:sldId id="295" r:id="rId8"/>
    <p:sldId id="382" r:id="rId9"/>
    <p:sldId id="383" r:id="rId10"/>
    <p:sldId id="298" r:id="rId11"/>
    <p:sldId id="299" r:id="rId12"/>
    <p:sldId id="300" r:id="rId13"/>
    <p:sldId id="301" r:id="rId14"/>
    <p:sldId id="335" r:id="rId15"/>
    <p:sldId id="386" r:id="rId16"/>
    <p:sldId id="387" r:id="rId17"/>
    <p:sldId id="339" r:id="rId18"/>
    <p:sldId id="340" r:id="rId19"/>
    <p:sldId id="407" r:id="rId20"/>
    <p:sldId id="408" r:id="rId21"/>
    <p:sldId id="409" r:id="rId22"/>
    <p:sldId id="398" r:id="rId23"/>
    <p:sldId id="395" r:id="rId24"/>
    <p:sldId id="396" r:id="rId25"/>
    <p:sldId id="292" r:id="rId26"/>
    <p:sldId id="269" r:id="rId27"/>
    <p:sldId id="293" r:id="rId28"/>
    <p:sldId id="270" r:id="rId29"/>
    <p:sldId id="271" r:id="rId30"/>
    <p:sldId id="399" r:id="rId31"/>
    <p:sldId id="274" r:id="rId32"/>
    <p:sldId id="275" r:id="rId33"/>
    <p:sldId id="378" r:id="rId34"/>
    <p:sldId id="400" r:id="rId35"/>
    <p:sldId id="401" r:id="rId36"/>
    <p:sldId id="402" r:id="rId37"/>
    <p:sldId id="40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56" r:id="rId47"/>
    <p:sldId id="257" r:id="rId48"/>
    <p:sldId id="258" r:id="rId49"/>
    <p:sldId id="259" r:id="rId50"/>
    <p:sldId id="260" r:id="rId51"/>
    <p:sldId id="261" r:id="rId52"/>
    <p:sldId id="262" r:id="rId53"/>
    <p:sldId id="263" r:id="rId54"/>
    <p:sldId id="264" r:id="rId5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D006F-85E3-4D44-ADA5-73C7995E72C6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41139-D16B-43F3-B157-C587CF7AC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5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5FC0AE-1580-4B05-B972-96352F4F8542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741CE9-FDE2-41E5-8793-23B614482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15885" y="4490243"/>
            <a:ext cx="5734418" cy="4252674"/>
          </a:xfrm>
          <a:prstGeom prst="rect">
            <a:avLst/>
          </a:prstGeom>
        </p:spPr>
        <p:txBody>
          <a:bodyPr spcFirstLastPara="1" wrap="square" lIns="95302" tIns="47638" rIns="95302" bIns="47638" anchor="t" anchorCtr="0">
            <a:noAutofit/>
          </a:bodyPr>
          <a:lstStyle/>
          <a:p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16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15885" y="4490243"/>
            <a:ext cx="5734418" cy="4252674"/>
          </a:xfrm>
          <a:prstGeom prst="rect">
            <a:avLst/>
          </a:prstGeom>
        </p:spPr>
        <p:txBody>
          <a:bodyPr spcFirstLastPara="1" wrap="square" lIns="95302" tIns="47638" rIns="95302" bIns="47638" anchor="t" anchorCtr="0">
            <a:noAutofit/>
          </a:bodyPr>
          <a:lstStyle/>
          <a:p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5628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CCAB0CE-28E5-4D8D-A22F-6A1384018987}" type="slidenum">
              <a:rPr lang="en-US" altLang="en-US" sz="1200">
                <a:latin typeface="Arial" charset="0"/>
                <a:ea typeface="MS PGothic" pitchFamily="34" charset="-128"/>
              </a:rPr>
              <a:pPr eaLnBrk="1" hangingPunct="1"/>
              <a:t>14</a:t>
            </a:fld>
            <a:endParaRPr lang="en-US" alt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8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3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7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7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5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1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5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0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1.wmf"/><Relationship Id="rId5" Type="http://schemas.openxmlformats.org/officeDocument/2006/relationships/image" Target="../media/image60.png"/><Relationship Id="rId4" Type="http://schemas.openxmlformats.org/officeDocument/2006/relationships/image" Target="../media/image59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7130"/>
            <a:ext cx="8686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You need:</a:t>
            </a:r>
          </a:p>
          <a:p>
            <a:pPr marL="0" indent="0">
              <a:buNone/>
            </a:pPr>
            <a:r>
              <a:rPr lang="en-US" dirty="0" smtClean="0"/>
              <a:t>Clean paper (2) / pencil</a:t>
            </a:r>
          </a:p>
          <a:p>
            <a:pPr marL="0" indent="0">
              <a:buNone/>
            </a:pPr>
            <a:r>
              <a:rPr lang="en-US" dirty="0" smtClean="0"/>
              <a:t>Snowman Genetics</a:t>
            </a: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Warm Up:</a:t>
            </a:r>
          </a:p>
          <a:p>
            <a:pPr marL="0" indent="0">
              <a:buNone/>
            </a:pPr>
            <a:r>
              <a:rPr lang="en-US" dirty="0" smtClean="0"/>
              <a:t>Which snowman genetics were NOT following the pattern of COMPLETE DOMINANCE?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I CAN: apply knowledge of Punnett squares to determine genotypes and phenotypes.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276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Dec. </a:t>
            </a:r>
            <a:r>
              <a:rPr lang="en-US" dirty="0" smtClean="0"/>
              <a:t>17,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mend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3392487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304800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Gregor</a:t>
            </a:r>
            <a:r>
              <a:rPr lang="en-US" sz="4800" dirty="0" smtClean="0"/>
              <a:t> Mendel</a:t>
            </a:r>
          </a:p>
          <a:p>
            <a:r>
              <a:rPr lang="en-US" sz="4800" dirty="0" smtClean="0"/>
              <a:t>1822-1884</a:t>
            </a:r>
          </a:p>
          <a:p>
            <a:r>
              <a:rPr lang="en-US" sz="4800" dirty="0" smtClean="0"/>
              <a:t>“</a:t>
            </a:r>
            <a:r>
              <a:rPr lang="en-US" sz="3600" b="1" i="1" dirty="0" smtClean="0">
                <a:solidFill>
                  <a:srgbClr val="FF0000"/>
                </a:solidFill>
              </a:rPr>
              <a:t>Father of Genetics</a:t>
            </a:r>
            <a:r>
              <a:rPr lang="en-US" sz="4800" dirty="0" smtClean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557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mage result for franklin and wil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89916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6" descr="Image result for franklin and wilkins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3" name="Left Brace 2"/>
          <p:cNvSpPr>
            <a:spLocks/>
          </p:cNvSpPr>
          <p:nvPr/>
        </p:nvSpPr>
        <p:spPr bwMode="auto">
          <a:xfrm rot="-5400000">
            <a:off x="6573044" y="2113756"/>
            <a:ext cx="685800" cy="4078288"/>
          </a:xfrm>
          <a:prstGeom prst="leftBrace">
            <a:avLst>
              <a:gd name="adj1" fmla="val 11508"/>
              <a:gd name="adj2" fmla="val 49454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7" name="Left Brace 6"/>
          <p:cNvSpPr>
            <a:spLocks/>
          </p:cNvSpPr>
          <p:nvPr/>
        </p:nvSpPr>
        <p:spPr bwMode="auto">
          <a:xfrm rot="-5400000">
            <a:off x="2018507" y="2113756"/>
            <a:ext cx="685800" cy="4078287"/>
          </a:xfrm>
          <a:prstGeom prst="leftBrace">
            <a:avLst>
              <a:gd name="adj1" fmla="val 11508"/>
              <a:gd name="adj2" fmla="val 4945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" name="Left Brace 7"/>
          <p:cNvSpPr>
            <a:spLocks/>
          </p:cNvSpPr>
          <p:nvPr/>
        </p:nvSpPr>
        <p:spPr bwMode="auto">
          <a:xfrm rot="-5400000">
            <a:off x="3152776" y="2046287"/>
            <a:ext cx="685800" cy="6346825"/>
          </a:xfrm>
          <a:prstGeom prst="leftBrace">
            <a:avLst>
              <a:gd name="adj1" fmla="val 11525"/>
              <a:gd name="adj2" fmla="val 49454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pic>
        <p:nvPicPr>
          <p:cNvPr id="62473" name="Picture 9" descr="C:\Users\Audrey_Garris\AppData\Local\Microsoft\Windows\Temporary Internet Files\Content.IE5\YUB5DGLX\rip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4381500"/>
            <a:ext cx="21669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52197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charset="0"/>
                <a:ea typeface="MS PGothic" pitchFamily="34" charset="-128"/>
              </a:rPr>
              <a:t>Nobel Prize 1962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84975" y="5214938"/>
            <a:ext cx="23796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  <a:ea typeface="MS PGothic" pitchFamily="34" charset="-128"/>
              </a:rPr>
              <a:t>1920-1958</a:t>
            </a:r>
          </a:p>
        </p:txBody>
      </p:sp>
    </p:spTree>
    <p:extLst>
      <p:ext uri="{BB962C8B-B14F-4D97-AF65-F5344CB8AC3E}">
        <p14:creationId xmlns:p14="http://schemas.microsoft.com/office/powerpoint/2010/main" val="20022430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Image result for franklin and wil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90488"/>
            <a:ext cx="8920163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805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Image result for double helix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5" name="AutoShape 4" descr="Image result for double helix"/>
          <p:cNvSpPr>
            <a:spLocks noChangeAspect="1" noChangeArrowheads="1"/>
          </p:cNvSpPr>
          <p:nvPr/>
        </p:nvSpPr>
        <p:spPr bwMode="auto">
          <a:xfrm>
            <a:off x="322263" y="-14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6" name="AutoShape 6" descr="Image result for double helix"/>
          <p:cNvSpPr>
            <a:spLocks noChangeAspect="1" noChangeArrowheads="1"/>
          </p:cNvSpPr>
          <p:nvPr/>
        </p:nvSpPr>
        <p:spPr bwMode="auto">
          <a:xfrm>
            <a:off x="474663" y="1381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7" name="AutoShape 8" descr="Image result for double helix"/>
          <p:cNvSpPr>
            <a:spLocks noChangeAspect="1" noChangeArrowheads="1"/>
          </p:cNvSpPr>
          <p:nvPr/>
        </p:nvSpPr>
        <p:spPr bwMode="auto">
          <a:xfrm>
            <a:off x="627063" y="290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8" name="AutoShape 10" descr="Image result for double helix"/>
          <p:cNvSpPr>
            <a:spLocks noChangeAspect="1" noChangeArrowheads="1"/>
          </p:cNvSpPr>
          <p:nvPr/>
        </p:nvSpPr>
        <p:spPr bwMode="auto">
          <a:xfrm>
            <a:off x="779463" y="442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pic>
        <p:nvPicPr>
          <p:cNvPr id="8199" name="Picture 11" descr="C:\Users\Audrey_Garris\AppData\Local\Microsoft\Windows\Temporary Internet Files\Content.IE5\2IA4H4ZS\dn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7000"/>
            <a:ext cx="4648200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4724400" y="138113"/>
            <a:ext cx="3733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charset="0"/>
                <a:ea typeface="MS PGothic" pitchFamily="34" charset="-128"/>
              </a:rPr>
              <a:t>DNA</a:t>
            </a:r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4724400" y="1117600"/>
            <a:ext cx="373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Deoxyribonucleic Acid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4876800" y="2971800"/>
            <a:ext cx="3733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Double Helix (twisted ladder) shape</a:t>
            </a:r>
          </a:p>
        </p:txBody>
      </p:sp>
    </p:spTree>
    <p:extLst>
      <p:ext uri="{BB962C8B-B14F-4D97-AF65-F5344CB8AC3E}">
        <p14:creationId xmlns:p14="http://schemas.microsoft.com/office/powerpoint/2010/main" val="3177469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Bikini Bottom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002" y="-228600"/>
            <a:ext cx="9678988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85800" y="34636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More practice problems…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315368" y="872835"/>
            <a:ext cx="40211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200" b="1" i="1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Bikini Bottom Genetics!</a:t>
            </a:r>
          </a:p>
        </p:txBody>
      </p:sp>
      <p:pic>
        <p:nvPicPr>
          <p:cNvPr id="44037" name="Picture 3" descr="Image result for patrick from sponge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2861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90950"/>
            <a:ext cx="18129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1934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-1100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3354917"/>
            <a:ext cx="2095500" cy="20955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rot="5400000">
            <a:off x="5126566" y="2454275"/>
            <a:ext cx="2569634" cy="3594100"/>
          </a:xfrm>
          <a:prstGeom prst="wedgeRoundRectCallout">
            <a:avLst>
              <a:gd name="adj1" fmla="val -13074"/>
              <a:gd name="adj2" fmla="val 1080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9799" y="3033061"/>
            <a:ext cx="3458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PHENO</a:t>
            </a:r>
            <a:r>
              <a:rPr lang="en-US" sz="2000" dirty="0" smtClean="0"/>
              <a:t>-type = the way it </a:t>
            </a:r>
            <a:r>
              <a:rPr lang="en-US" sz="2000" i="1" u="sng" dirty="0" smtClean="0">
                <a:solidFill>
                  <a:srgbClr val="FF0000"/>
                </a:solidFill>
              </a:rPr>
              <a:t>looks</a:t>
            </a:r>
            <a:r>
              <a:rPr lang="en-US" sz="2000" dirty="0" smtClean="0"/>
              <a:t> on the outside (based on genetics)</a:t>
            </a:r>
            <a:endParaRPr lang="en-US" sz="20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749798" y="4319657"/>
            <a:ext cx="345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GENO</a:t>
            </a:r>
            <a:r>
              <a:rPr lang="en-US" sz="2000" dirty="0" smtClean="0"/>
              <a:t>-type = the </a:t>
            </a:r>
            <a:r>
              <a:rPr lang="en-US" sz="2000" i="1" u="sng" dirty="0" smtClean="0">
                <a:solidFill>
                  <a:srgbClr val="0000FF"/>
                </a:solidFill>
              </a:rPr>
              <a:t>genes</a:t>
            </a:r>
            <a:r>
              <a:rPr lang="en-US" sz="2000" dirty="0" smtClean="0"/>
              <a:t> on the inside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8" y="761878"/>
            <a:ext cx="8905875" cy="2000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1484719"/>
            <a:ext cx="21463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9" charset="-128"/>
              </a:rPr>
              <a:t>YELLOW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0300" y="1484719"/>
            <a:ext cx="21463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9" charset="-128"/>
              </a:rPr>
              <a:t>YELLOW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1383" y="1467318"/>
            <a:ext cx="21463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9" charset="-128"/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20935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-1100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16200000" flipH="1">
            <a:off x="1206497" y="2420408"/>
            <a:ext cx="2569634" cy="3594100"/>
          </a:xfrm>
          <a:prstGeom prst="wedgeRoundRectCallout">
            <a:avLst>
              <a:gd name="adj1" fmla="val -13074"/>
              <a:gd name="adj2" fmla="val 1080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731" y="3079220"/>
            <a:ext cx="3458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Wait, so SpongeBob said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“GENO</a:t>
            </a:r>
            <a:r>
              <a:rPr lang="en-US" sz="2000" dirty="0" smtClean="0"/>
              <a:t>-type = the </a:t>
            </a:r>
            <a:r>
              <a:rPr lang="en-US" sz="2000" i="1" u="sng" dirty="0" smtClean="0">
                <a:solidFill>
                  <a:srgbClr val="0000FF"/>
                </a:solidFill>
              </a:rPr>
              <a:t>genes</a:t>
            </a:r>
            <a:r>
              <a:rPr lang="en-US" sz="2000" dirty="0" smtClean="0"/>
              <a:t> on the inside”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So I need to tell what genes are possible if they have a tall head?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AutoShape 2" descr="Image result for Patric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1" y="2643595"/>
            <a:ext cx="2573869" cy="3494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7329"/>
            <a:ext cx="9245600" cy="1104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8334" y="1286373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2466" y="1286373"/>
            <a:ext cx="97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Tt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8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26488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5" descr="Image result for round blue spong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2194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5367338"/>
            <a:ext cx="10668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8" descr="Image result for spongebob lo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429000"/>
            <a:ext cx="25019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2" descr="Image result for cartoon eyes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660775"/>
            <a:ext cx="13335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8" descr="Image result for cartoon hair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335338"/>
            <a:ext cx="196215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20" descr="Image result for cartoon smile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4251325"/>
            <a:ext cx="9080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3262313"/>
            <a:ext cx="320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charset="0"/>
                <a:ea typeface="MS PGothic" pitchFamily="34" charset="-128"/>
              </a:rPr>
              <a:t>Bob = S</a:t>
            </a:r>
            <a:r>
              <a:rPr lang="en-US" altLang="en-US" sz="60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53075" y="2644775"/>
            <a:ext cx="320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charset="0"/>
                <a:ea typeface="MS PGothic" pitchFamily="34" charset="-128"/>
              </a:rPr>
              <a:t>Susie = </a:t>
            </a:r>
            <a:r>
              <a:rPr lang="en-US" altLang="en-US" sz="6000">
                <a:latin typeface="Brush Script MT" pitchFamily="66" charset="0"/>
                <a:ea typeface="MS PGothic" pitchFamily="34" charset="-128"/>
              </a:rPr>
              <a:t>ss</a:t>
            </a:r>
          </a:p>
        </p:txBody>
      </p:sp>
    </p:spTree>
    <p:extLst>
      <p:ext uri="{BB962C8B-B14F-4D97-AF65-F5344CB8AC3E}">
        <p14:creationId xmlns:p14="http://schemas.microsoft.com/office/powerpoint/2010/main" val="233044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2667000" y="1600200"/>
            <a:ext cx="5486400" cy="4495800"/>
          </a:xfrm>
          <a:prstGeom prst="rect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cxnSp>
        <p:nvCxnSpPr>
          <p:cNvPr id="49155" name="Straight Connector 3"/>
          <p:cNvCxnSpPr>
            <a:cxnSpLocks noChangeShapeType="1"/>
            <a:endCxn id="49154" idx="2"/>
          </p:cNvCxnSpPr>
          <p:nvPr/>
        </p:nvCxnSpPr>
        <p:spPr bwMode="auto">
          <a:xfrm>
            <a:off x="5410200" y="914400"/>
            <a:ext cx="0" cy="518160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56" name="Straight Connector 4"/>
          <p:cNvCxnSpPr>
            <a:cxnSpLocks noChangeShapeType="1"/>
            <a:endCxn id="49154" idx="3"/>
          </p:cNvCxnSpPr>
          <p:nvPr/>
        </p:nvCxnSpPr>
        <p:spPr bwMode="auto">
          <a:xfrm>
            <a:off x="1752600" y="3848100"/>
            <a:ext cx="6400800" cy="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 rot="-1590213">
            <a:off x="1179513" y="6016625"/>
            <a:ext cx="11445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ea typeface="MS PGothic" pitchFamily="34" charset="-128"/>
              </a:rPr>
              <a:t>Susie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1590213">
            <a:off x="7962900" y="877888"/>
            <a:ext cx="11445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ea typeface="MS PGothic" pitchFamily="34" charset="-128"/>
              </a:rPr>
              <a:t>Bob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81400" y="503238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30797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30375" y="2030413"/>
            <a:ext cx="76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303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89300" y="2279650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19463" y="4491038"/>
            <a:ext cx="762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62400" y="1957388"/>
            <a:ext cx="76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4613" y="21050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876925" y="2098675"/>
            <a:ext cx="76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10013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19800" y="41878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547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67000" y="1741488"/>
            <a:ext cx="276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98750" y="3921125"/>
            <a:ext cx="276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65763" y="1741488"/>
            <a:ext cx="276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recessive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78450" y="3675063"/>
            <a:ext cx="27670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recessive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71800" y="3200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971800" y="5373688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48325" y="3171825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Round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670550" y="5359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Round</a:t>
            </a:r>
          </a:p>
        </p:txBody>
      </p:sp>
    </p:spTree>
    <p:extLst>
      <p:ext uri="{BB962C8B-B14F-4D97-AF65-F5344CB8AC3E}">
        <p14:creationId xmlns:p14="http://schemas.microsoft.com/office/powerpoint/2010/main" val="2243859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6226"/>
            <a:ext cx="8598192" cy="522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33" y="-17570"/>
            <a:ext cx="8427506" cy="6191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1217" y="105273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Progress reports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849" y="4364024"/>
            <a:ext cx="8136904" cy="461665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WINTER BREAK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3359232"/>
            <a:ext cx="1225421" cy="461665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764" y="5415496"/>
            <a:ext cx="8136904" cy="461665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8245" y="2031686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Early release / PLC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148384" y="3069285"/>
            <a:ext cx="530522" cy="42088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48063" y="2493351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Chorus concert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681003" y="1985108"/>
            <a:ext cx="99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NJHS </a:t>
            </a:r>
            <a:r>
              <a:rPr lang="en-US" sz="1600" dirty="0" err="1" smtClean="0"/>
              <a:t>mtg</a:t>
            </a:r>
            <a:r>
              <a:rPr lang="en-US" sz="1600" dirty="0" smtClean="0"/>
              <a:t> @2:30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0317" y="3481829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Ugly sweater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32239" y="3429228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Holiday Socks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9501" y="3404565"/>
            <a:ext cx="1328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Red for Ed Holiday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048479" y="3429228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Holiday Pajamas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35741" y="3453891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Holiday Hat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39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410575" cy="377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1" y="228600"/>
            <a:ext cx="8740624" cy="2690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124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COMPLETE dominance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4474" y="3124200"/>
            <a:ext cx="372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IN</a:t>
            </a:r>
            <a:r>
              <a:rPr lang="en-US" sz="2800" dirty="0" err="1" smtClean="0">
                <a:solidFill>
                  <a:srgbClr val="0070C0"/>
                </a:solidFill>
              </a:rPr>
              <a:t>complete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dominance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3422" y="4785004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0070C0"/>
                </a:solidFill>
              </a:rPr>
              <a:t>O</a:t>
            </a:r>
            <a:r>
              <a:rPr lang="en-US" sz="2800" dirty="0" smtClean="0">
                <a:solidFill>
                  <a:srgbClr val="FF0000"/>
                </a:solidFill>
              </a:rPr>
              <a:t>-d</a:t>
            </a:r>
            <a:r>
              <a:rPr lang="en-US" sz="2800" dirty="0" smtClean="0">
                <a:solidFill>
                  <a:srgbClr val="0070C0"/>
                </a:solidFill>
              </a:rPr>
              <a:t>o</a:t>
            </a:r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0070C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0070C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0070C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647420"/>
            <a:ext cx="40942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Snowballs</a:t>
            </a:r>
          </a:p>
          <a:p>
            <a:r>
              <a:rPr lang="en-US" sz="2800" dirty="0" smtClean="0"/>
              <a:t>Height</a:t>
            </a:r>
          </a:p>
          <a:p>
            <a:r>
              <a:rPr lang="en-US" sz="2800" dirty="0" smtClean="0"/>
              <a:t>Nose</a:t>
            </a:r>
          </a:p>
          <a:p>
            <a:r>
              <a:rPr lang="en-US" sz="2800" dirty="0" smtClean="0"/>
              <a:t>pipe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5206363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Eyes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3590598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Arm length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448300" y="4056996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Buttons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564969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Clothing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877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609600"/>
            <a:ext cx="3457575" cy="423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34"/>
            <a:ext cx="9067800" cy="40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4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026577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899636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2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1945" y="13855"/>
            <a:ext cx="77724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</a:rPr>
              <a:t>C</a:t>
            </a:r>
            <a:r>
              <a:rPr lang="en-US" altLang="en-US" sz="4000" dirty="0" smtClean="0">
                <a:solidFill>
                  <a:srgbClr val="FF0000"/>
                </a:solidFill>
              </a:rPr>
              <a:t>omplete</a:t>
            </a:r>
            <a:r>
              <a:rPr lang="en-US" altLang="en-US" sz="4000" dirty="0" smtClean="0"/>
              <a:t> </a:t>
            </a:r>
            <a:r>
              <a:rPr lang="en-US" altLang="en-US" sz="4000" dirty="0" smtClean="0">
                <a:solidFill>
                  <a:srgbClr val="3333FF"/>
                </a:solidFill>
              </a:rPr>
              <a:t>Dominance</a:t>
            </a:r>
            <a:r>
              <a:rPr lang="en-US" altLang="en-US" sz="4000" dirty="0" smtClean="0"/>
              <a:t> = </a:t>
            </a:r>
            <a:r>
              <a:rPr lang="en-US" altLang="en-US" sz="4000" dirty="0" smtClean="0">
                <a:solidFill>
                  <a:srgbClr val="FF0000"/>
                </a:solidFill>
              </a:rPr>
              <a:t>ONE WINNER</a:t>
            </a:r>
          </a:p>
        </p:txBody>
      </p:sp>
      <p:pic>
        <p:nvPicPr>
          <p:cNvPr id="2050" name="Picture 2" descr="Image result for complete 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9523"/>
            <a:ext cx="8382000" cy="62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5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>
                <a:solidFill>
                  <a:srgbClr val="FF0000"/>
                </a:solidFill>
              </a:rPr>
              <a:t>Incomplete</a:t>
            </a:r>
            <a:r>
              <a:rPr lang="en-US" altLang="en-US" sz="4000" dirty="0" smtClean="0"/>
              <a:t> </a:t>
            </a:r>
            <a:r>
              <a:rPr lang="en-US" altLang="en-US" sz="4000" dirty="0" smtClean="0">
                <a:solidFill>
                  <a:srgbClr val="3333FF"/>
                </a:solidFill>
              </a:rPr>
              <a:t>Dominance</a:t>
            </a:r>
            <a:r>
              <a:rPr lang="en-US" altLang="en-US" sz="4000" dirty="0" smtClean="0"/>
              <a:t> = </a:t>
            </a:r>
            <a:r>
              <a:rPr lang="en-US" altLang="en-US" sz="4000" dirty="0" smtClean="0">
                <a:solidFill>
                  <a:srgbClr val="7030A0"/>
                </a:solidFill>
              </a:rPr>
              <a:t>Blending</a:t>
            </a:r>
          </a:p>
        </p:txBody>
      </p:sp>
      <p:pic>
        <p:nvPicPr>
          <p:cNvPr id="14339" name="Picture 2" descr="Image result for co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02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16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plete 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5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940633"/>
            <a:ext cx="2743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347803"/>
            <a:ext cx="66294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7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Co</a:t>
            </a:r>
            <a:r>
              <a:rPr lang="en-US" altLang="en-US" sz="4000" smtClean="0">
                <a:solidFill>
                  <a:srgbClr val="3333FF"/>
                </a:solidFill>
              </a:rPr>
              <a:t>Dominance</a:t>
            </a:r>
            <a:r>
              <a:rPr lang="en-US" altLang="en-US" sz="4000" smtClean="0"/>
              <a:t> = </a:t>
            </a:r>
            <a:r>
              <a:rPr lang="en-US" altLang="en-US" sz="4000" smtClean="0">
                <a:solidFill>
                  <a:srgbClr val="FF0000"/>
                </a:solidFill>
              </a:rPr>
              <a:t>b</a:t>
            </a:r>
            <a:r>
              <a:rPr lang="en-US" altLang="en-US" sz="4000" smtClean="0">
                <a:solidFill>
                  <a:srgbClr val="3333FF"/>
                </a:solidFill>
              </a:rPr>
              <a:t>o</a:t>
            </a:r>
            <a:r>
              <a:rPr lang="en-US" altLang="en-US" sz="4000" smtClean="0">
                <a:solidFill>
                  <a:srgbClr val="FF0000"/>
                </a:solidFill>
              </a:rPr>
              <a:t>t</a:t>
            </a:r>
            <a:r>
              <a:rPr lang="en-US" altLang="en-US" sz="4000" smtClean="0">
                <a:solidFill>
                  <a:srgbClr val="3333FF"/>
                </a:solidFill>
              </a:rPr>
              <a:t>h </a:t>
            </a:r>
            <a:r>
              <a:rPr lang="en-US" altLang="en-US" sz="4000" smtClean="0">
                <a:solidFill>
                  <a:srgbClr val="FF0000"/>
                </a:solidFill>
              </a:rPr>
              <a:t>s</a:t>
            </a:r>
            <a:r>
              <a:rPr lang="en-US" altLang="en-US" sz="4000" smtClean="0">
                <a:solidFill>
                  <a:srgbClr val="3333FF"/>
                </a:solidFill>
              </a:rPr>
              <a:t>h</a:t>
            </a:r>
            <a:r>
              <a:rPr lang="en-US" altLang="en-US" sz="4000" smtClean="0">
                <a:solidFill>
                  <a:srgbClr val="FF0000"/>
                </a:solidFill>
              </a:rPr>
              <a:t>o</a:t>
            </a:r>
            <a:r>
              <a:rPr lang="en-US" altLang="en-US" sz="4000" smtClean="0">
                <a:solidFill>
                  <a:srgbClr val="3333FF"/>
                </a:solidFill>
              </a:rPr>
              <a:t>w</a:t>
            </a:r>
          </a:p>
        </p:txBody>
      </p:sp>
      <p:pic>
        <p:nvPicPr>
          <p:cNvPr id="15363" name="Picture 2" descr="http://4.bp.blogspot.com/-wlv6XeUpaDw/Vqd_mv91SYI/AAAAAAAAAzo/YHZ6X4jWgrk/s1600/co-dominance-in-roan-cat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7724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9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Co</a:t>
            </a:r>
            <a:r>
              <a:rPr lang="en-US" altLang="en-US" sz="4000" smtClean="0">
                <a:solidFill>
                  <a:srgbClr val="3333FF"/>
                </a:solidFill>
              </a:rPr>
              <a:t>Dominance</a:t>
            </a:r>
            <a:r>
              <a:rPr lang="en-US" altLang="en-US" sz="4000" smtClean="0"/>
              <a:t> = </a:t>
            </a:r>
            <a:r>
              <a:rPr lang="en-US" altLang="en-US" sz="4000" smtClean="0">
                <a:solidFill>
                  <a:srgbClr val="FF0000"/>
                </a:solidFill>
              </a:rPr>
              <a:t>b</a:t>
            </a:r>
            <a:r>
              <a:rPr lang="en-US" altLang="en-US" sz="4000" smtClean="0">
                <a:solidFill>
                  <a:srgbClr val="3333FF"/>
                </a:solidFill>
              </a:rPr>
              <a:t>o</a:t>
            </a:r>
            <a:r>
              <a:rPr lang="en-US" altLang="en-US" sz="4000" smtClean="0">
                <a:solidFill>
                  <a:srgbClr val="FF0000"/>
                </a:solidFill>
              </a:rPr>
              <a:t>t</a:t>
            </a:r>
            <a:r>
              <a:rPr lang="en-US" altLang="en-US" sz="4000" smtClean="0">
                <a:solidFill>
                  <a:srgbClr val="3333FF"/>
                </a:solidFill>
              </a:rPr>
              <a:t>h </a:t>
            </a:r>
            <a:r>
              <a:rPr lang="en-US" altLang="en-US" sz="4000" smtClean="0">
                <a:solidFill>
                  <a:srgbClr val="FF0000"/>
                </a:solidFill>
              </a:rPr>
              <a:t>s</a:t>
            </a:r>
            <a:r>
              <a:rPr lang="en-US" altLang="en-US" sz="4000" smtClean="0">
                <a:solidFill>
                  <a:srgbClr val="3333FF"/>
                </a:solidFill>
              </a:rPr>
              <a:t>h</a:t>
            </a:r>
            <a:r>
              <a:rPr lang="en-US" altLang="en-US" sz="4000" smtClean="0">
                <a:solidFill>
                  <a:srgbClr val="FF0000"/>
                </a:solidFill>
              </a:rPr>
              <a:t>o</a:t>
            </a:r>
            <a:r>
              <a:rPr lang="en-US" altLang="en-US" sz="4000" smtClean="0">
                <a:solidFill>
                  <a:srgbClr val="3333FF"/>
                </a:solidFill>
              </a:rPr>
              <a:t>w</a:t>
            </a:r>
          </a:p>
        </p:txBody>
      </p:sp>
      <p:pic>
        <p:nvPicPr>
          <p:cNvPr id="16387" name="Picture 2" descr="Image result for ro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914400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0242" y="5934670"/>
            <a:ext cx="22236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ＭＳ Ｐゴシック" pitchFamily="-9" charset="-128"/>
              </a:rPr>
              <a:t>ROAN</a:t>
            </a:r>
          </a:p>
        </p:txBody>
      </p:sp>
    </p:spTree>
    <p:extLst>
      <p:ext uri="{BB962C8B-B14F-4D97-AF65-F5344CB8AC3E}">
        <p14:creationId xmlns:p14="http://schemas.microsoft.com/office/powerpoint/2010/main" val="8710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4" y="0"/>
            <a:ext cx="8702777" cy="643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083" y="1094357"/>
            <a:ext cx="8569962" cy="17488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083" y="2188714"/>
            <a:ext cx="1241114" cy="17488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597238">
            <a:off x="1510925" y="1928254"/>
            <a:ext cx="140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School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597238">
            <a:off x="2711293" y="4224329"/>
            <a:ext cx="1687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 Workday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9652" y="4491340"/>
            <a:ext cx="140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School Holiday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597238">
            <a:off x="3939737" y="4171505"/>
            <a:ext cx="162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 Workday (Weather?)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84179" y="3524604"/>
            <a:ext cx="118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SWAGbrrr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88301" y="4912825"/>
            <a:ext cx="117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SWAGbrrr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4179" y="4922711"/>
            <a:ext cx="124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SWAGbrrr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92573" y="3493827"/>
            <a:ext cx="390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</a:rPr>
              <a:t>Benchmark testing in ELA and Math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3839261"/>
            <a:ext cx="119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*End </a:t>
            </a:r>
            <a:r>
              <a:rPr lang="en-US" i="1" dirty="0" err="1" smtClean="0">
                <a:solidFill>
                  <a:srgbClr val="FF0000"/>
                </a:solidFill>
              </a:rPr>
              <a:t>Qtr</a:t>
            </a:r>
            <a:r>
              <a:rPr lang="en-US" i="1" dirty="0" smtClean="0">
                <a:solidFill>
                  <a:srgbClr val="FF0000"/>
                </a:solidFill>
              </a:rPr>
              <a:t> 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2573" y="2688609"/>
            <a:ext cx="892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“B”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udrey_Garris\AppData\Local\Microsoft\Windows\Temporary Internet Files\Content.IE5\CCDSJ0E6\3002439555_28287d87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338"/>
            <a:ext cx="3048000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smtClean="0">
                <a:solidFill>
                  <a:srgbClr val="FF0000"/>
                </a:solidFill>
              </a:rPr>
              <a:t>External factors?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sp>
        <p:nvSpPr>
          <p:cNvPr id="51204" name="TextBox 1"/>
          <p:cNvSpPr txBox="1">
            <a:spLocks noChangeArrowheads="1"/>
          </p:cNvSpPr>
          <p:nvPr/>
        </p:nvSpPr>
        <p:spPr bwMode="auto">
          <a:xfrm>
            <a:off x="533400" y="914400"/>
            <a:ext cx="4953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/>
              <a:t>Are there external factors that may have influenced human development?</a:t>
            </a:r>
          </a:p>
        </p:txBody>
      </p:sp>
      <p:pic>
        <p:nvPicPr>
          <p:cNvPr id="1026" name="Picture 2" descr="C:\Users\Audrey_Garris\AppData\Local\Microsoft\Windows\Temporary Internet Files\Content.IE5\52HM2WD2\Annual_Average_Temperature_Ma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4114800"/>
            <a:ext cx="5053012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long walk to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668588"/>
            <a:ext cx="6110288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AutoShape 7" descr="Image result for long walk to w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08" name="AutoShape 9" descr="Image result for long walk to water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35" name="Picture 11" descr="Image result for long walk to wa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161925"/>
            <a:ext cx="31527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C:\Users\Audrey_Garris\AppData\Local\Microsoft\Windows\Temporary Internet Files\Content.IE5\52HM2WD2\woman-with-pots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113"/>
            <a:ext cx="475615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:\Users\Audrey_Garris\AppData\Local\Microsoft\Windows\Temporary Internet Files\Content.IE5\PGP3VN73\1200px-Joshua_coyne_violin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3175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9476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External factors?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8293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603625"/>
            <a:ext cx="38750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External factors?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pic>
        <p:nvPicPr>
          <p:cNvPr id="20483" name="Picture 2" descr="C:\Users\Audrey_Garris\AppData\Local\Microsoft\Windows\Temporary Internet Files\Content.IE5\X5L3K1XT\siamese-cat-bre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139825"/>
            <a:ext cx="43735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3313"/>
            <a:ext cx="49212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2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Bikini Bottom – </a:t>
            </a:r>
            <a:r>
              <a:rPr lang="en-US" dirty="0" err="1" smtClean="0"/>
              <a:t>CoDominance</a:t>
            </a:r>
            <a:r>
              <a:rPr lang="en-US" dirty="0" smtClean="0"/>
              <a:t> vs. Incomplete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8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8588291" cy="2686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590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590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BB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258686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B</a:t>
            </a:r>
            <a:r>
              <a:rPr lang="en-US" sz="2800" dirty="0" smtClean="0">
                <a:solidFill>
                  <a:srgbClr val="FF0000"/>
                </a:solidFill>
              </a:rPr>
              <a:t>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928" y="309381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0070C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1828800"/>
            <a:ext cx="1828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799" y="3991630"/>
            <a:ext cx="85882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you know if we should follow the rules of complete dominance, codominance, or incomplete dominance?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Short answer? – you don’t.  But the teacher or the question should specify! 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6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618969" cy="2428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3038475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Red =  RR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Blue = BB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Red</a:t>
            </a:r>
            <a:r>
              <a:rPr lang="en-US" sz="2800" dirty="0" smtClean="0"/>
              <a:t> &amp; </a:t>
            </a:r>
            <a:r>
              <a:rPr lang="en-US" sz="2800" dirty="0" smtClean="0">
                <a:solidFill>
                  <a:srgbClr val="0070C0"/>
                </a:solidFill>
              </a:rPr>
              <a:t>Blue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0070C0"/>
                </a:solidFill>
              </a:rPr>
              <a:t>B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066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7891" y="1576541"/>
            <a:ext cx="838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B</a:t>
            </a:r>
            <a:r>
              <a:rPr lang="en-US" sz="3200" dirty="0" smtClean="0">
                <a:solidFill>
                  <a:srgbClr val="FF0000"/>
                </a:solidFill>
              </a:rPr>
              <a:t>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1613" y="107921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121" y="1531649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B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121" y="216131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B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7891" y="2151705"/>
            <a:ext cx="838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B</a:t>
            </a:r>
            <a:r>
              <a:rPr lang="en-US" sz="3200" dirty="0" smtClean="0">
                <a:solidFill>
                  <a:srgbClr val="FF0000"/>
                </a:solidFill>
              </a:rPr>
              <a:t>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539" y="2118923"/>
            <a:ext cx="838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B</a:t>
            </a:r>
            <a:r>
              <a:rPr lang="en-US" sz="3200" dirty="0" smtClean="0">
                <a:solidFill>
                  <a:srgbClr val="FF0000"/>
                </a:solidFill>
              </a:rPr>
              <a:t>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430" y="1586609"/>
            <a:ext cx="838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B</a:t>
            </a:r>
            <a:r>
              <a:rPr lang="en-US" sz="3200" dirty="0" smtClean="0">
                <a:solidFill>
                  <a:srgbClr val="FF0000"/>
                </a:solidFill>
              </a:rPr>
              <a:t>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737" y="4590191"/>
            <a:ext cx="8085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that we have done #1 and #2 together, try to do #3 and #4 on your own.  Remember, you are following the rule of co-dominance.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356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7" y="381000"/>
            <a:ext cx="8660006" cy="3733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8600" y="990600"/>
            <a:ext cx="2743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8431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Remember, incomplete dominance is the same as blending.  So, yellow and blue would blend to make green…a “goober” jellyfish.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43557" y="5396805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YY = Yellow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BB = Blue</a:t>
            </a:r>
          </a:p>
          <a:p>
            <a:r>
              <a:rPr lang="en-US" sz="2800" dirty="0" smtClean="0"/>
              <a:t>So, </a:t>
            </a:r>
            <a:r>
              <a:rPr lang="en-US" sz="2800" dirty="0" smtClean="0">
                <a:solidFill>
                  <a:srgbClr val="00B050"/>
                </a:solidFill>
              </a:rPr>
              <a:t>green</a:t>
            </a:r>
            <a:r>
              <a:rPr lang="en-US" sz="2800" dirty="0" smtClean="0"/>
              <a:t> would have to be </a:t>
            </a:r>
            <a:r>
              <a:rPr lang="en-US" sz="2800" dirty="0" smtClean="0">
                <a:solidFill>
                  <a:srgbClr val="00B0F0"/>
                </a:solidFill>
              </a:rPr>
              <a:t>B</a:t>
            </a:r>
            <a:r>
              <a:rPr lang="en-US" sz="2800" dirty="0" smtClean="0">
                <a:solidFill>
                  <a:srgbClr val="FFFF00"/>
                </a:solidFill>
              </a:rPr>
              <a:t>Y</a:t>
            </a:r>
            <a:r>
              <a:rPr lang="en-US" sz="2800" dirty="0" smtClean="0"/>
              <a:t> or </a:t>
            </a:r>
            <a:r>
              <a:rPr lang="en-US" sz="2800" dirty="0" smtClean="0">
                <a:solidFill>
                  <a:srgbClr val="FFFF00"/>
                </a:solidFill>
              </a:rPr>
              <a:t>Y</a:t>
            </a:r>
            <a:r>
              <a:rPr lang="en-US" sz="2800" dirty="0" smtClean="0">
                <a:solidFill>
                  <a:srgbClr val="00B0F0"/>
                </a:solidFill>
              </a:rPr>
              <a:t>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14503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Y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577" y="312991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Y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687" y="2629978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B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21466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B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272980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BY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513" y="329693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BY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2113" y="331458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BY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275308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BY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2629978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0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597577" y="306836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0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395803" y="3545412"/>
            <a:ext cx="92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51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727649" cy="2614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524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7030A0"/>
                </a:solidFill>
              </a:rPr>
              <a:t>Again – be reminded that we are now dealing with INCOMPLETE dominance – which is BLENDING.  Use that information to try 6, 7, and 8 – on your own.</a:t>
            </a:r>
            <a:endParaRPr lang="en-US" sz="2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sz="6400" b="1">
                <a:solidFill>
                  <a:srgbClr val="66FFCC"/>
                </a:solidFill>
              </a:rPr>
              <a:t>Inheriting a </a:t>
            </a:r>
            <a:br>
              <a:rPr lang="en-US" altLang="en-US" sz="6400" b="1">
                <a:solidFill>
                  <a:srgbClr val="66FFCC"/>
                </a:solidFill>
              </a:rPr>
            </a:br>
            <a:r>
              <a:rPr lang="en-US" altLang="en-US" sz="6400" b="1">
                <a:solidFill>
                  <a:srgbClr val="66FFCC"/>
                </a:solidFill>
              </a:rPr>
              <a:t>Genetic Disorder</a:t>
            </a:r>
          </a:p>
        </p:txBody>
      </p:sp>
      <p:pic>
        <p:nvPicPr>
          <p:cNvPr id="2052" name="Picture 4" descr="MCj04360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648200"/>
            <a:ext cx="195421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8" name="Group 20"/>
          <p:cNvGrpSpPr>
            <a:grpSpLocks/>
          </p:cNvGrpSpPr>
          <p:nvPr/>
        </p:nvGrpSpPr>
        <p:grpSpPr bwMode="auto">
          <a:xfrm>
            <a:off x="0" y="0"/>
            <a:ext cx="2133600" cy="2133600"/>
            <a:chOff x="0" y="0"/>
            <a:chExt cx="1344" cy="1344"/>
          </a:xfrm>
        </p:grpSpPr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1344" cy="13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3" name="Picture 5" descr="MCj0416076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" y="113"/>
              <a:ext cx="1234" cy="1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5" name="Picture 7" descr="MCj043504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537075"/>
            <a:ext cx="24384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7" name="Group 19"/>
          <p:cNvGrpSpPr>
            <a:grpSpLocks/>
          </p:cNvGrpSpPr>
          <p:nvPr/>
        </p:nvGrpSpPr>
        <p:grpSpPr bwMode="auto">
          <a:xfrm>
            <a:off x="7010400" y="0"/>
            <a:ext cx="2133600" cy="2133600"/>
            <a:chOff x="4416" y="2976"/>
            <a:chExt cx="1344" cy="1344"/>
          </a:xfrm>
        </p:grpSpPr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4416" y="2976"/>
              <a:ext cx="1344" cy="13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63" name="Picture 15" descr="MCj0359059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" y="2976"/>
              <a:ext cx="1221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34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What are genetic disorders?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12192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en-US">
                <a:solidFill>
                  <a:srgbClr val="66FFCC"/>
                </a:solidFill>
              </a:rPr>
              <a:t>A genetic disorder is an </a:t>
            </a:r>
            <a:r>
              <a:rPr lang="en-US" altLang="en-US" u="sng">
                <a:solidFill>
                  <a:srgbClr val="66FFCC"/>
                </a:solidFill>
              </a:rPr>
              <a:t>abnormal condition</a:t>
            </a:r>
            <a:r>
              <a:rPr lang="en-US" altLang="en-US">
                <a:solidFill>
                  <a:srgbClr val="66FFCC"/>
                </a:solidFill>
              </a:rPr>
              <a:t> that a person inherits through their </a:t>
            </a:r>
            <a:r>
              <a:rPr lang="en-US" altLang="en-US" u="sng">
                <a:solidFill>
                  <a:srgbClr val="66FFCC"/>
                </a:solidFill>
              </a:rPr>
              <a:t>genes or chromosomes</a:t>
            </a:r>
            <a:r>
              <a:rPr lang="en-US" altLang="en-US">
                <a:solidFill>
                  <a:srgbClr val="66FFCC"/>
                </a:solidFill>
              </a:rPr>
              <a:t>. </a:t>
            </a:r>
          </a:p>
        </p:txBody>
      </p:sp>
      <p:pic>
        <p:nvPicPr>
          <p:cNvPr id="7174" name="Picture 6" descr="chromosomes-and-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4999"/>
          <a:stretch>
            <a:fillRect/>
          </a:stretch>
        </p:blipFill>
        <p:spPr bwMode="auto">
          <a:xfrm>
            <a:off x="1447800" y="2987675"/>
            <a:ext cx="64008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48"/>
            <a:ext cx="8888628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What are genetic disorders?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57200" y="609600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endParaRPr lang="en-US" altLang="en-US">
              <a:solidFill>
                <a:srgbClr val="FF99FF"/>
              </a:solidFill>
            </a:endParaRPr>
          </a:p>
          <a:p>
            <a:r>
              <a:rPr lang="en-US" altLang="en-US">
                <a:solidFill>
                  <a:srgbClr val="FF99FF"/>
                </a:solidFill>
              </a:rPr>
              <a:t>Some are caused by </a:t>
            </a:r>
            <a:r>
              <a:rPr lang="en-US" altLang="en-US" u="sng">
                <a:solidFill>
                  <a:srgbClr val="FF99FF"/>
                </a:solidFill>
              </a:rPr>
              <a:t>mutations</a:t>
            </a:r>
            <a:r>
              <a:rPr lang="en-US" altLang="en-US">
                <a:solidFill>
                  <a:srgbClr val="FF99FF"/>
                </a:solidFill>
              </a:rPr>
              <a:t> in DNA.</a:t>
            </a:r>
          </a:p>
          <a:p>
            <a:r>
              <a:rPr lang="en-US" altLang="en-US">
                <a:solidFill>
                  <a:srgbClr val="FF99FF"/>
                </a:solidFill>
              </a:rPr>
              <a:t>For example, </a:t>
            </a:r>
            <a:r>
              <a:rPr lang="en-US" altLang="en-US" b="1" u="sng">
                <a:solidFill>
                  <a:srgbClr val="FF99FF"/>
                </a:solidFill>
              </a:rPr>
              <a:t>sickle cell disease</a:t>
            </a:r>
            <a:r>
              <a:rPr lang="en-US" altLang="en-US">
                <a:solidFill>
                  <a:srgbClr val="FF99FF"/>
                </a:solidFill>
              </a:rPr>
              <a:t> which you learned about yesterday!</a:t>
            </a:r>
          </a:p>
          <a:p>
            <a:endParaRPr lang="en-US" altLang="en-US">
              <a:solidFill>
                <a:srgbClr val="FF99FF"/>
              </a:solidFill>
            </a:endParaRPr>
          </a:p>
        </p:txBody>
      </p:sp>
      <p:pic>
        <p:nvPicPr>
          <p:cNvPr id="14343" name="Picture 7" descr="dna-mu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03563"/>
            <a:ext cx="7620000" cy="35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1219200" y="2971800"/>
            <a:ext cx="6400800" cy="3810000"/>
            <a:chOff x="1776" y="2832"/>
            <a:chExt cx="2064" cy="1248"/>
          </a:xfrm>
        </p:grpSpPr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1776" y="2832"/>
              <a:ext cx="2064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6" name="Picture 10" descr="hemomuta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832"/>
              <a:ext cx="1896" cy="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8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What are genetic disorders?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686800" cy="2286000"/>
          </a:xfrm>
        </p:spPr>
        <p:txBody>
          <a:bodyPr/>
          <a:lstStyle/>
          <a:p>
            <a:r>
              <a:rPr lang="en-US" altLang="en-US" sz="3000">
                <a:solidFill>
                  <a:srgbClr val="00CCFF"/>
                </a:solidFill>
              </a:rPr>
              <a:t>Others are caused by bigger </a:t>
            </a:r>
            <a:r>
              <a:rPr lang="en-US" altLang="en-US" sz="3000" u="sng">
                <a:solidFill>
                  <a:srgbClr val="00CCFF"/>
                </a:solidFill>
              </a:rPr>
              <a:t>changes in the chromosome</a:t>
            </a:r>
            <a:r>
              <a:rPr lang="en-US" altLang="en-US" sz="3000">
                <a:solidFill>
                  <a:srgbClr val="00CCFF"/>
                </a:solidFill>
              </a:rPr>
              <a:t>. </a:t>
            </a:r>
          </a:p>
          <a:p>
            <a:r>
              <a:rPr lang="en-US" altLang="en-US" sz="3000">
                <a:solidFill>
                  <a:srgbClr val="00CCFF"/>
                </a:solidFill>
              </a:rPr>
              <a:t>For example, having </a:t>
            </a:r>
            <a:r>
              <a:rPr lang="en-US" altLang="en-US" sz="3000" u="sng">
                <a:solidFill>
                  <a:srgbClr val="00CCFF"/>
                </a:solidFill>
              </a:rPr>
              <a:t>too many chromosomes</a:t>
            </a:r>
            <a:r>
              <a:rPr lang="en-US" altLang="en-US" sz="3000">
                <a:solidFill>
                  <a:srgbClr val="00CCFF"/>
                </a:solidFill>
              </a:rPr>
              <a:t> – </a:t>
            </a:r>
            <a:r>
              <a:rPr lang="en-US" altLang="en-US" sz="3000" u="sng">
                <a:solidFill>
                  <a:srgbClr val="00CCFF"/>
                </a:solidFill>
              </a:rPr>
              <a:t>Down Syndrome</a:t>
            </a:r>
            <a:r>
              <a:rPr lang="en-US" altLang="en-US" sz="3000">
                <a:solidFill>
                  <a:srgbClr val="00CCFF"/>
                </a:solidFill>
              </a:rPr>
              <a:t>. </a:t>
            </a:r>
          </a:p>
        </p:txBody>
      </p:sp>
      <p:pic>
        <p:nvPicPr>
          <p:cNvPr id="15369" name="Picture 9" descr="dow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>
            <a:fillRect/>
          </a:stretch>
        </p:blipFill>
        <p:spPr bwMode="auto">
          <a:xfrm>
            <a:off x="914400" y="1309688"/>
            <a:ext cx="6096000" cy="3048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3152775" y="3886200"/>
            <a:ext cx="381000" cy="5334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010400" y="1676400"/>
            <a:ext cx="2133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FF00"/>
                </a:solidFill>
                <a:latin typeface="Comic Sans MS" pitchFamily="66" charset="0"/>
              </a:rPr>
              <a:t>This is a picture of ALL your chromosomes called a “karyotype”.</a:t>
            </a:r>
          </a:p>
        </p:txBody>
      </p:sp>
    </p:spTree>
    <p:extLst>
      <p:ext uri="{BB962C8B-B14F-4D97-AF65-F5344CB8AC3E}">
        <p14:creationId xmlns:p14="http://schemas.microsoft.com/office/powerpoint/2010/main" val="419637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7" presetClass="emph" presetSubtype="2" repeatCount="indefinite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70" grpId="0" animBg="1"/>
      <p:bldP spid="1537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CCFF"/>
                </a:solidFill>
              </a:rPr>
              <a:t>Cystic Fibrosis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r>
              <a:rPr lang="en-US" altLang="en-US" sz="3800" dirty="0">
                <a:solidFill>
                  <a:srgbClr val="00B050"/>
                </a:solidFill>
              </a:rPr>
              <a:t>Let’s take a closer look at a genetic disorder called </a:t>
            </a:r>
            <a:r>
              <a:rPr lang="en-US" altLang="en-US" sz="3800" b="1" u="sng" dirty="0">
                <a:solidFill>
                  <a:srgbClr val="00B050"/>
                </a:solidFill>
              </a:rPr>
              <a:t>Cystic Fibrosis</a:t>
            </a:r>
            <a:r>
              <a:rPr lang="en-US" altLang="en-US" sz="3800" dirty="0">
                <a:solidFill>
                  <a:srgbClr val="00B050"/>
                </a:solidFill>
              </a:rPr>
              <a:t>.</a:t>
            </a:r>
          </a:p>
          <a:p>
            <a:endParaRPr lang="en-US" altLang="en-US" sz="38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5738"/>
            <a:ext cx="9144000" cy="1143000"/>
          </a:xfrm>
        </p:spPr>
        <p:txBody>
          <a:bodyPr/>
          <a:lstStyle/>
          <a:p>
            <a:r>
              <a:rPr lang="en-US" altLang="en-US" sz="4000" dirty="0">
                <a:solidFill>
                  <a:srgbClr val="7030A0"/>
                </a:solidFill>
              </a:rPr>
              <a:t>How do you get a genetic disorder?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5029200"/>
          </a:xfrm>
        </p:spPr>
        <p:txBody>
          <a:bodyPr/>
          <a:lstStyle/>
          <a:p>
            <a:r>
              <a:rPr lang="en-US" altLang="en-US"/>
              <a:t>Genetic disorders like Cystic                       Fibrosis are </a:t>
            </a:r>
            <a:r>
              <a:rPr lang="en-US" altLang="en-US" u="sng"/>
              <a:t>NOT contagious</a:t>
            </a:r>
            <a:r>
              <a:rPr lang="en-US" altLang="en-US"/>
              <a:t>!            You can’t catch them from          someone else who is sick!</a:t>
            </a:r>
          </a:p>
          <a:p>
            <a:endParaRPr lang="en-US" altLang="en-US"/>
          </a:p>
          <a:p>
            <a:r>
              <a:rPr lang="en-US" altLang="en-US" sz="3800"/>
              <a:t>You </a:t>
            </a:r>
            <a:r>
              <a:rPr lang="en-US" altLang="en-US" sz="3800" u="sng"/>
              <a:t>inherit</a:t>
            </a:r>
            <a:r>
              <a:rPr lang="en-US" altLang="en-US" sz="3800"/>
              <a:t> them from                            your parents.</a:t>
            </a:r>
          </a:p>
        </p:txBody>
      </p:sp>
      <p:pic>
        <p:nvPicPr>
          <p:cNvPr id="6149" name="Picture 5" descr="MCj023273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226218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MSj0238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04800" y="1752600"/>
            <a:ext cx="8153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rgbClr val="00CCFF"/>
                </a:solidFill>
              </a:rPr>
              <a:t>How do you know which children are at risk for inheriting Cystic Fibrosis? </a:t>
            </a:r>
          </a:p>
        </p:txBody>
      </p:sp>
      <p:pic>
        <p:nvPicPr>
          <p:cNvPr id="6157" name="Picture 13" descr="MCj039755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4349750"/>
            <a:ext cx="2670175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27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audio>
          </p:childTnLst>
        </p:cTn>
      </p:par>
    </p:tnLst>
    <p:bldLst>
      <p:bldP spid="6147" grpId="0" build="p"/>
      <p:bldP spid="6147" grpId="1" build="p"/>
      <p:bldP spid="6154" grpId="0" build="p"/>
      <p:bldP spid="6154" grpId="1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dirty="0">
                <a:solidFill>
                  <a:srgbClr val="FF0000"/>
                </a:solidFill>
              </a:rPr>
              <a:t>Who is affected by Cystic Fibrosis?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7030A0"/>
                </a:solidFill>
              </a:rPr>
              <a:t>Overall, the probability (% chance) of inheriting CF if BOTH parents are carriers is 25% (1 in 4).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Can Cystic Fibrosis be cured?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People hope that </a:t>
            </a:r>
            <a:r>
              <a:rPr lang="en-US" altLang="en-US" u="sng" dirty="0">
                <a:solidFill>
                  <a:srgbClr val="0070C0"/>
                </a:solidFill>
              </a:rPr>
              <a:t>gene therapy</a:t>
            </a:r>
            <a:r>
              <a:rPr lang="en-US" altLang="en-US" dirty="0">
                <a:solidFill>
                  <a:srgbClr val="0070C0"/>
                </a:solidFill>
              </a:rPr>
              <a:t> can one day provide a cure for genetic disorders like cystic fibrosis</a:t>
            </a:r>
            <a:r>
              <a:rPr lang="en-US" altLang="en-US" dirty="0" smtClean="0">
                <a:solidFill>
                  <a:srgbClr val="0070C0"/>
                </a:solidFill>
              </a:rPr>
              <a:t>.</a:t>
            </a:r>
            <a:endParaRPr lang="en-US" altLang="en-US" dirty="0">
              <a:solidFill>
                <a:srgbClr val="0070C0"/>
              </a:solidFill>
            </a:endParaRPr>
          </a:p>
          <a:p>
            <a:r>
              <a:rPr lang="en-US" altLang="en-US" dirty="0">
                <a:solidFill>
                  <a:srgbClr val="00FF00"/>
                </a:solidFill>
              </a:rPr>
              <a:t>Gene Therapy - involves </a:t>
            </a:r>
            <a:r>
              <a:rPr lang="en-US" altLang="en-US" u="sng" dirty="0">
                <a:solidFill>
                  <a:srgbClr val="00FF00"/>
                </a:solidFill>
              </a:rPr>
              <a:t>removing the mutated gene</a:t>
            </a:r>
            <a:r>
              <a:rPr lang="en-US" altLang="en-US" dirty="0">
                <a:solidFill>
                  <a:srgbClr val="00FF00"/>
                </a:solidFill>
              </a:rPr>
              <a:t> and replacing it with a </a:t>
            </a:r>
            <a:r>
              <a:rPr lang="en-US" altLang="en-US" u="sng" dirty="0">
                <a:solidFill>
                  <a:srgbClr val="00FF00"/>
                </a:solidFill>
              </a:rPr>
              <a:t>healthy gene</a:t>
            </a:r>
            <a:r>
              <a:rPr lang="en-US" altLang="en-US" dirty="0">
                <a:solidFill>
                  <a:srgbClr val="00FF00"/>
                </a:solidFill>
              </a:rPr>
              <a:t>.</a:t>
            </a:r>
          </a:p>
          <a:p>
            <a:endParaRPr lang="en-US" alt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 smtClean="0"/>
              <a:t>Pedigree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Follow along and </a:t>
            </a:r>
            <a:r>
              <a:rPr lang="en-US" dirty="0" smtClean="0">
                <a:solidFill>
                  <a:srgbClr val="FF0000"/>
                </a:solidFill>
              </a:rPr>
              <a:t>fill in your notes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39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02" y="124690"/>
            <a:ext cx="9152466" cy="520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619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47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824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228600"/>
            <a:ext cx="908935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5562600"/>
            <a:ext cx="10668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4232563"/>
            <a:ext cx="91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67000" y="4232563"/>
            <a:ext cx="9144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3" idx="2"/>
          </p:cNvCxnSpPr>
          <p:nvPr/>
        </p:nvCxnSpPr>
        <p:spPr>
          <a:xfrm>
            <a:off x="1676400" y="4651663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4651663"/>
            <a:ext cx="0" cy="910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66900" y="5734734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432849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432849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6019800" y="5549792"/>
            <a:ext cx="10668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05400" y="4219755"/>
            <a:ext cx="91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10400" y="4219755"/>
            <a:ext cx="9144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9" idx="3"/>
            <a:endCxn id="20" idx="2"/>
          </p:cNvCxnSpPr>
          <p:nvPr/>
        </p:nvCxnSpPr>
        <p:spPr>
          <a:xfrm>
            <a:off x="6019800" y="4638855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53200" y="4638855"/>
            <a:ext cx="0" cy="910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10300" y="5721926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257800" y="431568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431568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032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http://lh5.googleusercontent.com/-Ak5zg9g7e-8/T4gDnKccPrI/AAAAAAAA9go/XhW56o9qJsw/large.jpeg?imgmax=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14400"/>
            <a:ext cx="8382000" cy="712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7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</a:t>
            </a:r>
          </a:p>
          <a:p>
            <a:r>
              <a:rPr lang="en-US" sz="2400" dirty="0" smtClean="0"/>
              <a:t> In a pedigree, the trait of interest can be </a:t>
            </a:r>
            <a:r>
              <a:rPr lang="en-US" sz="2400" i="1" u="sng" dirty="0" smtClean="0"/>
              <a:t>dominant</a:t>
            </a:r>
            <a:r>
              <a:rPr lang="en-US" sz="2400" dirty="0" smtClean="0"/>
              <a:t> or </a:t>
            </a:r>
            <a:r>
              <a:rPr lang="en-US" sz="2400" i="1" u="sng" dirty="0" smtClean="0"/>
              <a:t>recessive</a:t>
            </a:r>
            <a:r>
              <a:rPr lang="en-US" sz="2400" dirty="0" smtClean="0"/>
              <a:t>.  The majority of harmful genetic conditions are only seen when an individual is </a:t>
            </a:r>
            <a:r>
              <a:rPr lang="en-US" sz="2400" i="1" u="sng" dirty="0" smtClean="0"/>
              <a:t>homozygous recessive </a:t>
            </a:r>
            <a:r>
              <a:rPr lang="en-US" sz="2400" dirty="0" smtClean="0"/>
              <a:t>– examples of conditions caused by recessive alleles include Cystic Fibrosis (a disease of the secretory glands, including those that make mucus and sweat), </a:t>
            </a:r>
            <a:r>
              <a:rPr lang="en-US" sz="2400" dirty="0" err="1" smtClean="0"/>
              <a:t>Falconi</a:t>
            </a:r>
            <a:r>
              <a:rPr lang="en-US" sz="2400" dirty="0" smtClean="0"/>
              <a:t> anemia (a blood disorder), and albinism (a lack of pigmentation).  </a:t>
            </a:r>
          </a:p>
          <a:p>
            <a:r>
              <a:rPr lang="en-US" sz="2400" dirty="0" smtClean="0"/>
              <a:t>Some genetic conditions are caused by </a:t>
            </a:r>
            <a:r>
              <a:rPr lang="en-US" sz="2400" i="1" u="sng" dirty="0" smtClean="0"/>
              <a:t>dominant alleles </a:t>
            </a:r>
            <a:r>
              <a:rPr lang="en-US" sz="2400" dirty="0" smtClean="0"/>
              <a:t>(and may therefore be expressed in </a:t>
            </a:r>
            <a:r>
              <a:rPr lang="en-US" sz="2400" i="1" u="sng" dirty="0" smtClean="0"/>
              <a:t>HOMOZYGOUS DOMINANT </a:t>
            </a:r>
            <a:r>
              <a:rPr lang="en-US" sz="2400" dirty="0" smtClean="0"/>
              <a:t>or </a:t>
            </a:r>
            <a:r>
              <a:rPr lang="en-US" sz="2400" i="1" u="sng" dirty="0" smtClean="0"/>
              <a:t>HETEROZYGOUS</a:t>
            </a:r>
            <a:r>
              <a:rPr lang="en-US" sz="2400" dirty="0" smtClean="0"/>
              <a:t> individuals).  For example, </a:t>
            </a:r>
            <a:r>
              <a:rPr lang="en-US" sz="2400" dirty="0" err="1" smtClean="0"/>
              <a:t>achondaplasia</a:t>
            </a:r>
            <a:r>
              <a:rPr lang="en-US" sz="2400" dirty="0" smtClean="0"/>
              <a:t> (dwarfism).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1295400" y="457651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38300" y="580956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3064" y="394403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Cystic Fibrosis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953000" y="4590365"/>
            <a:ext cx="137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4590365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95900" y="5952621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GG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953250" y="5952620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Gg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382592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Dwarfism</a:t>
            </a:r>
            <a:endParaRPr lang="en-US" sz="3600" dirty="0"/>
          </a:p>
        </p:txBody>
      </p:sp>
      <p:sp>
        <p:nvSpPr>
          <p:cNvPr id="7" name="Chord 6"/>
          <p:cNvSpPr/>
          <p:nvPr/>
        </p:nvSpPr>
        <p:spPr>
          <a:xfrm>
            <a:off x="6781800" y="4576510"/>
            <a:ext cx="1371600" cy="1233055"/>
          </a:xfrm>
          <a:prstGeom prst="chord">
            <a:avLst>
              <a:gd name="adj1" fmla="val 5415489"/>
              <a:gd name="adj2" fmla="val 161608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694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881924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794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3869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49" y="2714625"/>
            <a:ext cx="5486400" cy="365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0801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6072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3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91" y="3048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Remember, test Friday (11/2) – and we still have to learn about sex-linked traits.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53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229600" cy="2514599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Review notes </a:t>
            </a:r>
            <a:r>
              <a:rPr lang="en-US" dirty="0" smtClean="0">
                <a:solidFill>
                  <a:srgbClr val="00B050"/>
                </a:solidFill>
              </a:rPr>
              <a:t>on genetics (double helix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US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Snowman PROJECT</a:t>
            </a:r>
          </a:p>
          <a:p>
            <a:r>
              <a:rPr lang="en-US" dirty="0">
                <a:solidFill>
                  <a:schemeClr val="accent1"/>
                </a:solidFill>
              </a:rPr>
              <a:t>Complete vs. Incomplete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0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943600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4876800" y="3048000"/>
            <a:ext cx="533400" cy="296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5848350" y="1447800"/>
            <a:ext cx="1104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Cell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443288" y="381000"/>
            <a:ext cx="2195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Nucleus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 rot="-5400000">
            <a:off x="-634206" y="1489869"/>
            <a:ext cx="282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Chromosome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 rot="-2383735">
            <a:off x="492125" y="4438650"/>
            <a:ext cx="148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DNA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682875" y="3624263"/>
            <a:ext cx="149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Gene</a:t>
            </a:r>
          </a:p>
        </p:txBody>
      </p:sp>
    </p:spTree>
    <p:extLst>
      <p:ext uri="{BB962C8B-B14F-4D97-AF65-F5344CB8AC3E}">
        <p14:creationId xmlns:p14="http://schemas.microsoft.com/office/powerpoint/2010/main" val="4217205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425295" y="-260658"/>
            <a:ext cx="8229600" cy="95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211494" y="577542"/>
            <a:ext cx="8657201" cy="589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Chromosomes – DNA wound into cute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Calibri"/>
              </a:rPr>
              <a:t>pkg</a:t>
            </a:r>
            <a:endParaRPr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FF"/>
                </a:solidFill>
                <a:sym typeface="Calibri"/>
              </a:rPr>
              <a:t>Genes – section of  DNA/chromosome that codes for a specific trait</a:t>
            </a:r>
            <a:endParaRPr sz="2400" dirty="0">
              <a:solidFill>
                <a:srgbClr val="0000FF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0000"/>
                </a:solidFill>
                <a:sym typeface="Calibri"/>
              </a:rPr>
              <a:t>Traits – an organism’s physical 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sym typeface="Calibri"/>
              </a:rPr>
              <a:t>features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Phenotype – the way something looks on the outside (based on DNA)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Genotype – the genes inside (usually represented with two letters – LL, </a:t>
            </a:r>
            <a:r>
              <a:rPr lang="en-US" sz="2400" dirty="0" err="1" smtClean="0">
                <a:solidFill>
                  <a:srgbClr val="0000FF"/>
                </a:solidFill>
              </a:rPr>
              <a:t>Ll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</a:rPr>
              <a:t>ll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554636" y="577542"/>
            <a:ext cx="1903751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636" y="1058411"/>
            <a:ext cx="884421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637" y="1736085"/>
            <a:ext cx="884420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4636" y="2267815"/>
            <a:ext cx="1514007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636" y="3089079"/>
            <a:ext cx="1349116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425295" y="-260658"/>
            <a:ext cx="8229600" cy="95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211494" y="577542"/>
            <a:ext cx="8657201" cy="589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Dominant allele – the version of a gene that WILL show if present.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Recessive allele – the version of a gene that may get hidden.  Only shows if there is nothing to cover it.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HOMOzygous</a:t>
            </a:r>
            <a:r>
              <a:rPr lang="en-US" dirty="0" smtClean="0">
                <a:solidFill>
                  <a:srgbClr val="FF0000"/>
                </a:solidFill>
              </a:rPr>
              <a:t> – an organism with two of the SAME alleles for a specific trait.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HETEROzygous</a:t>
            </a:r>
            <a:r>
              <a:rPr lang="en-US" dirty="0" smtClean="0">
                <a:solidFill>
                  <a:srgbClr val="0000FF"/>
                </a:solidFill>
              </a:rPr>
              <a:t> – an organism with DIFFERENT alleles for a specific trait.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558" y="698090"/>
            <a:ext cx="2578308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558" y="1821316"/>
            <a:ext cx="2578308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558" y="3356352"/>
            <a:ext cx="2248524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4558" y="4393165"/>
            <a:ext cx="2428406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0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9963</TotalTime>
  <Words>968</Words>
  <Application>Microsoft Office PowerPoint</Application>
  <PresentationFormat>On-screen Show (4:3)</PresentationFormat>
  <Paragraphs>194</Paragraphs>
  <Slides>54</Slides>
  <Notes>3</Notes>
  <HiddenSlides>2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MS PGothic</vt:lpstr>
      <vt:lpstr>MS PGothic</vt:lpstr>
      <vt:lpstr>Arial</vt:lpstr>
      <vt:lpstr>Brush Script MT</vt:lpstr>
      <vt:lpstr>Calibri</vt:lpstr>
      <vt:lpstr>Comic Sans MS</vt:lpstr>
      <vt:lpstr>Tahoma</vt:lpstr>
      <vt:lpstr>Office Theme</vt:lpstr>
      <vt:lpstr>Dec. 17, 2019</vt:lpstr>
      <vt:lpstr>PowerPoint Presentation</vt:lpstr>
      <vt:lpstr>PowerPoint Presentation</vt:lpstr>
      <vt:lpstr>PowerPoint Presentation</vt:lpstr>
      <vt:lpstr>PowerPoint Presentation</vt:lpstr>
      <vt:lpstr>Today’s agenda</vt:lpstr>
      <vt:lpstr>PowerPoint Presentation</vt:lpstr>
      <vt:lpstr>Vocabulary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SpongeBob</vt:lpstr>
      <vt:lpstr>SpongeBob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Incomplete Dominance = Blending</vt:lpstr>
      <vt:lpstr>PowerPoint Presentation</vt:lpstr>
      <vt:lpstr>CoDominance = both show</vt:lpstr>
      <vt:lpstr>CoDominance = both show</vt:lpstr>
      <vt:lpstr>External factors?</vt:lpstr>
      <vt:lpstr>External factors?</vt:lpstr>
      <vt:lpstr>External factors?</vt:lpstr>
      <vt:lpstr>Bikini Bottom – CoDominance vs. Incomplete Dominance</vt:lpstr>
      <vt:lpstr>PowerPoint Presentation</vt:lpstr>
      <vt:lpstr>PowerPoint Presentation</vt:lpstr>
      <vt:lpstr>PowerPoint Presentation</vt:lpstr>
      <vt:lpstr>PowerPoint Presentation</vt:lpstr>
      <vt:lpstr>Inheriting a  Genetic Disorder</vt:lpstr>
      <vt:lpstr>What are genetic disorders?</vt:lpstr>
      <vt:lpstr>What are genetic disorders?</vt:lpstr>
      <vt:lpstr>What are genetic disorders?</vt:lpstr>
      <vt:lpstr>Cystic Fibrosis</vt:lpstr>
      <vt:lpstr>How do you get a genetic disorder? </vt:lpstr>
      <vt:lpstr>Who is affected by Cystic Fibrosis?</vt:lpstr>
      <vt:lpstr>Can Cystic Fibrosis be cured?</vt:lpstr>
      <vt:lpstr>Pedigree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Audrey Garris</cp:lastModifiedBy>
  <cp:revision>44</cp:revision>
  <cp:lastPrinted>2019-12-16T17:24:09Z</cp:lastPrinted>
  <dcterms:created xsi:type="dcterms:W3CDTF">2017-10-24T11:58:38Z</dcterms:created>
  <dcterms:modified xsi:type="dcterms:W3CDTF">2019-12-17T19:33:29Z</dcterms:modified>
</cp:coreProperties>
</file>