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65" r:id="rId2"/>
    <p:sldId id="380" r:id="rId3"/>
    <p:sldId id="381" r:id="rId4"/>
    <p:sldId id="267" r:id="rId5"/>
    <p:sldId id="295" r:id="rId6"/>
    <p:sldId id="382" r:id="rId7"/>
    <p:sldId id="383" r:id="rId8"/>
    <p:sldId id="298" r:id="rId9"/>
    <p:sldId id="299" r:id="rId10"/>
    <p:sldId id="300" r:id="rId11"/>
    <p:sldId id="301" r:id="rId12"/>
    <p:sldId id="335" r:id="rId13"/>
    <p:sldId id="385" r:id="rId14"/>
    <p:sldId id="336" r:id="rId15"/>
    <p:sldId id="386" r:id="rId16"/>
    <p:sldId id="387" r:id="rId17"/>
    <p:sldId id="339" r:id="rId18"/>
    <p:sldId id="340" r:id="rId19"/>
    <p:sldId id="389" r:id="rId20"/>
    <p:sldId id="394" r:id="rId21"/>
    <p:sldId id="292" r:id="rId22"/>
    <p:sldId id="269" r:id="rId23"/>
    <p:sldId id="293" r:id="rId24"/>
    <p:sldId id="270" r:id="rId25"/>
    <p:sldId id="2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0" r:id="rId34"/>
    <p:sldId id="397" r:id="rId35"/>
    <p:sldId id="369" r:id="rId36"/>
    <p:sldId id="398" r:id="rId37"/>
    <p:sldId id="395" r:id="rId38"/>
    <p:sldId id="396" r:id="rId39"/>
    <p:sldId id="371" r:id="rId40"/>
    <p:sldId id="274" r:id="rId41"/>
    <p:sldId id="275" r:id="rId42"/>
    <p:sldId id="276" r:id="rId43"/>
    <p:sldId id="277" r:id="rId44"/>
    <p:sldId id="278" r:id="rId45"/>
    <p:sldId id="279" r:id="rId46"/>
    <p:sldId id="284" r:id="rId47"/>
    <p:sldId id="285" r:id="rId48"/>
    <p:sldId id="286" r:id="rId49"/>
    <p:sldId id="287" r:id="rId50"/>
    <p:sldId id="288" r:id="rId51"/>
    <p:sldId id="289" r:id="rId52"/>
    <p:sldId id="290" r:id="rId53"/>
    <p:sldId id="291" r:id="rId54"/>
    <p:sldId id="256" r:id="rId55"/>
    <p:sldId id="257" r:id="rId56"/>
    <p:sldId id="258" r:id="rId57"/>
    <p:sldId id="259" r:id="rId58"/>
    <p:sldId id="260" r:id="rId59"/>
    <p:sldId id="261" r:id="rId60"/>
    <p:sldId id="262" r:id="rId61"/>
    <p:sldId id="263" r:id="rId62"/>
    <p:sldId id="26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C0AE-1580-4B05-B972-96352F4F854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1CE9-FDE2-41E5-8793-23B614482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9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163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700322" y="4416632"/>
            <a:ext cx="5609757" cy="4182958"/>
          </a:xfrm>
          <a:prstGeom prst="rect">
            <a:avLst/>
          </a:prstGeom>
        </p:spPr>
        <p:txBody>
          <a:bodyPr spcFirstLastPara="1" wrap="square" lIns="93525" tIns="46750" rIns="93525" bIns="467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628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CCAB0CE-28E5-4D8D-A22F-6A1384018987}" type="slidenum">
              <a:rPr lang="en-US" altLang="en-US" sz="1200" smtClean="0">
                <a:latin typeface="Arial" charset="0"/>
                <a:ea typeface="MS PGothic" pitchFamily="34" charset="-128"/>
              </a:rPr>
              <a:pPr eaLnBrk="1" hangingPunct="1"/>
              <a:t>12</a:t>
            </a:fld>
            <a:endParaRPr lang="en-US" altLang="en-US" sz="1200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9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38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5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1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4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396EB-6C6B-495C-8AB5-7F7A4D37D501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8701-5388-49BC-970C-93AB249FD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0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1.wmf"/><Relationship Id="rId5" Type="http://schemas.openxmlformats.org/officeDocument/2006/relationships/image" Target="../media/image60.png"/><Relationship Id="rId4" Type="http://schemas.openxmlformats.org/officeDocument/2006/relationships/image" Target="../media/image59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7130"/>
            <a:ext cx="8686800" cy="5562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70C0"/>
                </a:solidFill>
              </a:rPr>
              <a:t>You need:</a:t>
            </a:r>
          </a:p>
          <a:p>
            <a:pPr marL="0" indent="0">
              <a:buNone/>
            </a:pPr>
            <a:r>
              <a:rPr lang="en-US" dirty="0" smtClean="0"/>
              <a:t>Clean paper (2) / pencil</a:t>
            </a:r>
          </a:p>
          <a:p>
            <a:pPr marL="0" indent="0">
              <a:buNone/>
            </a:pPr>
            <a:r>
              <a:rPr lang="en-US" dirty="0" smtClean="0"/>
              <a:t>Bikini Bottom Genetics </a:t>
            </a:r>
            <a:r>
              <a:rPr lang="en-US" b="1" i="1" u="sng" dirty="0" smtClean="0">
                <a:solidFill>
                  <a:srgbClr val="FF0000"/>
                </a:solidFill>
              </a:rPr>
              <a:t>TWO!!</a:t>
            </a:r>
          </a:p>
          <a:p>
            <a:pPr marL="0" indent="0">
              <a:buNone/>
            </a:pP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Warm Up:</a:t>
            </a:r>
          </a:p>
          <a:p>
            <a:pPr marL="0" indent="0">
              <a:buNone/>
            </a:pPr>
            <a:r>
              <a:rPr lang="en-US" dirty="0" smtClean="0"/>
              <a:t>Draw out a Punnett square showing the cross of #8 on your Bikini Bottom TWO homework.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I CAN: apply knowledge of Punnett squares to determine genotypes and phenotypes.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274638"/>
            <a:ext cx="3276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Dec. </a:t>
            </a:r>
            <a:r>
              <a:rPr lang="en-US" dirty="0" smtClean="0"/>
              <a:t>12,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90488"/>
            <a:ext cx="8920163" cy="609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8056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Image result for double helix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5" name="AutoShape 4" descr="Image result for double helix"/>
          <p:cNvSpPr>
            <a:spLocks noChangeAspect="1" noChangeArrowheads="1"/>
          </p:cNvSpPr>
          <p:nvPr/>
        </p:nvSpPr>
        <p:spPr bwMode="auto">
          <a:xfrm>
            <a:off x="322263" y="-142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6" name="AutoShape 6" descr="Image result for double helix"/>
          <p:cNvSpPr>
            <a:spLocks noChangeAspect="1" noChangeArrowheads="1"/>
          </p:cNvSpPr>
          <p:nvPr/>
        </p:nvSpPr>
        <p:spPr bwMode="auto">
          <a:xfrm>
            <a:off x="474663" y="1381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7" name="AutoShape 8" descr="Image result for double helix"/>
          <p:cNvSpPr>
            <a:spLocks noChangeAspect="1" noChangeArrowheads="1"/>
          </p:cNvSpPr>
          <p:nvPr/>
        </p:nvSpPr>
        <p:spPr bwMode="auto">
          <a:xfrm>
            <a:off x="627063" y="290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198" name="AutoShape 10" descr="Image result for double helix"/>
          <p:cNvSpPr>
            <a:spLocks noChangeAspect="1" noChangeArrowheads="1"/>
          </p:cNvSpPr>
          <p:nvPr/>
        </p:nvSpPr>
        <p:spPr bwMode="auto">
          <a:xfrm>
            <a:off x="779463" y="442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8199" name="Picture 11" descr="C:\Users\Audrey_Garris\AppData\Local\Microsoft\Windows\Temporary Internet Files\Content.IE5\2IA4H4ZS\dn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7000"/>
            <a:ext cx="4648200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4724400" y="138113"/>
            <a:ext cx="3733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8201" name="TextBox 9"/>
          <p:cNvSpPr txBox="1">
            <a:spLocks noChangeArrowheads="1"/>
          </p:cNvSpPr>
          <p:nvPr/>
        </p:nvSpPr>
        <p:spPr bwMode="auto">
          <a:xfrm>
            <a:off x="4724400" y="11176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Deoxyribonucleic Acid</a:t>
            </a:r>
          </a:p>
        </p:txBody>
      </p:sp>
      <p:sp>
        <p:nvSpPr>
          <p:cNvPr id="8202" name="TextBox 10"/>
          <p:cNvSpPr txBox="1">
            <a:spLocks noChangeArrowheads="1"/>
          </p:cNvSpPr>
          <p:nvPr/>
        </p:nvSpPr>
        <p:spPr bwMode="auto">
          <a:xfrm>
            <a:off x="4876800" y="2971800"/>
            <a:ext cx="3733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Double Helix (twisted ladder) shape</a:t>
            </a:r>
          </a:p>
        </p:txBody>
      </p:sp>
    </p:spTree>
    <p:extLst>
      <p:ext uri="{BB962C8B-B14F-4D97-AF65-F5344CB8AC3E}">
        <p14:creationId xmlns:p14="http://schemas.microsoft.com/office/powerpoint/2010/main" val="31774699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Bikini Bottom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02" y="-228600"/>
            <a:ext cx="9678988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34636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More practice problems…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315368" y="872835"/>
            <a:ext cx="40211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200" b="1" i="1" dirty="0">
                <a:solidFill>
                  <a:srgbClr val="FF0000"/>
                </a:solidFill>
                <a:latin typeface="Tahoma" pitchFamily="34" charset="0"/>
                <a:ea typeface="MS PGothic" pitchFamily="34" charset="-128"/>
              </a:rPr>
              <a:t>Bikini Bottom Genetics!</a:t>
            </a:r>
          </a:p>
        </p:txBody>
      </p:sp>
      <p:pic>
        <p:nvPicPr>
          <p:cNvPr id="44037" name="Picture 3" descr="Image result for patrick from sponge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2861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90950"/>
            <a:ext cx="18129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93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933"/>
            <a:ext cx="9228667" cy="1933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93845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HOMO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the </a:t>
            </a:r>
            <a:r>
              <a:rPr lang="en-US" sz="2000" dirty="0" smtClean="0">
                <a:solidFill>
                  <a:srgbClr val="FF0000"/>
                </a:solidFill>
              </a:rPr>
              <a:t>SAME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Big B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9" y="4048724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HETERO</a:t>
            </a:r>
            <a:r>
              <a:rPr lang="en-US" sz="2000" dirty="0" smtClean="0"/>
              <a:t>-</a:t>
            </a:r>
            <a:r>
              <a:rPr lang="en-US" sz="2000" dirty="0" err="1" smtClean="0"/>
              <a:t>zygous</a:t>
            </a:r>
            <a:r>
              <a:rPr lang="en-US" sz="2000" dirty="0" smtClean="0"/>
              <a:t> = the letters are </a:t>
            </a:r>
            <a:r>
              <a:rPr lang="en-US" sz="2000" dirty="0" smtClean="0">
                <a:solidFill>
                  <a:srgbClr val="0000FF"/>
                </a:solidFill>
              </a:rPr>
              <a:t>DIFFERENT</a:t>
            </a:r>
            <a:r>
              <a:rPr lang="en-US" sz="2000" dirty="0" smtClean="0"/>
              <a:t>…</a:t>
            </a:r>
            <a:r>
              <a:rPr lang="en-US" sz="2000" i="1" u="sng" dirty="0" smtClean="0"/>
              <a:t>Big B, little b</a:t>
            </a:r>
            <a:endParaRPr lang="en-US" sz="2000" i="1" u="sng" dirty="0"/>
          </a:p>
        </p:txBody>
      </p:sp>
      <p:sp>
        <p:nvSpPr>
          <p:cNvPr id="9" name="Multiply 8"/>
          <p:cNvSpPr/>
          <p:nvPr/>
        </p:nvSpPr>
        <p:spPr>
          <a:xfrm>
            <a:off x="5723467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7708899" y="973138"/>
            <a:ext cx="499533" cy="508000"/>
          </a:xfrm>
          <a:prstGeom prst="mathMultiply">
            <a:avLst>
              <a:gd name="adj1" fmla="val 996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Audrey_Garris\AppData\Local\Microsoft\Windows\Temporary Internet Files\Content.IE5\YUB5DGLX\spongebo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3812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2286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838200" y="1752600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054225" y="1990725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3352800" y="1681163"/>
            <a:ext cx="106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576888" y="1681163"/>
            <a:ext cx="106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419600" y="1990725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5729288" y="1981200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7032625" y="1990725"/>
            <a:ext cx="1066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6981825" y="1703388"/>
            <a:ext cx="1066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838200" y="1993900"/>
            <a:ext cx="1374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2054225" y="1703388"/>
            <a:ext cx="137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9470" name="TextBox 14"/>
          <p:cNvSpPr txBox="1">
            <a:spLocks noChangeArrowheads="1"/>
          </p:cNvSpPr>
          <p:nvPr/>
        </p:nvSpPr>
        <p:spPr bwMode="auto">
          <a:xfrm>
            <a:off x="3186113" y="1968500"/>
            <a:ext cx="1374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9471" name="TextBox 15"/>
          <p:cNvSpPr txBox="1">
            <a:spLocks noChangeArrowheads="1"/>
          </p:cNvSpPr>
          <p:nvPr/>
        </p:nvSpPr>
        <p:spPr bwMode="auto">
          <a:xfrm>
            <a:off x="4419600" y="1703388"/>
            <a:ext cx="1374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Hetero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816600" y="2424113"/>
            <a:ext cx="3098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 dirty="0" smtClean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All </a:t>
            </a:r>
            <a:r>
              <a:rPr lang="en-US" altLang="en-US" sz="2200" b="1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Homozygous</a:t>
            </a: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4735513" y="2828925"/>
            <a:ext cx="3113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All Heterozygous</a:t>
            </a:r>
          </a:p>
        </p:txBody>
      </p:sp>
    </p:spTree>
    <p:extLst>
      <p:ext uri="{BB962C8B-B14F-4D97-AF65-F5344CB8AC3E}">
        <p14:creationId xmlns:p14="http://schemas.microsoft.com/office/powerpoint/2010/main" val="34146131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3354917"/>
            <a:ext cx="2095500" cy="20955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 rot="5400000">
            <a:off x="5126566" y="2454275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9799" y="3033061"/>
            <a:ext cx="3458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PHENO</a:t>
            </a:r>
            <a:r>
              <a:rPr lang="en-US" sz="2000" dirty="0" smtClean="0"/>
              <a:t>-type = the way it </a:t>
            </a:r>
            <a:r>
              <a:rPr lang="en-US" sz="2000" i="1" u="sng" dirty="0" smtClean="0">
                <a:solidFill>
                  <a:srgbClr val="FF0000"/>
                </a:solidFill>
              </a:rPr>
              <a:t>looks</a:t>
            </a:r>
            <a:r>
              <a:rPr lang="en-US" sz="2000" dirty="0" smtClean="0"/>
              <a:t> on the outside (based on genetics)</a:t>
            </a:r>
            <a:endParaRPr lang="en-US" sz="2000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49798" y="4319657"/>
            <a:ext cx="3458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" y="761878"/>
            <a:ext cx="8905875" cy="2000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300" y="1484719"/>
            <a:ext cx="21463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YELLOW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1383" y="1467318"/>
            <a:ext cx="2146300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-9" charset="-128"/>
              </a:rPr>
              <a:t>blue</a:t>
            </a:r>
          </a:p>
        </p:txBody>
      </p:sp>
    </p:spTree>
    <p:extLst>
      <p:ext uri="{BB962C8B-B14F-4D97-AF65-F5344CB8AC3E}">
        <p14:creationId xmlns:p14="http://schemas.microsoft.com/office/powerpoint/2010/main" val="20935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" y="-11006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SpongeBob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6200000" flipH="1">
            <a:off x="1206497" y="2420408"/>
            <a:ext cx="2569634" cy="3594100"/>
          </a:xfrm>
          <a:prstGeom prst="wedgeRoundRectCallout">
            <a:avLst>
              <a:gd name="adj1" fmla="val -13074"/>
              <a:gd name="adj2" fmla="val 10806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731" y="3079220"/>
            <a:ext cx="345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Wait, so SpongeBob said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“GENO</a:t>
            </a:r>
            <a:r>
              <a:rPr lang="en-US" sz="2000" dirty="0" smtClean="0"/>
              <a:t>-type = the </a:t>
            </a:r>
            <a:r>
              <a:rPr lang="en-US" sz="2000" i="1" u="sng" dirty="0" smtClean="0">
                <a:solidFill>
                  <a:srgbClr val="0000FF"/>
                </a:solidFill>
              </a:rPr>
              <a:t>genes</a:t>
            </a:r>
            <a:r>
              <a:rPr lang="en-US" sz="2000" dirty="0" smtClean="0"/>
              <a:t> on the inside”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 I need to tell what genes are possible if they have a tall head?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Image result for Patrick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31" y="2643595"/>
            <a:ext cx="2573869" cy="34940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7329"/>
            <a:ext cx="9245600" cy="1104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68334" y="1286373"/>
            <a:ext cx="73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42466" y="1286373"/>
            <a:ext cx="97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 Tt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8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26488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Image result for round blue spong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29000"/>
            <a:ext cx="3219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5367338"/>
            <a:ext cx="106680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8" descr="Image result for spongebob lov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29000"/>
            <a:ext cx="25019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2" descr="Image result for cartoon eyes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3660775"/>
            <a:ext cx="13335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8" descr="Image result for cartoon hair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335338"/>
            <a:ext cx="196215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0" descr="Image result for cartoon smile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251325"/>
            <a:ext cx="9080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" y="3262313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Bob = S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553075" y="2644775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latin typeface="Arial" charset="0"/>
                <a:ea typeface="MS PGothic" pitchFamily="34" charset="-128"/>
              </a:rPr>
              <a:t>Susie = </a:t>
            </a:r>
            <a:r>
              <a:rPr lang="en-US" altLang="en-US" sz="6000">
                <a:latin typeface="Brush Script MT" pitchFamily="66" charset="0"/>
                <a:ea typeface="MS PGothic" pitchFamily="34" charset="-128"/>
              </a:rPr>
              <a:t>ss</a:t>
            </a:r>
          </a:p>
        </p:txBody>
      </p:sp>
    </p:spTree>
    <p:extLst>
      <p:ext uri="{BB962C8B-B14F-4D97-AF65-F5344CB8AC3E}">
        <p14:creationId xmlns:p14="http://schemas.microsoft.com/office/powerpoint/2010/main" val="233044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Susie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>
                <a:latin typeface="Arial" charset="0"/>
                <a:ea typeface="MS PGothic" pitchFamily="34" charset="-128"/>
              </a:rPr>
              <a:t>Bob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22438592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832757"/>
            <a:ext cx="3886200" cy="35922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 flipV="1">
            <a:off x="2971800" y="359229"/>
            <a:ext cx="0" cy="4065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3"/>
          </p:cNvCxnSpPr>
          <p:nvPr/>
        </p:nvCxnSpPr>
        <p:spPr>
          <a:xfrm flipH="1">
            <a:off x="489857" y="2628900"/>
            <a:ext cx="44250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14900" y="395938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1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99995" y="4890347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Parent 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53743" y="1243905"/>
            <a:ext cx="34126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 1: _______</a:t>
            </a:r>
          </a:p>
          <a:p>
            <a:endParaRPr lang="en-US" sz="2800" dirty="0"/>
          </a:p>
          <a:p>
            <a:r>
              <a:rPr lang="en-US" sz="2800" dirty="0" smtClean="0"/>
              <a:t>Parent 2: _______</a:t>
            </a:r>
          </a:p>
          <a:p>
            <a:endParaRPr lang="en-US" sz="2800" dirty="0"/>
          </a:p>
          <a:p>
            <a:r>
              <a:rPr lang="en-US" sz="2800" dirty="0" smtClean="0"/>
              <a:t>____ = __________</a:t>
            </a:r>
          </a:p>
          <a:p>
            <a:r>
              <a:rPr lang="en-US" sz="2800" dirty="0" smtClean="0"/>
              <a:t>____ = __________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0131" y="4183246"/>
            <a:ext cx="1550287" cy="2104535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8120418" y="4183246"/>
            <a:ext cx="627797" cy="62779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6277970" y="4055519"/>
            <a:ext cx="627797" cy="62779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art 11"/>
          <p:cNvSpPr/>
          <p:nvPr/>
        </p:nvSpPr>
        <p:spPr>
          <a:xfrm flipH="1">
            <a:off x="5869674" y="4676628"/>
            <a:ext cx="408296" cy="40034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3" y="-17570"/>
            <a:ext cx="8427506" cy="6191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217" y="105273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Progress reports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849" y="4364024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WINTER BREAK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3359232"/>
            <a:ext cx="1225421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64" y="5415496"/>
            <a:ext cx="8136904" cy="461665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8245" y="2031686"/>
            <a:ext cx="1008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Early release / PLC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5282169" y="2054270"/>
            <a:ext cx="530522" cy="4208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8063" y="249335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Chorus concert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81003" y="1985108"/>
            <a:ext cx="997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NJHS </a:t>
            </a:r>
            <a:r>
              <a:rPr lang="en-US" sz="1600" dirty="0" err="1" smtClean="0"/>
              <a:t>mtg</a:t>
            </a:r>
            <a:r>
              <a:rPr lang="en-US" sz="1600" dirty="0" smtClean="0"/>
              <a:t> @2:30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44977" y="3430355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Ugly sweater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3223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Socks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9501" y="3404565"/>
            <a:ext cx="132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 for Ed Holiday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48479" y="3429228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Pajamas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135741" y="3453891"/>
            <a:ext cx="99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Holiday Hat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39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Vocabulary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Put the letter of the best definition into the circle of each word on the left.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Flip to the back.</a:t>
            </a:r>
          </a:p>
          <a:p>
            <a:r>
              <a:rPr lang="en-US" dirty="0" smtClean="0"/>
              <a:t>Read the definition and write in the correct term.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Find that term in the word search/snowman.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may turn in when done…and move to Bikini Bottom Genetics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810015">
            <a:off x="1507681" y="1937417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Return and Review</a:t>
            </a:r>
            <a:endParaRPr lang="en-U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1945" y="13855"/>
            <a:ext cx="7772400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FF0000"/>
                </a:solidFill>
              </a:rPr>
              <a:t>C</a:t>
            </a:r>
            <a:r>
              <a:rPr lang="en-US" altLang="en-US" sz="4000" dirty="0" smtClean="0">
                <a:solidFill>
                  <a:srgbClr val="FF0000"/>
                </a:solidFill>
              </a:rPr>
              <a:t>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FF0000"/>
                </a:solidFill>
              </a:rPr>
              <a:t>ONE WINNER</a:t>
            </a:r>
          </a:p>
        </p:txBody>
      </p:sp>
      <p:pic>
        <p:nvPicPr>
          <p:cNvPr id="2050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9523"/>
            <a:ext cx="8382000" cy="629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5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</a:rPr>
              <a:t>Incomplete</a:t>
            </a:r>
            <a:r>
              <a:rPr lang="en-US" altLang="en-US" sz="4000" dirty="0" smtClean="0"/>
              <a:t> </a:t>
            </a:r>
            <a:r>
              <a:rPr lang="en-US" altLang="en-US" sz="4000" dirty="0" smtClean="0">
                <a:solidFill>
                  <a:srgbClr val="3333FF"/>
                </a:solidFill>
              </a:rPr>
              <a:t>Dominance</a:t>
            </a:r>
            <a:r>
              <a:rPr lang="en-US" altLang="en-US" sz="4000" dirty="0" smtClean="0"/>
              <a:t> = </a:t>
            </a:r>
            <a:r>
              <a:rPr lang="en-US" altLang="en-US" sz="4000" dirty="0" smtClean="0">
                <a:solidFill>
                  <a:srgbClr val="7030A0"/>
                </a:solidFill>
              </a:rPr>
              <a:t>Blending</a:t>
            </a:r>
          </a:p>
        </p:txBody>
      </p:sp>
      <p:pic>
        <p:nvPicPr>
          <p:cNvPr id="14339" name="Picture 2" descr="Image result for co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02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16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plete domin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940633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3347803"/>
            <a:ext cx="66294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7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5363" name="Picture 2" descr="http://4.bp.blogspot.com/-wlv6XeUpaDw/Vqd_mv91SYI/AAAAAAAAAzo/YHZ6X4jWgrk/s1600/co-dominance-in-roan-ca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772400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9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Co</a:t>
            </a:r>
            <a:r>
              <a:rPr lang="en-US" altLang="en-US" sz="4000" smtClean="0">
                <a:solidFill>
                  <a:srgbClr val="3333FF"/>
                </a:solidFill>
              </a:rPr>
              <a:t>Dominance</a:t>
            </a:r>
            <a:r>
              <a:rPr lang="en-US" altLang="en-US" sz="4000" smtClean="0"/>
              <a:t> = </a:t>
            </a:r>
            <a:r>
              <a:rPr lang="en-US" altLang="en-US" sz="4000" smtClean="0">
                <a:solidFill>
                  <a:srgbClr val="FF0000"/>
                </a:solidFill>
              </a:rPr>
              <a:t>b</a:t>
            </a:r>
            <a:r>
              <a:rPr lang="en-US" altLang="en-US" sz="4000" smtClean="0">
                <a:solidFill>
                  <a:srgbClr val="3333FF"/>
                </a:solidFill>
              </a:rPr>
              <a:t>o</a:t>
            </a:r>
            <a:r>
              <a:rPr lang="en-US" altLang="en-US" sz="4000" smtClean="0">
                <a:solidFill>
                  <a:srgbClr val="FF0000"/>
                </a:solidFill>
              </a:rPr>
              <a:t>t</a:t>
            </a:r>
            <a:r>
              <a:rPr lang="en-US" altLang="en-US" sz="4000" smtClean="0">
                <a:solidFill>
                  <a:srgbClr val="3333FF"/>
                </a:solidFill>
              </a:rPr>
              <a:t>h </a:t>
            </a:r>
            <a:r>
              <a:rPr lang="en-US" altLang="en-US" sz="4000" smtClean="0">
                <a:solidFill>
                  <a:srgbClr val="FF0000"/>
                </a:solidFill>
              </a:rPr>
              <a:t>s</a:t>
            </a:r>
            <a:r>
              <a:rPr lang="en-US" altLang="en-US" sz="4000" smtClean="0">
                <a:solidFill>
                  <a:srgbClr val="3333FF"/>
                </a:solidFill>
              </a:rPr>
              <a:t>h</a:t>
            </a:r>
            <a:r>
              <a:rPr lang="en-US" altLang="en-US" sz="4000" smtClean="0">
                <a:solidFill>
                  <a:srgbClr val="FF0000"/>
                </a:solidFill>
              </a:rPr>
              <a:t>o</a:t>
            </a:r>
            <a:r>
              <a:rPr lang="en-US" altLang="en-US" sz="4000" smtClean="0">
                <a:solidFill>
                  <a:srgbClr val="3333FF"/>
                </a:solidFill>
              </a:rPr>
              <a:t>w</a:t>
            </a:r>
          </a:p>
        </p:txBody>
      </p:sp>
      <p:pic>
        <p:nvPicPr>
          <p:cNvPr id="16387" name="Picture 2" descr="Image result for r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914400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0242" y="5934670"/>
            <a:ext cx="22236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ea typeface="ＭＳ Ｐゴシック" pitchFamily="-9" charset="-128"/>
              </a:rPr>
              <a:t>ROAN</a:t>
            </a:r>
          </a:p>
        </p:txBody>
      </p:sp>
    </p:spTree>
    <p:extLst>
      <p:ext uri="{BB962C8B-B14F-4D97-AF65-F5344CB8AC3E}">
        <p14:creationId xmlns:p14="http://schemas.microsoft.com/office/powerpoint/2010/main" val="8710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09" y="1752600"/>
            <a:ext cx="9292817" cy="23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" y="1455113"/>
            <a:ext cx="9124661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6" y="1676400"/>
            <a:ext cx="8823884" cy="121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Bikini Bottom Genetics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" y="990600"/>
            <a:ext cx="9028059" cy="32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84" y="0"/>
            <a:ext cx="8702777" cy="6437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83" y="1094357"/>
            <a:ext cx="8569962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083" y="2188714"/>
            <a:ext cx="1241114" cy="174886"/>
          </a:xfrm>
          <a:prstGeom prst="rect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597238">
            <a:off x="1510925" y="1928254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to School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597238">
            <a:off x="2711293" y="4224329"/>
            <a:ext cx="168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9652" y="4491340"/>
            <a:ext cx="140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School Holiday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9597238">
            <a:off x="3939737" y="4171505"/>
            <a:ext cx="1620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Teacher Workday (Weather?)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4179" y="3524604"/>
            <a:ext cx="118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8301" y="4912825"/>
            <a:ext cx="117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4179" y="4922711"/>
            <a:ext cx="1245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SWAGbrrr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92573" y="3493827"/>
            <a:ext cx="3907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0000FF"/>
                </a:solidFill>
              </a:rPr>
              <a:t>Benchmark testing in ELA and Math</a:t>
            </a:r>
            <a:endParaRPr lang="en-US" sz="1800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3839261"/>
            <a:ext cx="1190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*End </a:t>
            </a:r>
            <a:r>
              <a:rPr lang="en-US" i="1" dirty="0" err="1" smtClean="0">
                <a:solidFill>
                  <a:srgbClr val="FF0000"/>
                </a:solidFill>
              </a:rPr>
              <a:t>Qtr</a:t>
            </a:r>
            <a:r>
              <a:rPr lang="en-US" i="1" dirty="0" smtClean="0">
                <a:solidFill>
                  <a:srgbClr val="FF0000"/>
                </a:solidFill>
              </a:rPr>
              <a:t>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2573" y="2688609"/>
            <a:ext cx="892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“B”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5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 rot="-1590213">
            <a:off x="1179513" y="6016625"/>
            <a:ext cx="1144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charset="0"/>
                <a:ea typeface="MS PGothic" pitchFamily="34" charset="-128"/>
              </a:rPr>
              <a:t>Mom</a:t>
            </a:r>
            <a:endParaRPr lang="en-US" altLang="en-US" sz="22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-1590213">
            <a:off x="7962900" y="877888"/>
            <a:ext cx="11445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latin typeface="Arial" charset="0"/>
                <a:ea typeface="MS PGothic" pitchFamily="34" charset="-128"/>
              </a:rPr>
              <a:t>Dad</a:t>
            </a:r>
            <a:endParaRPr lang="en-US" altLang="en-US" sz="2200" dirty="0">
              <a:latin typeface="Arial" charset="0"/>
              <a:ea typeface="MS PGothic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30375" y="2030413"/>
            <a:ext cx="76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962400" y="1957388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613" y="21050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876925" y="2098675"/>
            <a:ext cx="762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667000" y="1741488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465763" y="1741488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648325" y="3171825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2" name="Oval 1"/>
          <p:cNvSpPr/>
          <p:nvPr/>
        </p:nvSpPr>
        <p:spPr>
          <a:xfrm>
            <a:off x="3009106" y="1953498"/>
            <a:ext cx="1981200" cy="17932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695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2667000" y="1600200"/>
            <a:ext cx="5486400" cy="4495800"/>
          </a:xfrm>
          <a:prstGeom prst="rect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cxnSp>
        <p:nvCxnSpPr>
          <p:cNvPr id="49155" name="Straight Connector 3"/>
          <p:cNvCxnSpPr>
            <a:cxnSpLocks noChangeShapeType="1"/>
            <a:endCxn id="49154" idx="2"/>
          </p:cNvCxnSpPr>
          <p:nvPr/>
        </p:nvCxnSpPr>
        <p:spPr bwMode="auto">
          <a:xfrm>
            <a:off x="5410200" y="914400"/>
            <a:ext cx="0" cy="518160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156" name="Straight Connector 4"/>
          <p:cNvCxnSpPr>
            <a:cxnSpLocks noChangeShapeType="1"/>
            <a:endCxn id="49154" idx="3"/>
          </p:cNvCxnSpPr>
          <p:nvPr/>
        </p:nvCxnSpPr>
        <p:spPr bwMode="auto">
          <a:xfrm>
            <a:off x="1752600" y="3848100"/>
            <a:ext cx="6400800" cy="0"/>
          </a:xfrm>
          <a:prstGeom prst="line">
            <a:avLst/>
          </a:prstGeom>
          <a:noFill/>
          <a:ln w="57150" algn="ctr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81400" y="503238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00800" y="30797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03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89300" y="2279650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319463" y="4491038"/>
            <a:ext cx="7620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4066" y="2013536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910013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41878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54775" y="4213225"/>
            <a:ext cx="76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600" dirty="0">
                <a:latin typeface="Brush Script MT" pitchFamily="66" charset="0"/>
                <a:ea typeface="MS PGothic" pitchFamily="34" charset="-128"/>
              </a:rPr>
              <a:t>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65439" y="1711574"/>
            <a:ext cx="2768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98750" y="3921125"/>
            <a:ext cx="2767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Heterozygous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97163" y="1512563"/>
            <a:ext cx="2768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dominant</a:t>
            </a:r>
            <a:endParaRPr lang="en-US" altLang="en-US" dirty="0">
              <a:solidFill>
                <a:srgbClr val="00B05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78450" y="3675063"/>
            <a:ext cx="27670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Homozygous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recessive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971800" y="3200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971800" y="537368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670550" y="5359400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2060"/>
                </a:solidFill>
                <a:latin typeface="Arial" charset="0"/>
                <a:ea typeface="MS PGothic" pitchFamily="34" charset="-128"/>
              </a:rPr>
              <a:t>Round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865563" y="2309813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39119" y="2303047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868441" y="2335213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dirty="0">
                <a:latin typeface="Arial" charset="0"/>
                <a:ea typeface="MS PGothic" pitchFamily="34" charset="-128"/>
              </a:rPr>
              <a:t>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686490" y="3144168"/>
            <a:ext cx="1981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3333FF"/>
                </a:solidFill>
                <a:latin typeface="Arial" charset="0"/>
                <a:ea typeface="MS PGothic" pitchFamily="34" charset="-128"/>
              </a:rPr>
              <a:t>Square</a:t>
            </a:r>
          </a:p>
        </p:txBody>
      </p:sp>
    </p:spTree>
    <p:extLst>
      <p:ext uri="{BB962C8B-B14F-4D97-AF65-F5344CB8AC3E}">
        <p14:creationId xmlns:p14="http://schemas.microsoft.com/office/powerpoint/2010/main" val="32435771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Bikini Bottom – </a:t>
            </a:r>
            <a:r>
              <a:rPr lang="en-US" dirty="0" err="1" smtClean="0"/>
              <a:t>CoDominance</a:t>
            </a:r>
            <a:r>
              <a:rPr lang="en-US" dirty="0" smtClean="0"/>
              <a:t> vs. Incomplete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8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/>
          <a:lstStyle/>
          <a:p>
            <a:r>
              <a:rPr lang="en-US" u="sng" dirty="0" smtClean="0"/>
              <a:t>Snowman Genetics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First – find a partner…any “buddy” but make sure you are working or you’ll have to work alone.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Two – determine who is “Parent 1” and who is “Parent 2” (we aren’t using Mom and Dad – and there’s a reason!)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3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/>
          <a:lstStyle/>
          <a:p>
            <a:r>
              <a:rPr lang="en-US" u="sng" dirty="0" smtClean="0"/>
              <a:t>Snowman Genetics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Each parent will flip a coin to determine alleles for the offspring (2 parents so each offspring must have TWO alleles – one from each parent).  If you flip heads, circle the dominant allele.  If you flip tails, circle the recessive allele.</a:t>
            </a:r>
          </a:p>
          <a:p>
            <a:r>
              <a:rPr lang="en-US" dirty="0">
                <a:solidFill>
                  <a:srgbClr val="FF0000"/>
                </a:solidFill>
              </a:rPr>
              <a:t>Based on the alleles, determine the traits for your snowman.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Draw/color your creation – it will be a PROJECT</a:t>
            </a:r>
            <a:r>
              <a:rPr lang="en-US" dirty="0"/>
              <a:t>.</a:t>
            </a:r>
          </a:p>
          <a:p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0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-13855"/>
            <a:ext cx="8001000" cy="8520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Genetics</a:t>
            </a:r>
            <a:endParaRPr lang="en-US" sz="3600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354" y="3690556"/>
            <a:ext cx="191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Flip a coin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5222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Heads = Dominant</a:t>
            </a:r>
          </a:p>
          <a:p>
            <a:r>
              <a:rPr lang="en-US" sz="2400" dirty="0" smtClean="0"/>
              <a:t>Tails = Recessive</a:t>
            </a:r>
            <a:endParaRPr lang="en-US" sz="2400" dirty="0"/>
          </a:p>
        </p:txBody>
      </p:sp>
      <p:pic>
        <p:nvPicPr>
          <p:cNvPr id="3075" name="Picture 3" descr="C:\Users\Audrey_Garris\AppData\Local\Microsoft\Windows\Temporary Internet Files\Content.IE5\52HM2WD2\3600942160_afc5e34ac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4058126"/>
            <a:ext cx="1324553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udrey_Garris\AppData\Local\Microsoft\Windows\Temporary Internet Files\Content.IE5\9A1YJWPW\2013penn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646" y="4058126"/>
            <a:ext cx="1332548" cy="13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8427" y="4975175"/>
            <a:ext cx="5398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Circle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you “flipped” into the Genotype box.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281" y="5859811"/>
            <a:ext cx="1409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Repeat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23920"/>
            <a:ext cx="9014380" cy="30463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206" y="2413827"/>
            <a:ext cx="9136980" cy="117062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895600" y="3061499"/>
            <a:ext cx="381000" cy="508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175383" y="3048315"/>
            <a:ext cx="309797" cy="488671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6077" y="3016254"/>
            <a:ext cx="775802" cy="5139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72986" y="2977023"/>
            <a:ext cx="2334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– body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1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7" grpId="0" animBg="1"/>
      <p:bldP spid="21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09600"/>
            <a:ext cx="3457575" cy="42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4"/>
            <a:ext cx="9067800" cy="401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26577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899636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6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Now – using the genotype you were flipping coins to create, use the known phenotype to create a drawing of your pumpkin / jack </a:t>
            </a:r>
            <a:r>
              <a:rPr lang="en-US" sz="3600" dirty="0" err="1" smtClean="0"/>
              <a:t>o’lantern</a:t>
            </a:r>
            <a:r>
              <a:rPr lang="en-US" sz="3600" dirty="0" smtClean="0"/>
              <a:t>. Be sure to add color and do your best efforts as this will be a project grade.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63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1"/>
            <a:ext cx="8229600" cy="35052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Review notes </a:t>
            </a:r>
            <a:r>
              <a:rPr lang="en-US" dirty="0" smtClean="0">
                <a:solidFill>
                  <a:srgbClr val="00B050"/>
                </a:solidFill>
              </a:rPr>
              <a:t>on genetics (double helix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Return/review Vocabulary Quiz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on Bikini Bottom 2</a:t>
            </a:r>
          </a:p>
          <a:p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Snowman </a:t>
            </a: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</a:p>
          <a:p>
            <a:r>
              <a:rPr lang="en-US" dirty="0">
                <a:solidFill>
                  <a:schemeClr val="accent1"/>
                </a:solidFill>
              </a:rPr>
              <a:t>Complete vs. Incomplete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i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1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58293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603625"/>
            <a:ext cx="38750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External factors?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0483" name="Picture 2" descr="C:\Users\Audrey_Garris\AppData\Local\Microsoft\Windows\Temporary Internet Files\Content.IE5\X5L3K1XT\siamese-cat-bree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139825"/>
            <a:ext cx="43735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03313"/>
            <a:ext cx="49212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2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3333FF"/>
                </a:solidFill>
              </a:rPr>
              <a:t>Bikini Bottom – </a:t>
            </a:r>
            <a:br>
              <a:rPr lang="en-US" altLang="en-US" sz="4000" smtClean="0">
                <a:solidFill>
                  <a:srgbClr val="3333FF"/>
                </a:solidFill>
              </a:rPr>
            </a:br>
            <a:r>
              <a:rPr lang="en-US" altLang="en-US" sz="4000" smtClean="0">
                <a:solidFill>
                  <a:srgbClr val="3333FF"/>
                </a:solidFill>
              </a:rPr>
              <a:t>Dihybrid crosses</a:t>
            </a:r>
          </a:p>
        </p:txBody>
      </p:sp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685800" y="1452563"/>
            <a:ext cx="6248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Monohybrid = ONE trait…crossed</a:t>
            </a:r>
          </a:p>
          <a:p>
            <a:r>
              <a:rPr lang="en-US" altLang="en-US"/>
              <a:t>		-Punnett with FOUR boxes</a:t>
            </a:r>
          </a:p>
        </p:txBody>
      </p:sp>
      <p:pic>
        <p:nvPicPr>
          <p:cNvPr id="21508" name="Picture 2" descr="C:\Users\Audrey_Garris\AppData\Local\Microsoft\Windows\Temporary Internet Files\Content.IE5\SPEQQBM1\Punnett_hetero_x_hetero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0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916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5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011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94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>
                <a:solidFill>
                  <a:srgbClr val="FF0000"/>
                </a:solidFill>
              </a:rPr>
              <a:t>Bikini Bottom-</a:t>
            </a:r>
            <a:br>
              <a:rPr lang="en-US" altLang="en-US" sz="4000" smtClean="0">
                <a:solidFill>
                  <a:srgbClr val="FF0000"/>
                </a:solidFill>
              </a:rPr>
            </a:br>
            <a:r>
              <a:rPr lang="en-US" altLang="en-US" sz="4000" smtClean="0">
                <a:solidFill>
                  <a:srgbClr val="FF0000"/>
                </a:solidFill>
              </a:rPr>
              <a:t>Dihybrid crosses</a:t>
            </a:r>
            <a:endParaRPr lang="en-US" altLang="en-US" sz="4000" smtClean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1600200"/>
            <a:ext cx="6248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/>
              <a:t>Dihybrid = TWO traits…crossed</a:t>
            </a:r>
          </a:p>
          <a:p>
            <a:r>
              <a:rPr lang="en-US" altLang="en-US"/>
              <a:t>	-Punnett with _________________boxes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733800" y="1938338"/>
            <a:ext cx="1600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en-US" b="1" i="1">
                <a:solidFill>
                  <a:srgbClr val="3333FF"/>
                </a:solidFill>
              </a:rPr>
              <a:t>SIXTEEN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1143000" y="2819400"/>
            <a:ext cx="7467600" cy="3810000"/>
          </a:xfrm>
          <a:prstGeom prst="rect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24582" name="Straight Connector 5"/>
          <p:cNvCxnSpPr>
            <a:cxnSpLocks noChangeShapeType="1"/>
            <a:stCxn id="24581" idx="2"/>
          </p:cNvCxnSpPr>
          <p:nvPr/>
        </p:nvCxnSpPr>
        <p:spPr bwMode="auto">
          <a:xfrm flipV="1">
            <a:off x="48768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3" name="Straight Connector 9"/>
          <p:cNvCxnSpPr>
            <a:cxnSpLocks noChangeShapeType="1"/>
          </p:cNvCxnSpPr>
          <p:nvPr/>
        </p:nvCxnSpPr>
        <p:spPr bwMode="auto">
          <a:xfrm flipV="1">
            <a:off x="28956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4" name="Straight Connector 10"/>
          <p:cNvCxnSpPr>
            <a:cxnSpLocks noChangeShapeType="1"/>
          </p:cNvCxnSpPr>
          <p:nvPr/>
        </p:nvCxnSpPr>
        <p:spPr bwMode="auto">
          <a:xfrm flipV="1">
            <a:off x="6553200" y="2590800"/>
            <a:ext cx="0" cy="403860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5" name="Straight Connector 11"/>
          <p:cNvCxnSpPr>
            <a:cxnSpLocks noChangeShapeType="1"/>
          </p:cNvCxnSpPr>
          <p:nvPr/>
        </p:nvCxnSpPr>
        <p:spPr bwMode="auto">
          <a:xfrm flipH="1">
            <a:off x="762000" y="47244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6" name="Straight Connector 14"/>
          <p:cNvCxnSpPr>
            <a:cxnSpLocks noChangeShapeType="1"/>
          </p:cNvCxnSpPr>
          <p:nvPr/>
        </p:nvCxnSpPr>
        <p:spPr bwMode="auto">
          <a:xfrm flipH="1">
            <a:off x="762000" y="57150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587" name="Straight Connector 17"/>
          <p:cNvCxnSpPr>
            <a:cxnSpLocks noChangeShapeType="1"/>
          </p:cNvCxnSpPr>
          <p:nvPr/>
        </p:nvCxnSpPr>
        <p:spPr bwMode="auto">
          <a:xfrm flipH="1">
            <a:off x="762000" y="3733800"/>
            <a:ext cx="78486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25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6400" b="1">
                <a:solidFill>
                  <a:srgbClr val="66FFCC"/>
                </a:solidFill>
              </a:rPr>
              <a:t>Inheriting a </a:t>
            </a:r>
            <a:br>
              <a:rPr lang="en-US" altLang="en-US" sz="6400" b="1">
                <a:solidFill>
                  <a:srgbClr val="66FFCC"/>
                </a:solidFill>
              </a:rPr>
            </a:br>
            <a:r>
              <a:rPr lang="en-US" altLang="en-US" sz="6400" b="1">
                <a:solidFill>
                  <a:srgbClr val="66FFCC"/>
                </a:solidFill>
              </a:rPr>
              <a:t>Genetic Disorder</a:t>
            </a:r>
          </a:p>
        </p:txBody>
      </p:sp>
      <p:pic>
        <p:nvPicPr>
          <p:cNvPr id="2052" name="Picture 4" descr="MCj04360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4648200"/>
            <a:ext cx="195421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8" name="Group 20"/>
          <p:cNvGrpSpPr>
            <a:grpSpLocks/>
          </p:cNvGrpSpPr>
          <p:nvPr/>
        </p:nvGrpSpPr>
        <p:grpSpPr bwMode="auto">
          <a:xfrm>
            <a:off x="0" y="0"/>
            <a:ext cx="2133600" cy="2133600"/>
            <a:chOff x="0" y="0"/>
            <a:chExt cx="1344" cy="1344"/>
          </a:xfrm>
        </p:grpSpPr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3" name="Picture 5" descr="MCj0416076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" y="113"/>
              <a:ext cx="1234" cy="1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5" name="Picture 7" descr="MCj0435041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4537075"/>
            <a:ext cx="24384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19"/>
          <p:cNvGrpSpPr>
            <a:grpSpLocks/>
          </p:cNvGrpSpPr>
          <p:nvPr/>
        </p:nvGrpSpPr>
        <p:grpSpPr bwMode="auto">
          <a:xfrm>
            <a:off x="7010400" y="0"/>
            <a:ext cx="2133600" cy="2133600"/>
            <a:chOff x="4416" y="2976"/>
            <a:chExt cx="1344" cy="1344"/>
          </a:xfrm>
        </p:grpSpPr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4416" y="2976"/>
              <a:ext cx="1344" cy="13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63" name="Picture 15" descr="MCj03590590000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1" y="2976"/>
              <a:ext cx="1221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346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33400" y="1219200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en-US">
                <a:solidFill>
                  <a:srgbClr val="66FFCC"/>
                </a:solidFill>
              </a:rPr>
              <a:t>A genetic disorder is an </a:t>
            </a:r>
            <a:r>
              <a:rPr lang="en-US" altLang="en-US" u="sng">
                <a:solidFill>
                  <a:srgbClr val="66FFCC"/>
                </a:solidFill>
              </a:rPr>
              <a:t>abnormal condition</a:t>
            </a:r>
            <a:r>
              <a:rPr lang="en-US" altLang="en-US">
                <a:solidFill>
                  <a:srgbClr val="66FFCC"/>
                </a:solidFill>
              </a:rPr>
              <a:t> that a person inherits through their </a:t>
            </a:r>
            <a:r>
              <a:rPr lang="en-US" altLang="en-US" u="sng">
                <a:solidFill>
                  <a:srgbClr val="66FFCC"/>
                </a:solidFill>
              </a:rPr>
              <a:t>genes or chromosomes</a:t>
            </a:r>
            <a:r>
              <a:rPr lang="en-US" altLang="en-US">
                <a:solidFill>
                  <a:srgbClr val="66FFCC"/>
                </a:solidFill>
              </a:rPr>
              <a:t>. </a:t>
            </a:r>
          </a:p>
        </p:txBody>
      </p:sp>
      <p:pic>
        <p:nvPicPr>
          <p:cNvPr id="7174" name="Picture 6" descr="chromosomes-and-d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4999"/>
          <a:stretch>
            <a:fillRect/>
          </a:stretch>
        </p:blipFill>
        <p:spPr bwMode="auto">
          <a:xfrm>
            <a:off x="1447800" y="2987675"/>
            <a:ext cx="6400800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9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7200" y="609600"/>
            <a:ext cx="8229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endParaRPr lang="en-US" altLang="en-US">
              <a:solidFill>
                <a:srgbClr val="FF99FF"/>
              </a:solidFill>
            </a:endParaRPr>
          </a:p>
          <a:p>
            <a:r>
              <a:rPr lang="en-US" altLang="en-US">
                <a:solidFill>
                  <a:srgbClr val="FF99FF"/>
                </a:solidFill>
              </a:rPr>
              <a:t>Some are caused by </a:t>
            </a:r>
            <a:r>
              <a:rPr lang="en-US" altLang="en-US" u="sng">
                <a:solidFill>
                  <a:srgbClr val="FF99FF"/>
                </a:solidFill>
              </a:rPr>
              <a:t>mutations</a:t>
            </a:r>
            <a:r>
              <a:rPr lang="en-US" altLang="en-US">
                <a:solidFill>
                  <a:srgbClr val="FF99FF"/>
                </a:solidFill>
              </a:rPr>
              <a:t> in DNA.</a:t>
            </a:r>
          </a:p>
          <a:p>
            <a:r>
              <a:rPr lang="en-US" altLang="en-US">
                <a:solidFill>
                  <a:srgbClr val="FF99FF"/>
                </a:solidFill>
              </a:rPr>
              <a:t>For example, </a:t>
            </a:r>
            <a:r>
              <a:rPr lang="en-US" altLang="en-US" b="1" u="sng">
                <a:solidFill>
                  <a:srgbClr val="FF99FF"/>
                </a:solidFill>
              </a:rPr>
              <a:t>sickle cell disease</a:t>
            </a:r>
            <a:r>
              <a:rPr lang="en-US" altLang="en-US">
                <a:solidFill>
                  <a:srgbClr val="FF99FF"/>
                </a:solidFill>
              </a:rPr>
              <a:t> which you learned about yesterday!</a:t>
            </a:r>
          </a:p>
          <a:p>
            <a:endParaRPr lang="en-US" altLang="en-US">
              <a:solidFill>
                <a:srgbClr val="FF99FF"/>
              </a:solidFill>
            </a:endParaRPr>
          </a:p>
        </p:txBody>
      </p:sp>
      <p:pic>
        <p:nvPicPr>
          <p:cNvPr id="14343" name="Picture 7" descr="dna-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3563"/>
            <a:ext cx="7620000" cy="352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1219200" y="2971800"/>
            <a:ext cx="6400800" cy="3810000"/>
            <a:chOff x="1776" y="2832"/>
            <a:chExt cx="2064" cy="1248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776" y="2832"/>
              <a:ext cx="2064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6" name="Picture 10" descr="hemomuta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2832"/>
              <a:ext cx="1896" cy="1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8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rgbClr val="FFFF66"/>
                </a:solidFill>
              </a:rPr>
              <a:t>What are genetic disorders?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686800" cy="2286000"/>
          </a:xfrm>
        </p:spPr>
        <p:txBody>
          <a:bodyPr/>
          <a:lstStyle/>
          <a:p>
            <a:r>
              <a:rPr lang="en-US" altLang="en-US" sz="3000">
                <a:solidFill>
                  <a:srgbClr val="00CCFF"/>
                </a:solidFill>
              </a:rPr>
              <a:t>Others are caused by bigger </a:t>
            </a:r>
            <a:r>
              <a:rPr lang="en-US" altLang="en-US" sz="3000" u="sng">
                <a:solidFill>
                  <a:srgbClr val="00CCFF"/>
                </a:solidFill>
              </a:rPr>
              <a:t>changes in the chromosome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  <a:p>
            <a:r>
              <a:rPr lang="en-US" altLang="en-US" sz="3000">
                <a:solidFill>
                  <a:srgbClr val="00CCFF"/>
                </a:solidFill>
              </a:rPr>
              <a:t>For example, having </a:t>
            </a:r>
            <a:r>
              <a:rPr lang="en-US" altLang="en-US" sz="3000" u="sng">
                <a:solidFill>
                  <a:srgbClr val="00CCFF"/>
                </a:solidFill>
              </a:rPr>
              <a:t>too many chromosomes</a:t>
            </a:r>
            <a:r>
              <a:rPr lang="en-US" altLang="en-US" sz="3000">
                <a:solidFill>
                  <a:srgbClr val="00CCFF"/>
                </a:solidFill>
              </a:rPr>
              <a:t> – </a:t>
            </a:r>
            <a:r>
              <a:rPr lang="en-US" altLang="en-US" sz="3000" u="sng">
                <a:solidFill>
                  <a:srgbClr val="00CCFF"/>
                </a:solidFill>
              </a:rPr>
              <a:t>Down Syndrome</a:t>
            </a:r>
            <a:r>
              <a:rPr lang="en-US" altLang="en-US" sz="3000">
                <a:solidFill>
                  <a:srgbClr val="00CCFF"/>
                </a:solidFill>
              </a:rPr>
              <a:t>. </a:t>
            </a:r>
          </a:p>
        </p:txBody>
      </p:sp>
      <p:pic>
        <p:nvPicPr>
          <p:cNvPr id="15369" name="Picture 9" descr="dow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>
            <a:fillRect/>
          </a:stretch>
        </p:blipFill>
        <p:spPr bwMode="auto">
          <a:xfrm>
            <a:off x="914400" y="1309688"/>
            <a:ext cx="6096000" cy="30480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152775" y="3886200"/>
            <a:ext cx="381000" cy="5334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7010400" y="1676400"/>
            <a:ext cx="21336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rgbClr val="00FF00"/>
                </a:solidFill>
                <a:latin typeface="Comic Sans MS" pitchFamily="66" charset="0"/>
              </a:rPr>
              <a:t>This is a picture of ALL your chromosomes called a “karyotype”.</a:t>
            </a:r>
          </a:p>
        </p:txBody>
      </p:sp>
    </p:spTree>
    <p:extLst>
      <p:ext uri="{BB962C8B-B14F-4D97-AF65-F5344CB8AC3E}">
        <p14:creationId xmlns:p14="http://schemas.microsoft.com/office/powerpoint/2010/main" val="419637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7" presetClass="emph" presetSubtype="2" repeatCount="indefinite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70" grpId="0" animBg="1"/>
      <p:bldP spid="153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943600" cy="623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4876800" y="3048000"/>
            <a:ext cx="533400" cy="296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5848350" y="1447800"/>
            <a:ext cx="1104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Cell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443288" y="381000"/>
            <a:ext cx="21955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Nucleus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 rot="-5400000">
            <a:off x="-634206" y="1489869"/>
            <a:ext cx="282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Chromosome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 rot="-2383735">
            <a:off x="492125" y="4438650"/>
            <a:ext cx="1485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DNA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682875" y="3624263"/>
            <a:ext cx="149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Arial" charset="0"/>
                <a:ea typeface="MS PGothic" pitchFamily="34" charset="-128"/>
              </a:rPr>
              <a:t>Gene</a:t>
            </a:r>
          </a:p>
        </p:txBody>
      </p:sp>
    </p:spTree>
    <p:extLst>
      <p:ext uri="{BB962C8B-B14F-4D97-AF65-F5344CB8AC3E}">
        <p14:creationId xmlns:p14="http://schemas.microsoft.com/office/powerpoint/2010/main" val="4217205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CCFF"/>
                </a:solidFill>
              </a:rPr>
              <a:t>Cystic Fibrosis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5029200"/>
          </a:xfrm>
        </p:spPr>
        <p:txBody>
          <a:bodyPr/>
          <a:lstStyle/>
          <a:p>
            <a:r>
              <a:rPr lang="en-US" altLang="en-US" sz="3800" dirty="0">
                <a:solidFill>
                  <a:srgbClr val="00B050"/>
                </a:solidFill>
              </a:rPr>
              <a:t>Let’s take a closer look at a genetic disorder called </a:t>
            </a:r>
            <a:r>
              <a:rPr lang="en-US" altLang="en-US" sz="3800" b="1" u="sng" dirty="0">
                <a:solidFill>
                  <a:srgbClr val="00B050"/>
                </a:solidFill>
              </a:rPr>
              <a:t>Cystic Fibrosis</a:t>
            </a:r>
            <a:r>
              <a:rPr lang="en-US" altLang="en-US" sz="3800" dirty="0">
                <a:solidFill>
                  <a:srgbClr val="00B050"/>
                </a:solidFill>
              </a:rPr>
              <a:t>.</a:t>
            </a:r>
          </a:p>
          <a:p>
            <a:endParaRPr lang="en-US" altLang="en-US" sz="3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57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7030A0"/>
                </a:solidFill>
              </a:rPr>
              <a:t>How do you get a genetic disorder?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5029200"/>
          </a:xfrm>
        </p:spPr>
        <p:txBody>
          <a:bodyPr/>
          <a:lstStyle/>
          <a:p>
            <a:r>
              <a:rPr lang="en-US" altLang="en-US"/>
              <a:t>Genetic disorders like Cystic                       Fibrosis are </a:t>
            </a:r>
            <a:r>
              <a:rPr lang="en-US" altLang="en-US" u="sng"/>
              <a:t>NOT contagious</a:t>
            </a:r>
            <a:r>
              <a:rPr lang="en-US" altLang="en-US"/>
              <a:t>!            You can’t catch them from          someone else who is sick!</a:t>
            </a:r>
          </a:p>
          <a:p>
            <a:endParaRPr lang="en-US" altLang="en-US"/>
          </a:p>
          <a:p>
            <a:r>
              <a:rPr lang="en-US" altLang="en-US" sz="3800"/>
              <a:t>You </a:t>
            </a:r>
            <a:r>
              <a:rPr lang="en-US" altLang="en-US" sz="3800" u="sng"/>
              <a:t>inherit</a:t>
            </a:r>
            <a:r>
              <a:rPr lang="en-US" altLang="en-US" sz="3800"/>
              <a:t> them from                            your parents.</a:t>
            </a:r>
          </a:p>
        </p:txBody>
      </p:sp>
      <p:pic>
        <p:nvPicPr>
          <p:cNvPr id="6149" name="Picture 5" descr="MCj02327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2621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MSj0238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04800" y="1752600"/>
            <a:ext cx="8153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6000">
                <a:solidFill>
                  <a:srgbClr val="00CCFF"/>
                </a:solidFill>
              </a:rPr>
              <a:t>How do you know which children are at risk for inheriting Cystic Fibrosis? </a:t>
            </a:r>
          </a:p>
        </p:txBody>
      </p:sp>
      <p:pic>
        <p:nvPicPr>
          <p:cNvPr id="6157" name="Picture 13" descr="MCj0397556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25" y="4349750"/>
            <a:ext cx="267017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27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  <p:bldLst>
      <p:bldP spid="6147" grpId="0" build="p"/>
      <p:bldP spid="6147" grpId="1" build="p"/>
      <p:bldP spid="6154" grpId="0" build="p"/>
      <p:bldP spid="6154" grpId="1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Who is affected by Cystic Fibrosis?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altLang="en-US" dirty="0">
              <a:solidFill>
                <a:srgbClr val="FFFF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7030A0"/>
                </a:solidFill>
              </a:rPr>
              <a:t>Overall, the probability (% chance) of inheriting CF if BOTH parents are carriers is 25% (1 in 4).</a:t>
            </a:r>
          </a:p>
          <a:p>
            <a:pPr>
              <a:lnSpc>
                <a:spcPct val="90000"/>
              </a:lnSpc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Can Cystic Fibrosis be cured?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People hope that </a:t>
            </a:r>
            <a:r>
              <a:rPr lang="en-US" altLang="en-US" u="sng" dirty="0">
                <a:solidFill>
                  <a:srgbClr val="0070C0"/>
                </a:solidFill>
              </a:rPr>
              <a:t>gene therapy</a:t>
            </a:r>
            <a:r>
              <a:rPr lang="en-US" altLang="en-US" dirty="0">
                <a:solidFill>
                  <a:srgbClr val="0070C0"/>
                </a:solidFill>
              </a:rPr>
              <a:t> can one day provide a cure for genetic disorders like cystic fibrosis</a:t>
            </a:r>
            <a:r>
              <a:rPr lang="en-US" altLang="en-US" dirty="0" smtClean="0">
                <a:solidFill>
                  <a:srgbClr val="0070C0"/>
                </a:solidFill>
              </a:rPr>
              <a:t>.</a:t>
            </a: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FF00"/>
                </a:solidFill>
              </a:rPr>
              <a:t>Gene Therapy - involves </a:t>
            </a:r>
            <a:r>
              <a:rPr lang="en-US" altLang="en-US" u="sng" dirty="0">
                <a:solidFill>
                  <a:srgbClr val="00FF00"/>
                </a:solidFill>
              </a:rPr>
              <a:t>removing the mutated gene</a:t>
            </a:r>
            <a:r>
              <a:rPr lang="en-US" altLang="en-US" dirty="0">
                <a:solidFill>
                  <a:srgbClr val="00FF00"/>
                </a:solidFill>
              </a:rPr>
              <a:t> and replacing it with a </a:t>
            </a:r>
            <a:r>
              <a:rPr lang="en-US" altLang="en-US" u="sng" dirty="0">
                <a:solidFill>
                  <a:srgbClr val="00FF00"/>
                </a:solidFill>
              </a:rPr>
              <a:t>healthy gene</a:t>
            </a:r>
            <a:r>
              <a:rPr lang="en-US" altLang="en-US" dirty="0">
                <a:solidFill>
                  <a:srgbClr val="00FF00"/>
                </a:solidFill>
              </a:rPr>
              <a:t>.</a:t>
            </a:r>
          </a:p>
          <a:p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Follow along and </a:t>
            </a:r>
            <a:r>
              <a:rPr lang="en-US" dirty="0" smtClean="0">
                <a:solidFill>
                  <a:srgbClr val="FF0000"/>
                </a:solidFill>
              </a:rPr>
              <a:t>fill in your notes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39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2" y="124690"/>
            <a:ext cx="9152466" cy="520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6191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475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82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228600"/>
            <a:ext cx="908935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562600"/>
            <a:ext cx="10668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4232563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667000" y="4232563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4" idx="3"/>
            <a:endCxn id="3" idx="2"/>
          </p:cNvCxnSpPr>
          <p:nvPr/>
        </p:nvCxnSpPr>
        <p:spPr>
          <a:xfrm>
            <a:off x="1676400" y="4651663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4651663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66900" y="5734734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32849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18" name="Rectangle 17"/>
          <p:cNvSpPr/>
          <p:nvPr/>
        </p:nvSpPr>
        <p:spPr>
          <a:xfrm>
            <a:off x="6019800" y="5549792"/>
            <a:ext cx="1066800" cy="9906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05400" y="4219755"/>
            <a:ext cx="914400" cy="838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10400" y="4219755"/>
            <a:ext cx="914400" cy="8382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3"/>
            <a:endCxn id="20" idx="2"/>
          </p:cNvCxnSpPr>
          <p:nvPr/>
        </p:nvCxnSpPr>
        <p:spPr>
          <a:xfrm>
            <a:off x="6019800" y="4638855"/>
            <a:ext cx="99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3200" y="4638855"/>
            <a:ext cx="0" cy="910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10300" y="572192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7162800" y="431568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F</a:t>
            </a:r>
            <a:r>
              <a:rPr lang="en-US" sz="3600" dirty="0" err="1" smtClean="0"/>
              <a:t>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503240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</a:t>
            </a:r>
          </a:p>
          <a:p>
            <a:r>
              <a:rPr lang="en-US" sz="2400" dirty="0" smtClean="0"/>
              <a:t> In a pedigree, the trait of interest can be </a:t>
            </a:r>
            <a:r>
              <a:rPr lang="en-US" sz="2400" i="1" u="sng" dirty="0" smtClean="0"/>
              <a:t>dominant</a:t>
            </a:r>
            <a:r>
              <a:rPr lang="en-US" sz="2400" dirty="0" smtClean="0"/>
              <a:t> or </a:t>
            </a:r>
            <a:r>
              <a:rPr lang="en-US" sz="2400" i="1" u="sng" dirty="0" smtClean="0"/>
              <a:t>recessive</a:t>
            </a:r>
            <a:r>
              <a:rPr lang="en-US" sz="2400" dirty="0" smtClean="0"/>
              <a:t>.  The majority of harmful genetic conditions are only seen when an individual is </a:t>
            </a:r>
            <a:r>
              <a:rPr lang="en-US" sz="2400" i="1" u="sng" dirty="0" smtClean="0"/>
              <a:t>homozygous recessive </a:t>
            </a:r>
            <a:r>
              <a:rPr lang="en-US" sz="2400" dirty="0" smtClean="0"/>
              <a:t>– examples of conditions caused by recessive alleles include Cystic Fibrosis (a disease of the secretory glands, including those that make mucus and sweat), </a:t>
            </a:r>
            <a:r>
              <a:rPr lang="en-US" sz="2400" dirty="0" err="1" smtClean="0"/>
              <a:t>Falconi</a:t>
            </a:r>
            <a:r>
              <a:rPr lang="en-US" sz="2400" dirty="0" smtClean="0"/>
              <a:t> anemia (a blood disorder), and albinism (a lack of pigmentation).  </a:t>
            </a:r>
          </a:p>
          <a:p>
            <a:r>
              <a:rPr lang="en-US" sz="2400" dirty="0" smtClean="0"/>
              <a:t>Some genetic conditions are caused by </a:t>
            </a:r>
            <a:r>
              <a:rPr lang="en-US" sz="2400" i="1" u="sng" dirty="0" smtClean="0"/>
              <a:t>dominant alleles </a:t>
            </a:r>
            <a:r>
              <a:rPr lang="en-US" sz="2400" dirty="0" smtClean="0"/>
              <a:t>(and may therefore be expressed in </a:t>
            </a:r>
            <a:r>
              <a:rPr lang="en-US" sz="2400" i="1" u="sng" dirty="0" smtClean="0"/>
              <a:t>HOMOZYGOUS DOMINANT </a:t>
            </a:r>
            <a:r>
              <a:rPr lang="en-US" sz="2400" dirty="0" smtClean="0"/>
              <a:t>or </a:t>
            </a:r>
            <a:r>
              <a:rPr lang="en-US" sz="2400" i="1" u="sng" dirty="0" smtClean="0"/>
              <a:t>HETEROZYGOUS</a:t>
            </a:r>
            <a:r>
              <a:rPr lang="en-US" sz="2400" dirty="0" smtClean="0"/>
              <a:t> individuals).  For example, </a:t>
            </a:r>
            <a:r>
              <a:rPr lang="en-US" sz="2400" dirty="0" err="1" smtClean="0"/>
              <a:t>achondaplasia</a:t>
            </a:r>
            <a:r>
              <a:rPr lang="en-US" sz="2400" dirty="0" smtClean="0"/>
              <a:t> (dwarfism).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1295400" y="4576510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38300" y="58095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ff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3064" y="3944034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Cystic Fibrosis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953000" y="4590365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4590365"/>
            <a:ext cx="13716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95900" y="595262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GG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53250" y="5952620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Gg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6400" y="3825927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Dwarfism</a:t>
            </a:r>
            <a:endParaRPr lang="en-US" sz="3600" dirty="0"/>
          </a:p>
        </p:txBody>
      </p:sp>
      <p:sp>
        <p:nvSpPr>
          <p:cNvPr id="7" name="Chord 6"/>
          <p:cNvSpPr/>
          <p:nvPr/>
        </p:nvSpPr>
        <p:spPr>
          <a:xfrm>
            <a:off x="6781800" y="4576510"/>
            <a:ext cx="1371600" cy="1233055"/>
          </a:xfrm>
          <a:prstGeom prst="chord">
            <a:avLst>
              <a:gd name="adj1" fmla="val 5415489"/>
              <a:gd name="adj2" fmla="val 1616084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694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881924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79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sym typeface="Calibri"/>
              </a:rPr>
              <a:t>Chromosomes – DNA wound into cute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sym typeface="Calibri"/>
              </a:rPr>
              <a:t>pkg</a:t>
            </a:r>
            <a:endParaRPr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3366FF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FF"/>
                </a:solidFill>
                <a:sym typeface="Calibri"/>
              </a:rPr>
              <a:t>Genes – section of  DNA/chromosome that codes for a specific trait</a:t>
            </a:r>
            <a:endParaRPr sz="2400" dirty="0">
              <a:solidFill>
                <a:srgbClr val="0000FF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FF0000"/>
                </a:solidFill>
                <a:sym typeface="Calibri"/>
              </a:rPr>
              <a:t>Traits – an organism’s physical 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sym typeface="Calibri"/>
              </a:rPr>
              <a:t>features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Phenotype – the way something looks on the outside (based on DNA)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Genotype – the genes inside (usually represented with two letters – LL,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</a:rPr>
              <a:t>ll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554636" y="577542"/>
            <a:ext cx="1903751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636" y="1058411"/>
            <a:ext cx="884421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4637" y="1736085"/>
            <a:ext cx="884420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636" y="2267815"/>
            <a:ext cx="1514007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4636" y="3089079"/>
            <a:ext cx="1349116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3869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749" y="2714625"/>
            <a:ext cx="5486400" cy="3654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0801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6072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3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691" y="3048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Remember, test Friday (11/2) – and we still have to learn about sex-linked traits.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534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25295" y="-260658"/>
            <a:ext cx="8229600" cy="958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dirty="0"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211494" y="577542"/>
            <a:ext cx="8657201" cy="589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Dominant allele – the version of a gene that WILL show if present.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smtClean="0">
                <a:solidFill>
                  <a:srgbClr val="7030A0"/>
                </a:solidFill>
              </a:rPr>
              <a:t>Recessive allele – the version of a gene that may get hidden.  Only shows if there is nothing to cover 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HOMOzygous</a:t>
            </a:r>
            <a:r>
              <a:rPr lang="en-US" dirty="0" smtClean="0">
                <a:solidFill>
                  <a:srgbClr val="FF0000"/>
                </a:solidFill>
              </a:rPr>
              <a:t> – an organism with two of the SAME alleles for a specific trait.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 err="1" smtClean="0">
                <a:solidFill>
                  <a:srgbClr val="0000FF"/>
                </a:solidFill>
              </a:rPr>
              <a:t>HETEROzygous</a:t>
            </a:r>
            <a:r>
              <a:rPr lang="en-US" dirty="0" smtClean="0">
                <a:solidFill>
                  <a:srgbClr val="0000FF"/>
                </a:solidFill>
              </a:rPr>
              <a:t> – an organism with DIFFERENT alleles for a specific trait.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558" y="698090"/>
            <a:ext cx="2578308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4558" y="1821316"/>
            <a:ext cx="2578308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4558" y="3356352"/>
            <a:ext cx="2248524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4558" y="4393165"/>
            <a:ext cx="2428406" cy="411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men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392487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304800"/>
            <a:ext cx="419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Gregor</a:t>
            </a:r>
            <a:r>
              <a:rPr lang="en-US" sz="4800" dirty="0" smtClean="0"/>
              <a:t> Mendel</a:t>
            </a:r>
          </a:p>
          <a:p>
            <a:r>
              <a:rPr lang="en-US" sz="4800" dirty="0" smtClean="0"/>
              <a:t>1822-1884</a:t>
            </a:r>
          </a:p>
          <a:p>
            <a:r>
              <a:rPr lang="en-US" sz="4800" dirty="0" smtClean="0"/>
              <a:t>“</a:t>
            </a:r>
            <a:r>
              <a:rPr lang="en-US" sz="3600" b="1" i="1" dirty="0" smtClean="0">
                <a:solidFill>
                  <a:srgbClr val="FF0000"/>
                </a:solidFill>
              </a:rPr>
              <a:t>Father of Genetics</a:t>
            </a:r>
            <a:r>
              <a:rPr lang="en-US" sz="4800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557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Image result for franklin and wil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89916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6" descr="Image result for franklin and wilkins"/>
          <p:cNvSpPr>
            <a:spLocks noChangeAspect="1" noChangeArrowheads="1"/>
          </p:cNvSpPr>
          <p:nvPr/>
        </p:nvSpPr>
        <p:spPr bwMode="auto">
          <a:xfrm>
            <a:off x="169863" y="-1666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3" name="Left Brace 2"/>
          <p:cNvSpPr>
            <a:spLocks/>
          </p:cNvSpPr>
          <p:nvPr/>
        </p:nvSpPr>
        <p:spPr bwMode="auto">
          <a:xfrm rot="-5400000">
            <a:off x="6573044" y="2113756"/>
            <a:ext cx="685800" cy="4078288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3333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7" name="Left Brace 6"/>
          <p:cNvSpPr>
            <a:spLocks/>
          </p:cNvSpPr>
          <p:nvPr/>
        </p:nvSpPr>
        <p:spPr bwMode="auto">
          <a:xfrm rot="-5400000">
            <a:off x="2018507" y="2113756"/>
            <a:ext cx="685800" cy="4078287"/>
          </a:xfrm>
          <a:prstGeom prst="leftBrace">
            <a:avLst>
              <a:gd name="adj1" fmla="val 11508"/>
              <a:gd name="adj2" fmla="val 4945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sp>
        <p:nvSpPr>
          <p:cNvPr id="8" name="Left Brace 7"/>
          <p:cNvSpPr>
            <a:spLocks/>
          </p:cNvSpPr>
          <p:nvPr/>
        </p:nvSpPr>
        <p:spPr bwMode="auto">
          <a:xfrm rot="-5400000">
            <a:off x="3152776" y="2046287"/>
            <a:ext cx="685800" cy="6346825"/>
          </a:xfrm>
          <a:prstGeom prst="leftBrace">
            <a:avLst>
              <a:gd name="adj1" fmla="val 11525"/>
              <a:gd name="adj2" fmla="val 49454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200">
              <a:latin typeface="Arial" charset="0"/>
              <a:ea typeface="MS PGothic" pitchFamily="34" charset="-128"/>
            </a:endParaRPr>
          </a:p>
        </p:txBody>
      </p:sp>
      <p:pic>
        <p:nvPicPr>
          <p:cNvPr id="62473" name="Picture 9" descr="C:\Users\Audrey_Garris\AppData\Local\Microsoft\Windows\Temporary Internet Files\Content.IE5\YUB5DGLX\rip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381500"/>
            <a:ext cx="21669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5219700"/>
            <a:ext cx="457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charset="0"/>
                <a:ea typeface="MS PGothic" pitchFamily="34" charset="-128"/>
              </a:rPr>
              <a:t>Nobel Prize 1962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4975" y="5214938"/>
            <a:ext cx="23796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Arial" charset="0"/>
                <a:ea typeface="MS PGothic" pitchFamily="34" charset="-128"/>
              </a:rPr>
              <a:t>1920-1958</a:t>
            </a:r>
          </a:p>
        </p:txBody>
      </p:sp>
    </p:spTree>
    <p:extLst>
      <p:ext uri="{BB962C8B-B14F-4D97-AF65-F5344CB8AC3E}">
        <p14:creationId xmlns:p14="http://schemas.microsoft.com/office/powerpoint/2010/main" val="2002243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1168</Words>
  <Application>Microsoft Office PowerPoint</Application>
  <PresentationFormat>On-screen Show (4:3)</PresentationFormat>
  <Paragraphs>256</Paragraphs>
  <Slides>62</Slides>
  <Notes>3</Notes>
  <HiddenSlides>6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ＭＳ Ｐゴシック</vt:lpstr>
      <vt:lpstr>ＭＳ Ｐゴシック</vt:lpstr>
      <vt:lpstr>Arial</vt:lpstr>
      <vt:lpstr>Brush Script MT</vt:lpstr>
      <vt:lpstr>Calibri</vt:lpstr>
      <vt:lpstr>Comic Sans MS</vt:lpstr>
      <vt:lpstr>Tahoma</vt:lpstr>
      <vt:lpstr>Office Theme</vt:lpstr>
      <vt:lpstr>Dec. 12, 2019</vt:lpstr>
      <vt:lpstr>PowerPoint Presentation</vt:lpstr>
      <vt:lpstr>PowerPoint Presentation</vt:lpstr>
      <vt:lpstr>Today’s agenda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SpongeBob</vt:lpstr>
      <vt:lpstr>PowerPoint Presentation</vt:lpstr>
      <vt:lpstr>SpongeBob</vt:lpstr>
      <vt:lpstr>SpongeBob</vt:lpstr>
      <vt:lpstr>PowerPoint Presentation</vt:lpstr>
      <vt:lpstr>PowerPoint Presentation</vt:lpstr>
      <vt:lpstr>PowerPoint Presentation</vt:lpstr>
      <vt:lpstr>Vocabulary Quiz</vt:lpstr>
      <vt:lpstr>PowerPoint Presentation</vt:lpstr>
      <vt:lpstr>Incomplete Dominance = Blending</vt:lpstr>
      <vt:lpstr>PowerPoint Presentation</vt:lpstr>
      <vt:lpstr>CoDominance = both show</vt:lpstr>
      <vt:lpstr>CoDominance = both show</vt:lpstr>
      <vt:lpstr>Bikini Bottom Genetics 2</vt:lpstr>
      <vt:lpstr>Bikini Bottom Genetics 2</vt:lpstr>
      <vt:lpstr>Bikini Bottom Genetics 2</vt:lpstr>
      <vt:lpstr>Bikini Bottom Genetics 2</vt:lpstr>
      <vt:lpstr>PowerPoint Presentation</vt:lpstr>
      <vt:lpstr>PowerPoint Presentation</vt:lpstr>
      <vt:lpstr>Bikini Bottom – CoDominance vs. Incomplete Dominance</vt:lpstr>
      <vt:lpstr>Snowman Genetics</vt:lpstr>
      <vt:lpstr>Snowman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External factors?</vt:lpstr>
      <vt:lpstr>External factors?</vt:lpstr>
      <vt:lpstr>Bikini Bottom –  Dihybrid crosses</vt:lpstr>
      <vt:lpstr>Bikini Bottom- Dihybrid crosses</vt:lpstr>
      <vt:lpstr>Bikini Bottom- Dihybrid crosses</vt:lpstr>
      <vt:lpstr>Bikini Bottom- Dihybrid crosses</vt:lpstr>
      <vt:lpstr>Inheriting a  Genetic Disorder</vt:lpstr>
      <vt:lpstr>What are genetic disorders?</vt:lpstr>
      <vt:lpstr>What are genetic disorders?</vt:lpstr>
      <vt:lpstr>What are genetic disorders?</vt:lpstr>
      <vt:lpstr>Cystic Fibrosis</vt:lpstr>
      <vt:lpstr>How do you get a genetic disorder? </vt:lpstr>
      <vt:lpstr>Who is affected by Cystic Fibrosis?</vt:lpstr>
      <vt:lpstr>Can Cystic Fibrosis be cured?</vt:lpstr>
      <vt:lpstr>Pedigree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Audrey Garris</cp:lastModifiedBy>
  <cp:revision>30</cp:revision>
  <dcterms:created xsi:type="dcterms:W3CDTF">2017-10-24T11:58:38Z</dcterms:created>
  <dcterms:modified xsi:type="dcterms:W3CDTF">2019-12-12T14:21:31Z</dcterms:modified>
</cp:coreProperties>
</file>