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5" r:id="rId2"/>
    <p:sldId id="26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16" r:id="rId12"/>
    <p:sldId id="317" r:id="rId13"/>
    <p:sldId id="318" r:id="rId14"/>
    <p:sldId id="319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292" r:id="rId23"/>
    <p:sldId id="269" r:id="rId24"/>
    <p:sldId id="293" r:id="rId25"/>
    <p:sldId id="270" r:id="rId26"/>
    <p:sldId id="2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0" r:id="rId35"/>
    <p:sldId id="369" r:id="rId36"/>
    <p:sldId id="371" r:id="rId37"/>
    <p:sldId id="274" r:id="rId38"/>
    <p:sldId id="275" r:id="rId39"/>
    <p:sldId id="276" r:id="rId40"/>
    <p:sldId id="277" r:id="rId41"/>
    <p:sldId id="278" r:id="rId42"/>
    <p:sldId id="279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56" r:id="rId52"/>
    <p:sldId id="257" r:id="rId53"/>
    <p:sldId id="258" r:id="rId54"/>
    <p:sldId id="259" r:id="rId55"/>
    <p:sldId id="260" r:id="rId56"/>
    <p:sldId id="261" r:id="rId57"/>
    <p:sldId id="262" r:id="rId58"/>
    <p:sldId id="263" r:id="rId59"/>
    <p:sldId id="26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C0AE-1580-4B05-B972-96352F4F854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CE9-FDE2-41E5-8793-23B614482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670B232-1EAF-46CB-8189-99F42E976D33}" type="slidenum">
              <a:rPr lang="en-US" altLang="en-US" sz="1200" smtClean="0">
                <a:latin typeface="Arial" charset="0"/>
                <a:ea typeface="MS PGothic" pitchFamily="34" charset="-128"/>
              </a:rPr>
              <a:pPr eaLnBrk="1" hangingPunct="1"/>
              <a:t>11</a:t>
            </a:fld>
            <a:endParaRPr lang="en-US" altLang="en-US" sz="120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CAB0CE-28E5-4D8D-A22F-6A1384018987}" type="slidenum">
              <a:rPr lang="en-US" altLang="en-US" sz="1200" smtClean="0">
                <a:latin typeface="Arial" charset="0"/>
                <a:ea typeface="MS PGothic" pitchFamily="34" charset="-128"/>
              </a:rPr>
              <a:pPr eaLnBrk="1" hangingPunct="1"/>
              <a:t>15</a:t>
            </a:fld>
            <a:endParaRPr lang="en-US" altLang="en-US" sz="120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96EB-6C6B-495C-8AB5-7F7A4D37D50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Dec. 10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638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You need:</a:t>
            </a:r>
          </a:p>
          <a:p>
            <a:pPr marL="0" indent="0">
              <a:buNone/>
            </a:pPr>
            <a:r>
              <a:rPr lang="en-US" dirty="0" smtClean="0"/>
              <a:t>Clean paper (2) / pencil</a:t>
            </a:r>
          </a:p>
          <a:p>
            <a:pPr marL="0" indent="0">
              <a:buNone/>
            </a:pPr>
            <a:r>
              <a:rPr lang="en-US" dirty="0" smtClean="0"/>
              <a:t>Bikini </a:t>
            </a:r>
            <a:r>
              <a:rPr lang="en-US" dirty="0" smtClean="0"/>
              <a:t>Bottom WS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Warm Up:</a:t>
            </a:r>
          </a:p>
          <a:p>
            <a:pPr marL="0" indent="0">
              <a:buNone/>
            </a:pPr>
            <a:r>
              <a:rPr lang="en-US" dirty="0" smtClean="0"/>
              <a:t>Draw out a Punnett Square crossing a heterozygous RED flower (Rr) with another heterozygous RED flower (Rr).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 CAN</a:t>
            </a:r>
            <a:r>
              <a:rPr lang="en-US" dirty="0" smtClean="0">
                <a:solidFill>
                  <a:srgbClr val="7030A0"/>
                </a:solidFill>
              </a:rPr>
              <a:t>: apply knowledge of Punnett squares to determine genotypes and phenotypes.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2130425"/>
            <a:ext cx="5105400" cy="2212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smtClean="0"/>
              <a:t>Mendel: </a:t>
            </a:r>
            <a:br>
              <a:rPr lang="en-US" altLang="en-US" sz="6000" smtClean="0"/>
            </a:br>
            <a:r>
              <a:rPr lang="en-US" altLang="en-US" sz="5000" smtClean="0"/>
              <a:t>Understanding Inheritance</a:t>
            </a:r>
          </a:p>
        </p:txBody>
      </p:sp>
      <p:pic>
        <p:nvPicPr>
          <p:cNvPr id="9219" name="Picture 5" descr="me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935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335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ahoma" pitchFamily="34" charset="0"/>
                <a:ea typeface="MS PGothic" pitchFamily="34" charset="-128"/>
              </a:rPr>
              <a:t>Gregor Mendel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ahoma" pitchFamily="34" charset="0"/>
                <a:ea typeface="MS PGothic" pitchFamily="34" charset="-128"/>
              </a:rPr>
              <a:t>“The father of genetics”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ahoma" pitchFamily="34" charset="0"/>
                <a:ea typeface="MS PGothic" pitchFamily="34" charset="-128"/>
              </a:rPr>
              <a:t>1822-1864</a:t>
            </a:r>
          </a:p>
        </p:txBody>
      </p:sp>
    </p:spTree>
    <p:extLst>
      <p:ext uri="{BB962C8B-B14F-4D97-AF65-F5344CB8AC3E}">
        <p14:creationId xmlns:p14="http://schemas.microsoft.com/office/powerpoint/2010/main" val="1616072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239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  <a:t>How can we figure out which </a:t>
            </a:r>
            <a:b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</a:br>
            <a: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  <a:t>traits will be inherited?</a:t>
            </a:r>
          </a:p>
        </p:txBody>
      </p:sp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107504" y="1052736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 smtClean="0">
                <a:latin typeface="Tahoma" pitchFamily="34" charset="0"/>
                <a:ea typeface="MS PGothic" pitchFamily="34" charset="-128"/>
              </a:rPr>
              <a:t>We’ve </a:t>
            </a:r>
            <a:r>
              <a:rPr lang="en-US" altLang="en-US" sz="2800" dirty="0">
                <a:latin typeface="Tahoma" pitchFamily="34" charset="0"/>
                <a:ea typeface="MS PGothic" pitchFamily="34" charset="-128"/>
              </a:rPr>
              <a:t>learned about dominant &amp; recessive alleles:</a:t>
            </a:r>
          </a:p>
          <a:p>
            <a:pPr lvl="2">
              <a:buFontTx/>
              <a:buChar char="•"/>
            </a:pP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sz="2600" b="1" u="sng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Dominant alleles</a:t>
            </a:r>
            <a:r>
              <a:rPr lang="en-US" altLang="en-US" sz="26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are </a:t>
            </a:r>
            <a:r>
              <a:rPr lang="en-US" altLang="en-US" sz="2600" u="sng" dirty="0">
                <a:latin typeface="Tahoma" pitchFamily="34" charset="0"/>
                <a:ea typeface="MS PGothic" pitchFamily="34" charset="-128"/>
              </a:rPr>
              <a:t>more powerful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, and can “</a:t>
            </a:r>
            <a:r>
              <a:rPr lang="en-US" altLang="en-US" sz="2600" u="sng" dirty="0">
                <a:latin typeface="Tahoma" pitchFamily="34" charset="0"/>
                <a:ea typeface="MS PGothic" pitchFamily="34" charset="-128"/>
              </a:rPr>
              <a:t>hide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” a recessive trait. </a:t>
            </a:r>
          </a:p>
          <a:p>
            <a:pPr lvl="3">
              <a:buFontTx/>
              <a:buChar char="–"/>
            </a:pPr>
            <a:r>
              <a:rPr lang="en-US" altLang="en-US" sz="2200" dirty="0">
                <a:latin typeface="Tahoma" pitchFamily="34" charset="0"/>
                <a:ea typeface="MS PGothic" pitchFamily="34" charset="-128"/>
              </a:rPr>
              <a:t>Shown with an </a:t>
            </a:r>
            <a:r>
              <a:rPr lang="en-US" altLang="en-US" sz="2200" u="sng" dirty="0">
                <a:latin typeface="Tahoma" pitchFamily="34" charset="0"/>
                <a:ea typeface="MS PGothic" pitchFamily="34" charset="-128"/>
              </a:rPr>
              <a:t>upper-case letter</a:t>
            </a:r>
            <a:r>
              <a:rPr lang="en-US" altLang="en-US" sz="2200" dirty="0">
                <a:latin typeface="Tahoma" pitchFamily="34" charset="0"/>
                <a:ea typeface="MS PGothic" pitchFamily="34" charset="-128"/>
              </a:rPr>
              <a:t> (“T” for tall stems)</a:t>
            </a:r>
          </a:p>
          <a:p>
            <a:pPr lvl="2">
              <a:buFontTx/>
              <a:buNone/>
            </a:pPr>
            <a:r>
              <a:rPr lang="en-US" altLang="en-US" sz="2200" dirty="0">
                <a:latin typeface="Tahoma" pitchFamily="34" charset="0"/>
                <a:ea typeface="MS PGothic" pitchFamily="34" charset="-128"/>
              </a:rPr>
              <a:t> </a:t>
            </a:r>
          </a:p>
          <a:p>
            <a:pPr lvl="2">
              <a:buFontTx/>
              <a:buChar char="•"/>
            </a:pPr>
            <a:r>
              <a:rPr lang="en-US" altLang="en-US" sz="2600" b="1" u="sng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Recessive alleles</a:t>
            </a:r>
            <a:r>
              <a:rPr lang="en-US" altLang="en-US" sz="2600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can be “</a:t>
            </a:r>
            <a:r>
              <a:rPr lang="en-US" altLang="en-US" sz="2600" u="sng" dirty="0">
                <a:latin typeface="Tahoma" pitchFamily="34" charset="0"/>
                <a:ea typeface="MS PGothic" pitchFamily="34" charset="-128"/>
              </a:rPr>
              <a:t>hidden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” when a </a:t>
            </a:r>
            <a:r>
              <a:rPr lang="en-US" altLang="en-US" sz="2600" u="sng" dirty="0">
                <a:latin typeface="Tahoma" pitchFamily="34" charset="0"/>
                <a:ea typeface="MS PGothic" pitchFamily="34" charset="-128"/>
              </a:rPr>
              <a:t>dominant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 allele is present. </a:t>
            </a:r>
          </a:p>
          <a:p>
            <a:pPr lvl="3">
              <a:buFontTx/>
              <a:buChar char="–"/>
            </a:pPr>
            <a:r>
              <a:rPr lang="en-US" altLang="en-US" sz="2200" dirty="0">
                <a:latin typeface="Tahoma" pitchFamily="34" charset="0"/>
                <a:ea typeface="MS PGothic" pitchFamily="34" charset="-128"/>
              </a:rPr>
              <a:t>Shown with a </a:t>
            </a:r>
            <a:r>
              <a:rPr lang="en-US" altLang="en-US" sz="2200" u="sng" dirty="0">
                <a:latin typeface="Tahoma" pitchFamily="34" charset="0"/>
                <a:ea typeface="MS PGothic" pitchFamily="34" charset="-128"/>
              </a:rPr>
              <a:t>lower-case letter</a:t>
            </a:r>
            <a:r>
              <a:rPr lang="en-US" altLang="en-US" sz="2200" dirty="0">
                <a:latin typeface="Tahoma" pitchFamily="34" charset="0"/>
                <a:ea typeface="MS PGothic" pitchFamily="34" charset="-128"/>
              </a:rPr>
              <a:t> (“t” for short stems)</a:t>
            </a:r>
            <a:endParaRPr lang="en-US" altLang="en-US" sz="2600" dirty="0"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308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78239" y="116632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  <a:t>How can we figure out which </a:t>
            </a:r>
            <a:b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</a:br>
            <a: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  <a:t>traits will be inherited?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07504" y="1052736"/>
            <a:ext cx="903649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>
                <a:latin typeface="Tahoma" pitchFamily="34" charset="0"/>
                <a:ea typeface="MS PGothic" pitchFamily="34" charset="-128"/>
              </a:rPr>
              <a:t>You know the differences between genotype and phenotype:</a:t>
            </a:r>
          </a:p>
          <a:p>
            <a:pPr lvl="2">
              <a:buFontTx/>
              <a:buChar char="•"/>
            </a:pPr>
            <a:r>
              <a:rPr lang="en-US" altLang="en-US" b="1" u="sng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Genotype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describes which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genes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(alleles) are present.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 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TT = 2 dominant alleles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Tt = 1 dominant &amp; 1 recessive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sz="2400" dirty="0" err="1">
                <a:latin typeface="Tahoma" pitchFamily="34" charset="0"/>
                <a:ea typeface="MS PGothic" pitchFamily="34" charset="-128"/>
              </a:rPr>
              <a:t>tt</a:t>
            </a: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= 2 recessive alleles  </a:t>
            </a:r>
          </a:p>
          <a:p>
            <a:pPr lvl="2">
              <a:buFontTx/>
              <a:buChar char="•"/>
            </a:pPr>
            <a:r>
              <a:rPr lang="en-US" altLang="en-US" b="1" u="sng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Phenotype</a:t>
            </a:r>
            <a:r>
              <a:rPr lang="en-US" altLang="en-US" b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describes what the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physical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trait looks like.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Tall stems (TT and Tt)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Short stems (</a:t>
            </a:r>
            <a:r>
              <a:rPr lang="en-US" altLang="en-US" sz="2400" dirty="0" err="1">
                <a:latin typeface="Tahoma" pitchFamily="34" charset="0"/>
                <a:ea typeface="MS PGothic" pitchFamily="34" charset="-128"/>
              </a:rPr>
              <a:t>tt</a:t>
            </a: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6532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27709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  <a:t>More vocabulary…</a:t>
            </a:r>
          </a:p>
        </p:txBody>
      </p:sp>
      <p:sp>
        <p:nvSpPr>
          <p:cNvPr id="792579" name="Rectangle 3"/>
          <p:cNvSpPr>
            <a:spLocks noChangeArrowheads="1"/>
          </p:cNvSpPr>
          <p:nvPr/>
        </p:nvSpPr>
        <p:spPr bwMode="auto">
          <a:xfrm>
            <a:off x="152400" y="865909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>
                <a:latin typeface="Tahoma" pitchFamily="34" charset="0"/>
                <a:ea typeface="MS PGothic" pitchFamily="34" charset="-128"/>
              </a:rPr>
              <a:t>Geneticist use 2 terms to describe </a:t>
            </a:r>
            <a:r>
              <a:rPr lang="en-US" altLang="en-US" sz="2800" b="1" i="1" u="sng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GENOTYPE</a:t>
            </a:r>
            <a:r>
              <a:rPr lang="en-US" altLang="en-US" sz="2800" dirty="0">
                <a:latin typeface="Tahoma" pitchFamily="34" charset="0"/>
                <a:ea typeface="MS PGothic" pitchFamily="34" charset="-128"/>
              </a:rPr>
              <a:t>:</a:t>
            </a:r>
          </a:p>
          <a:p>
            <a:pPr lvl="2">
              <a:buFontTx/>
              <a:buChar char="•"/>
            </a:pPr>
            <a:endParaRPr lang="en-US" altLang="en-US" b="1" u="sng" dirty="0">
              <a:latin typeface="Tahoma" pitchFamily="34" charset="0"/>
              <a:ea typeface="MS PGothic" pitchFamily="34" charset="-128"/>
            </a:endParaRPr>
          </a:p>
          <a:p>
            <a:pPr lvl="2">
              <a:buFontTx/>
              <a:buChar char="•"/>
            </a:pPr>
            <a:r>
              <a:rPr lang="en-US" altLang="en-US" b="1" u="sng" dirty="0">
                <a:solidFill>
                  <a:srgbClr val="0070C0"/>
                </a:solidFill>
                <a:latin typeface="Tahoma" pitchFamily="34" charset="0"/>
                <a:ea typeface="MS PGothic" pitchFamily="34" charset="-128"/>
              </a:rPr>
              <a:t>Homozygous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– the organism has 2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same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alleles.</a:t>
            </a:r>
            <a:endParaRPr lang="en-US" altLang="en-US" sz="2600" dirty="0">
              <a:latin typeface="Tahoma" pitchFamily="34" charset="0"/>
              <a:ea typeface="MS PGothic" pitchFamily="34" charset="-128"/>
            </a:endParaRP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TT = 2 dominant alleles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sz="2400" dirty="0" err="1">
                <a:latin typeface="Tahoma" pitchFamily="34" charset="0"/>
                <a:ea typeface="MS PGothic" pitchFamily="34" charset="-128"/>
              </a:rPr>
              <a:t>tt</a:t>
            </a: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 = 2 recessive alleles  </a:t>
            </a:r>
          </a:p>
          <a:p>
            <a:pPr lvl="4">
              <a:buFontTx/>
              <a:buChar char="»"/>
            </a:pPr>
            <a:endParaRPr lang="en-US" altLang="en-US" sz="2400" dirty="0">
              <a:latin typeface="Tahoma" pitchFamily="34" charset="0"/>
              <a:ea typeface="MS PGothic" pitchFamily="34" charset="-128"/>
            </a:endParaRPr>
          </a:p>
          <a:p>
            <a:pPr lvl="2">
              <a:buFontTx/>
              <a:buChar char="•"/>
            </a:pPr>
            <a:r>
              <a:rPr lang="en-US" altLang="en-US" b="1" u="sng" dirty="0">
                <a:solidFill>
                  <a:srgbClr val="0070C0"/>
                </a:solidFill>
                <a:latin typeface="Tahoma" pitchFamily="34" charset="0"/>
                <a:ea typeface="MS PGothic" pitchFamily="34" charset="-128"/>
              </a:rPr>
              <a:t>Heterozygous</a:t>
            </a:r>
            <a:r>
              <a:rPr lang="en-US" altLang="en-US" b="1" dirty="0"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– the organism has 2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different 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alleles.</a:t>
            </a:r>
          </a:p>
          <a:p>
            <a:pPr lvl="4">
              <a:buFontTx/>
              <a:buChar char="»"/>
            </a:pPr>
            <a:r>
              <a:rPr lang="en-US" altLang="en-US" sz="2400" dirty="0">
                <a:latin typeface="Tahoma" pitchFamily="34" charset="0"/>
                <a:ea typeface="MS PGothic" pitchFamily="34" charset="-128"/>
              </a:rPr>
              <a:t>Tt = 1 dominant &amp; 1 recessive allele</a:t>
            </a:r>
          </a:p>
        </p:txBody>
      </p:sp>
    </p:spTree>
    <p:extLst>
      <p:ext uri="{BB962C8B-B14F-4D97-AF65-F5344CB8AC3E}">
        <p14:creationId xmlns:p14="http://schemas.microsoft.com/office/powerpoint/2010/main" val="2112985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2573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  <a:latin typeface="Tahoma" pitchFamily="34" charset="0"/>
                <a:ea typeface="MS PGothic" pitchFamily="34" charset="-128"/>
              </a:rPr>
              <a:t>So, how do we know which genotype or phenotype the offspring will be?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179512" y="101633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We can use a tool called a </a:t>
            </a:r>
            <a:r>
              <a:rPr lang="en-US" altLang="en-US" sz="2600" b="1" dirty="0" err="1">
                <a:latin typeface="Tahoma" pitchFamily="34" charset="0"/>
                <a:ea typeface="MS PGothic" pitchFamily="34" charset="-128"/>
              </a:rPr>
              <a:t>punnett</a:t>
            </a:r>
            <a:r>
              <a:rPr lang="en-US" altLang="en-US" sz="2600" b="1" dirty="0">
                <a:latin typeface="Tahoma" pitchFamily="34" charset="0"/>
                <a:ea typeface="MS PGothic" pitchFamily="34" charset="-128"/>
              </a:rPr>
              <a:t> square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 to predict how likely it is for an offspring to inherit certain traits.</a:t>
            </a:r>
          </a:p>
          <a:p>
            <a:pPr>
              <a:buFontTx/>
              <a:buChar char="•"/>
            </a:pPr>
            <a:endParaRPr lang="en-US" altLang="en-US" sz="2600" dirty="0">
              <a:latin typeface="Tahoma" pitchFamily="34" charset="0"/>
              <a:ea typeface="MS PGothic" pitchFamily="34" charset="-128"/>
            </a:endParaRPr>
          </a:p>
          <a:p>
            <a:pPr>
              <a:buFontTx/>
              <a:buChar char="•"/>
            </a:pPr>
            <a:r>
              <a:rPr lang="en-US" altLang="en-US" sz="2600" b="1" dirty="0">
                <a:latin typeface="Tahoma" pitchFamily="34" charset="0"/>
                <a:ea typeface="MS PGothic" pitchFamily="34" charset="-128"/>
              </a:rPr>
              <a:t>A PUNNETT SQUARE</a:t>
            </a:r>
            <a:r>
              <a:rPr lang="en-US" altLang="en-US" sz="2600" dirty="0">
                <a:latin typeface="Tahoma" pitchFamily="34" charset="0"/>
                <a:ea typeface="MS PGothic" pitchFamily="34" charset="-128"/>
              </a:rPr>
              <a:t>:</a:t>
            </a:r>
          </a:p>
          <a:p>
            <a:pPr lvl="2">
              <a:buFontTx/>
              <a:buChar char="•"/>
            </a:pPr>
            <a:r>
              <a:rPr lang="en-US" altLang="en-US" dirty="0">
                <a:latin typeface="Tahoma" pitchFamily="34" charset="0"/>
                <a:ea typeface="MS PGothic" pitchFamily="34" charset="-128"/>
              </a:rPr>
              <a:t>is a chart that shows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ALL the possible combinations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of a genetic cross.</a:t>
            </a:r>
          </a:p>
          <a:p>
            <a:pPr lvl="2">
              <a:buFontTx/>
              <a:buChar char="•"/>
            </a:pPr>
            <a:r>
              <a:rPr lang="en-US" altLang="en-US" dirty="0">
                <a:latin typeface="Tahoma" pitchFamily="34" charset="0"/>
                <a:ea typeface="MS PGothic" pitchFamily="34" charset="-128"/>
              </a:rPr>
              <a:t>shows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genotype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and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phenotype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of the offspring.</a:t>
            </a:r>
          </a:p>
          <a:p>
            <a:pPr lvl="2">
              <a:buFontTx/>
              <a:buChar char="•"/>
            </a:pPr>
            <a:r>
              <a:rPr lang="en-US" altLang="en-US" dirty="0">
                <a:latin typeface="Tahoma" pitchFamily="34" charset="0"/>
                <a:ea typeface="MS PGothic" pitchFamily="34" charset="-128"/>
              </a:rPr>
              <a:t>is also used to 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predict the </a:t>
            </a:r>
            <a:r>
              <a:rPr lang="en-US" altLang="en-US" i="1" u="sng" dirty="0">
                <a:latin typeface="Tahoma" pitchFamily="34" charset="0"/>
                <a:ea typeface="MS PGothic" pitchFamily="34" charset="-128"/>
              </a:rPr>
              <a:t>probability</a:t>
            </a:r>
            <a:r>
              <a:rPr lang="en-US" altLang="en-US" u="sng" dirty="0">
                <a:latin typeface="Tahoma" pitchFamily="34" charset="0"/>
                <a:ea typeface="MS PGothic" pitchFamily="34" charset="-128"/>
              </a:rPr>
              <a:t> (the chance)</a:t>
            </a:r>
            <a:r>
              <a:rPr lang="en-US" altLang="en-US" dirty="0">
                <a:latin typeface="Tahoma" pitchFamily="34" charset="0"/>
                <a:ea typeface="MS PGothic" pitchFamily="34" charset="-128"/>
              </a:rPr>
              <a:t> that an offspring will have a certain trait.  </a:t>
            </a:r>
          </a:p>
        </p:txBody>
      </p:sp>
    </p:spTree>
    <p:extLst>
      <p:ext uri="{BB962C8B-B14F-4D97-AF65-F5344CB8AC3E}">
        <p14:creationId xmlns:p14="http://schemas.microsoft.com/office/powerpoint/2010/main" val="2565933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Bikini Bott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02" y="-228600"/>
            <a:ext cx="967898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3463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More practice problems…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315368" y="872835"/>
            <a:ext cx="4021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Bikini Bottom Genetics!</a:t>
            </a:r>
          </a:p>
        </p:txBody>
      </p:sp>
      <p:pic>
        <p:nvPicPr>
          <p:cNvPr id="44037" name="Picture 3" descr="Image result for patrick from sponge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90950"/>
            <a:ext cx="1812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udrey_Garris\AppData\Local\Microsoft\Windows\Temporary Internet Files\Content.IE5\YUB5DGLX\spongebo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381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054225" y="1990725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352800" y="1681163"/>
            <a:ext cx="106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576888" y="1681163"/>
            <a:ext cx="106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419600" y="1990725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729288" y="1981200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032625" y="1990725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981825" y="1703388"/>
            <a:ext cx="106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838200" y="1993900"/>
            <a:ext cx="137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2054225" y="1703388"/>
            <a:ext cx="137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3186113" y="1968500"/>
            <a:ext cx="137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4419600" y="1703388"/>
            <a:ext cx="137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816600" y="2424113"/>
            <a:ext cx="3098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Alll Homozygous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735513" y="2828925"/>
            <a:ext cx="3113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All Heterozygous</a:t>
            </a:r>
          </a:p>
        </p:txBody>
      </p:sp>
    </p:spTree>
    <p:extLst>
      <p:ext uri="{BB962C8B-B14F-4D97-AF65-F5344CB8AC3E}">
        <p14:creationId xmlns:p14="http://schemas.microsoft.com/office/powerpoint/2010/main" val="3414613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8600"/>
            <a:ext cx="99282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C:\Users\Audrey_Garris\AppData\Local\Microsoft\Windows\Temporary Internet Files\Content.IE5\2IA4H4ZS\3130619-spongebob-spongebob-squarepants-33210738-2284-21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667000"/>
            <a:ext cx="429418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138238"/>
            <a:ext cx="214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136650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138238"/>
            <a:ext cx="214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blue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981200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SQUARE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6163" y="1917700"/>
            <a:ext cx="21463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SQUARE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1917700"/>
            <a:ext cx="21463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1856010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9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Image result for patrick from sponge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17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Image result for sponge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429000"/>
            <a:ext cx="262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1162050"/>
            <a:ext cx="188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TT , Tt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100012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tt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22513" y="1847850"/>
            <a:ext cx="1887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PP , P</a:t>
            </a:r>
            <a:r>
              <a:rPr lang="en-US" altLang="en-US" sz="4800" b="1">
                <a:solidFill>
                  <a:srgbClr val="FF0000"/>
                </a:solidFill>
                <a:latin typeface="Brush Script MT" pitchFamily="66" charset="0"/>
                <a:ea typeface="MS PGothic" pitchFamily="34" charset="-128"/>
              </a:rPr>
              <a:t>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1755775"/>
            <a:ext cx="1887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Brush Script MT" pitchFamily="66" charset="0"/>
                <a:ea typeface="MS PGothic" pitchFamily="34" charset="-128"/>
              </a:rPr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1207351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264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Image result for round blue spong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67338"/>
            <a:ext cx="1066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Image result for spongebob lo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29000"/>
            <a:ext cx="2501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Image result for cartoon eye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660775"/>
            <a:ext cx="1333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 descr="Image result for cartoon hai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335338"/>
            <a:ext cx="19621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0" descr="Image result for cartoon smil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251325"/>
            <a:ext cx="908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2623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Bob = S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53075" y="2644775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Susie = 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33044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229600" cy="3505200"/>
          </a:xfrm>
        </p:spPr>
        <p:txBody>
          <a:bodyPr/>
          <a:lstStyle/>
          <a:p>
            <a:r>
              <a:rPr lang="en-US" dirty="0" smtClean="0"/>
              <a:t>Review vocabulary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Check HW, practice Punnett Squares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notes on genetics (double helix)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Complete </a:t>
            </a:r>
            <a:r>
              <a:rPr lang="en-US" dirty="0" smtClean="0">
                <a:solidFill>
                  <a:schemeClr val="accent1"/>
                </a:solidFill>
              </a:rPr>
              <a:t>vs. Incomplete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grade on Bikini Bottom 2</a:t>
            </a:r>
          </a:p>
          <a:p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PROJECT</a:t>
            </a:r>
            <a:endParaRPr lang="en-US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Susie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Bob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243859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26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31242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Genotypes:  S</a:t>
            </a:r>
            <a:r>
              <a:rPr lang="en-US" altLang="en-US" sz="4000">
                <a:latin typeface="Brush Script MT" pitchFamily="66" charset="0"/>
                <a:ea typeface="MS PGothic" pitchFamily="34" charset="-128"/>
              </a:rPr>
              <a:t>s, ss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832225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Phenotypes:  Square, round</a:t>
            </a:r>
            <a:endParaRPr lang="en-US" altLang="en-US" sz="4000">
              <a:latin typeface="Brush Script MT" pitchFamily="66" charset="0"/>
              <a:ea typeface="MS PGothic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263" y="4632325"/>
            <a:ext cx="6400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Arial" charset="0"/>
                <a:ea typeface="MS PGothic" pitchFamily="34" charset="-128"/>
              </a:rPr>
              <a:t>Square shape = 2/4 or 50%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1688" y="5354638"/>
            <a:ext cx="6400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Arial" charset="0"/>
                <a:ea typeface="MS PGothic" pitchFamily="34" charset="-128"/>
              </a:rPr>
              <a:t>Round shape = 2/4 or 50%</a:t>
            </a:r>
          </a:p>
        </p:txBody>
      </p:sp>
    </p:spTree>
    <p:extLst>
      <p:ext uri="{BB962C8B-B14F-4D97-AF65-F5344CB8AC3E}">
        <p14:creationId xmlns:p14="http://schemas.microsoft.com/office/powerpoint/2010/main" val="377526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1945" y="13855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C</a:t>
            </a:r>
            <a:r>
              <a:rPr lang="en-US" altLang="en-US" sz="4000" dirty="0" smtClean="0">
                <a:solidFill>
                  <a:srgbClr val="FF0000"/>
                </a:solidFill>
              </a:rPr>
              <a:t>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FF0000"/>
                </a:solidFill>
              </a:rPr>
              <a:t>ONE WINNER</a:t>
            </a:r>
          </a:p>
        </p:txBody>
      </p:sp>
      <p:pic>
        <p:nvPicPr>
          <p:cNvPr id="2050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23"/>
            <a:ext cx="8382000" cy="62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Incomplete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7030A0"/>
                </a:solidFill>
              </a:rPr>
              <a:t>Blending</a:t>
            </a:r>
          </a:p>
        </p:txBody>
      </p:sp>
      <p:pic>
        <p:nvPicPr>
          <p:cNvPr id="14339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40633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347803"/>
            <a:ext cx="6629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5363" name="Picture 2" descr="http://4.bp.blogspot.com/-wlv6XeUpaDw/Vqd_mv91SYI/AAAAAAAAAzo/YHZ6X4jWgrk/s160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6387" name="Picture 2" descr="Image result for r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144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0242" y="593467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ＭＳ Ｐゴシック" pitchFamily="-9" charset="-128"/>
              </a:rPr>
              <a:t>ROAN</a:t>
            </a:r>
          </a:p>
        </p:txBody>
      </p:sp>
    </p:spTree>
    <p:extLst>
      <p:ext uri="{BB962C8B-B14F-4D97-AF65-F5344CB8AC3E}">
        <p14:creationId xmlns:p14="http://schemas.microsoft.com/office/powerpoint/2010/main" val="871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09" y="1752600"/>
            <a:ext cx="9292817" cy="23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" y="1455113"/>
            <a:ext cx="912466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8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" y="1676400"/>
            <a:ext cx="8823884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9436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876800" y="3048000"/>
            <a:ext cx="533400" cy="29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848350" y="14478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Cell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43288" y="38100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Nucleus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400000">
            <a:off x="-634206" y="1489869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Chromosome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383735">
            <a:off x="492125" y="443865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682875" y="36242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4217205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" y="990600"/>
            <a:ext cx="9028059" cy="32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charset="0"/>
                <a:ea typeface="MS PGothic" pitchFamily="34" charset="-128"/>
              </a:rPr>
              <a:t>Mom</a:t>
            </a:r>
            <a:endParaRPr lang="en-US" altLang="en-US" sz="2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charset="0"/>
                <a:ea typeface="MS PGothic" pitchFamily="34" charset="-128"/>
              </a:rPr>
              <a:t>Dad</a:t>
            </a:r>
            <a:endParaRPr lang="en-US" altLang="en-US" sz="2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1204069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066" y="2013536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5439" y="1711574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97163" y="1512563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dominant</a:t>
            </a:r>
            <a:endParaRPr lang="en-US" altLang="en-US" dirty="0">
              <a:solidFill>
                <a:srgbClr val="00B05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65563" y="2309813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9119" y="2303047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8441" y="2335213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86490" y="314416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243577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Bikini Bottom – </a:t>
            </a:r>
            <a:r>
              <a:rPr lang="en-US" dirty="0" err="1" smtClean="0"/>
              <a:t>CoDominance</a:t>
            </a:r>
            <a:r>
              <a:rPr lang="en-US" dirty="0" smtClean="0"/>
              <a:t> vs. 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must first determine the GENES or ALLELES of your pumpkin…two for each TRAIT.</a:t>
            </a:r>
          </a:p>
          <a:p>
            <a:r>
              <a:rPr lang="en-US" dirty="0" smtClean="0"/>
              <a:t>Flip a coin (twice) to determine alleles.  If you flip heads, write the dominant allele.  If you flip tails, write the recessive allele.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Based on the alleles, determine the traits for your pumpkin.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Draw/color your creation – it will be a PROJECT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" y="533400"/>
            <a:ext cx="930897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-13855"/>
            <a:ext cx="8001000" cy="8520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</a:t>
            </a:r>
            <a:r>
              <a:rPr lang="en-US" sz="3600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O’Lantern</a:t>
            </a:r>
            <a:r>
              <a:rPr lang="en-US" sz="36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Genetics</a:t>
            </a:r>
            <a:endParaRPr lang="en-US" sz="36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717" y="1371600"/>
            <a:ext cx="228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 = Tall, thin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 = short, round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Dominance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4" y="3690556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Flip a coin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5222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Heads = Dominant</a:t>
            </a:r>
          </a:p>
          <a:p>
            <a:r>
              <a:rPr lang="en-US" sz="2400" dirty="0" smtClean="0"/>
              <a:t>Tails = Recessive</a:t>
            </a:r>
            <a:endParaRPr lang="en-US" sz="2400" dirty="0"/>
          </a:p>
        </p:txBody>
      </p:sp>
      <p:pic>
        <p:nvPicPr>
          <p:cNvPr id="3075" name="Picture 3" descr="C:\Users\Audrey_Garris\AppData\Local\Microsoft\Windows\Temporary Internet Files\Content.IE5\52HM2WD2\3600942160_afc5e34ac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4058126"/>
            <a:ext cx="1324553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udrey_Garris\AppData\Local\Microsoft\Windows\Temporary Internet Files\Content.IE5\9A1YJWPW\2013penn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46" y="4058126"/>
            <a:ext cx="1332548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427" y="4975175"/>
            <a:ext cx="539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Write what you “flipped” into the Genotype box.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81" y="5859811"/>
            <a:ext cx="140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8122920" y="1371600"/>
            <a:ext cx="777110" cy="923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2127" y="1219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7718" y="1219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9019" y="1468352"/>
            <a:ext cx="14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hetero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0339" y="1459514"/>
            <a:ext cx="125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Tall, thin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  <p:bldP spid="6" grpId="0"/>
      <p:bldP spid="13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Now – using the genotype you were flipping coins to create, use the known phenotype to create a drawing of your pumpkin / jack </a:t>
            </a:r>
            <a:r>
              <a:rPr lang="en-US" sz="3600" dirty="0" err="1" smtClean="0"/>
              <a:t>o’lantern</a:t>
            </a:r>
            <a:r>
              <a:rPr lang="en-US" sz="3600" dirty="0" smtClean="0"/>
              <a:t>. Be sure to add color and do your best efforts as this will be a project grade.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63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603625"/>
            <a:ext cx="3875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0483" name="Picture 2" descr="C:\Users\Audrey_Garris\AppData\Local\Microsoft\Windows\Temporary Internet Files\Content.IE5\X5L3K1XT\siamese-cat-bre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139825"/>
            <a:ext cx="43735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313"/>
            <a:ext cx="49212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3333FF"/>
                </a:solidFill>
              </a:rPr>
              <a:t>Bikini Bottom – </a:t>
            </a:r>
            <a:br>
              <a:rPr lang="en-US" altLang="en-US" sz="4000" smtClean="0">
                <a:solidFill>
                  <a:srgbClr val="3333FF"/>
                </a:solidFill>
              </a:rPr>
            </a:br>
            <a:r>
              <a:rPr lang="en-US" altLang="en-US" sz="4000" smtClean="0">
                <a:solidFill>
                  <a:srgbClr val="3333FF"/>
                </a:solidFill>
              </a:rPr>
              <a:t>Dihybrid crosses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685800" y="1452563"/>
            <a:ext cx="6248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Monohybrid = ONE trait…crossed</a:t>
            </a:r>
          </a:p>
          <a:p>
            <a:r>
              <a:rPr lang="en-US" altLang="en-US"/>
              <a:t>		-Punnett with FOUR boxes</a:t>
            </a:r>
          </a:p>
        </p:txBody>
      </p:sp>
      <p:pic>
        <p:nvPicPr>
          <p:cNvPr id="21508" name="Picture 2" descr="C:\Users\Audrey_Garris\AppData\Local\Microsoft\Windows\Temporary Internet Files\Content.IE5\SPEQQBM1\Punnett_hetero_x_heter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Chromosomes – DNA wound into cute </a:t>
            </a:r>
            <a:r>
              <a:rPr lang="en-US" altLang="en-US" dirty="0" err="1" smtClean="0"/>
              <a:t>pkg</a:t>
            </a:r>
            <a:endParaRPr lang="en-US" altLang="en-US" dirty="0" smtClean="0"/>
          </a:p>
          <a:p>
            <a:r>
              <a:rPr lang="en-US" altLang="en-US" dirty="0" smtClean="0">
                <a:solidFill>
                  <a:srgbClr val="3366FF"/>
                </a:solidFill>
              </a:rPr>
              <a:t>Genes – section of  DNA/chromosome that codes for a specific trait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Traits – an organism’s physical features</a:t>
            </a:r>
          </a:p>
          <a:p>
            <a:r>
              <a:rPr lang="en-US" altLang="en-US" dirty="0" smtClean="0">
                <a:solidFill>
                  <a:srgbClr val="00B050"/>
                </a:solidFill>
              </a:rPr>
              <a:t>Alleles – versions of a gene…</a:t>
            </a:r>
          </a:p>
          <a:p>
            <a:pPr lvl="1"/>
            <a:r>
              <a:rPr lang="en-US" altLang="en-US" dirty="0" smtClean="0"/>
              <a:t>Dominant allele: the one that will always show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Recessive allele: the one that can be hidden</a:t>
            </a:r>
          </a:p>
        </p:txBody>
      </p:sp>
    </p:spTree>
    <p:extLst>
      <p:ext uri="{BB962C8B-B14F-4D97-AF65-F5344CB8AC3E}">
        <p14:creationId xmlns:p14="http://schemas.microsoft.com/office/powerpoint/2010/main" val="23007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01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Dihybrid = TWO traits…crossed</a:t>
            </a:r>
          </a:p>
          <a:p>
            <a:r>
              <a:rPr lang="en-US" altLang="en-US"/>
              <a:t>	-Punnett with _________________boxes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38338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i="1">
                <a:solidFill>
                  <a:srgbClr val="3333FF"/>
                </a:solidFill>
              </a:rPr>
              <a:t>SIXTEEN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143000" y="2819400"/>
            <a:ext cx="7467600" cy="3810000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4582" name="Straight Connector 5"/>
          <p:cNvCxnSpPr>
            <a:cxnSpLocks noChangeShapeType="1"/>
            <a:stCxn id="24581" idx="2"/>
          </p:cNvCxnSpPr>
          <p:nvPr/>
        </p:nvCxnSpPr>
        <p:spPr bwMode="auto">
          <a:xfrm flipV="1">
            <a:off x="48768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" name="Straight Connector 9"/>
          <p:cNvCxnSpPr>
            <a:cxnSpLocks noChangeShapeType="1"/>
          </p:cNvCxnSpPr>
          <p:nvPr/>
        </p:nvCxnSpPr>
        <p:spPr bwMode="auto">
          <a:xfrm flipV="1">
            <a:off x="28956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Straight Connector 10"/>
          <p:cNvCxnSpPr>
            <a:cxnSpLocks noChangeShapeType="1"/>
          </p:cNvCxnSpPr>
          <p:nvPr/>
        </p:nvCxnSpPr>
        <p:spPr bwMode="auto">
          <a:xfrm flipV="1">
            <a:off x="65532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5" name="Straight Connector 11"/>
          <p:cNvCxnSpPr>
            <a:cxnSpLocks noChangeShapeType="1"/>
          </p:cNvCxnSpPr>
          <p:nvPr/>
        </p:nvCxnSpPr>
        <p:spPr bwMode="auto">
          <a:xfrm flipH="1">
            <a:off x="762000" y="47244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6" name="Straight Connector 14"/>
          <p:cNvCxnSpPr>
            <a:cxnSpLocks noChangeShapeType="1"/>
          </p:cNvCxnSpPr>
          <p:nvPr/>
        </p:nvCxnSpPr>
        <p:spPr bwMode="auto">
          <a:xfrm flipH="1">
            <a:off x="762000" y="57150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7" name="Straight Connector 17"/>
          <p:cNvCxnSpPr>
            <a:cxnSpLocks noChangeShapeType="1"/>
          </p:cNvCxnSpPr>
          <p:nvPr/>
        </p:nvCxnSpPr>
        <p:spPr bwMode="auto">
          <a:xfrm flipH="1">
            <a:off x="762000" y="37338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25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6400" b="1">
                <a:solidFill>
                  <a:srgbClr val="66FFCC"/>
                </a:solidFill>
              </a:rPr>
              <a:t>Inheriting a </a:t>
            </a:r>
            <a:br>
              <a:rPr lang="en-US" altLang="en-US" sz="6400" b="1">
                <a:solidFill>
                  <a:srgbClr val="66FFCC"/>
                </a:solidFill>
              </a:rPr>
            </a:br>
            <a:r>
              <a:rPr lang="en-US" altLang="en-US" sz="6400" b="1">
                <a:solidFill>
                  <a:srgbClr val="66FFCC"/>
                </a:solidFill>
              </a:rPr>
              <a:t>Genetic Disorder</a:t>
            </a:r>
          </a:p>
        </p:txBody>
      </p:sp>
      <p:pic>
        <p:nvPicPr>
          <p:cNvPr id="2052" name="Picture 4" descr="MCj04360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48200"/>
            <a:ext cx="19542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0" y="0"/>
            <a:ext cx="2133600" cy="2133600"/>
            <a:chOff x="0" y="0"/>
            <a:chExt cx="1344" cy="1344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3" name="Picture 5" descr="MCj041607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" y="113"/>
              <a:ext cx="1234" cy="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MCj04350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537075"/>
            <a:ext cx="2438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7010400" y="0"/>
            <a:ext cx="2133600" cy="2133600"/>
            <a:chOff x="4416" y="2976"/>
            <a:chExt cx="1344" cy="1344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416" y="2976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3" name="Picture 15" descr="MCj03590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76"/>
              <a:ext cx="1221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66FFCC"/>
                </a:solidFill>
              </a:rPr>
              <a:t>A genetic disorder is an </a:t>
            </a:r>
            <a:r>
              <a:rPr lang="en-US" altLang="en-US" u="sng">
                <a:solidFill>
                  <a:srgbClr val="66FFCC"/>
                </a:solidFill>
              </a:rPr>
              <a:t>abnormal condition</a:t>
            </a:r>
            <a:r>
              <a:rPr lang="en-US" altLang="en-US">
                <a:solidFill>
                  <a:srgbClr val="66FFCC"/>
                </a:solidFill>
              </a:rPr>
              <a:t> that a person inherits through their </a:t>
            </a:r>
            <a:r>
              <a:rPr lang="en-US" altLang="en-US" u="sng">
                <a:solidFill>
                  <a:srgbClr val="66FFCC"/>
                </a:solidFill>
              </a:rPr>
              <a:t>genes or chromosomes</a:t>
            </a:r>
            <a:r>
              <a:rPr lang="en-US" altLang="en-US">
                <a:solidFill>
                  <a:srgbClr val="66FFCC"/>
                </a:solidFill>
              </a:rPr>
              <a:t>. </a:t>
            </a:r>
          </a:p>
        </p:txBody>
      </p:sp>
      <p:pic>
        <p:nvPicPr>
          <p:cNvPr id="7174" name="Picture 6" descr="chromosomes-and-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4999"/>
          <a:stretch>
            <a:fillRect/>
          </a:stretch>
        </p:blipFill>
        <p:spPr bwMode="auto">
          <a:xfrm>
            <a:off x="1447800" y="2987675"/>
            <a:ext cx="64008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6096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endParaRPr lang="en-US" altLang="en-US">
              <a:solidFill>
                <a:srgbClr val="FF99FF"/>
              </a:solidFill>
            </a:endParaRPr>
          </a:p>
          <a:p>
            <a:r>
              <a:rPr lang="en-US" altLang="en-US">
                <a:solidFill>
                  <a:srgbClr val="FF99FF"/>
                </a:solidFill>
              </a:rPr>
              <a:t>Some are caused by </a:t>
            </a:r>
            <a:r>
              <a:rPr lang="en-US" altLang="en-US" u="sng">
                <a:solidFill>
                  <a:srgbClr val="FF99FF"/>
                </a:solidFill>
              </a:rPr>
              <a:t>mutations</a:t>
            </a:r>
            <a:r>
              <a:rPr lang="en-US" altLang="en-US">
                <a:solidFill>
                  <a:srgbClr val="FF99FF"/>
                </a:solidFill>
              </a:rPr>
              <a:t> in DNA.</a:t>
            </a:r>
          </a:p>
          <a:p>
            <a:r>
              <a:rPr lang="en-US" altLang="en-US">
                <a:solidFill>
                  <a:srgbClr val="FF99FF"/>
                </a:solidFill>
              </a:rPr>
              <a:t>For example, </a:t>
            </a:r>
            <a:r>
              <a:rPr lang="en-US" altLang="en-US" b="1" u="sng">
                <a:solidFill>
                  <a:srgbClr val="FF99FF"/>
                </a:solidFill>
              </a:rPr>
              <a:t>sickle cell disease</a:t>
            </a:r>
            <a:r>
              <a:rPr lang="en-US" altLang="en-US">
                <a:solidFill>
                  <a:srgbClr val="FF99FF"/>
                </a:solidFill>
              </a:rPr>
              <a:t> which you learned about yesterday!</a:t>
            </a:r>
          </a:p>
          <a:p>
            <a:endParaRPr lang="en-US" altLang="en-US">
              <a:solidFill>
                <a:srgbClr val="FF99FF"/>
              </a:solidFill>
            </a:endParaRPr>
          </a:p>
        </p:txBody>
      </p:sp>
      <p:pic>
        <p:nvPicPr>
          <p:cNvPr id="14343" name="Picture 7" descr="dna-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3563"/>
            <a:ext cx="7620000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219200" y="2971800"/>
            <a:ext cx="6400800" cy="3810000"/>
            <a:chOff x="1776" y="2832"/>
            <a:chExt cx="2064" cy="1248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776" y="2832"/>
              <a:ext cx="206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6" name="Picture 10" descr="hemomut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32"/>
              <a:ext cx="189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686800" cy="2286000"/>
          </a:xfrm>
        </p:spPr>
        <p:txBody>
          <a:bodyPr/>
          <a:lstStyle/>
          <a:p>
            <a:r>
              <a:rPr lang="en-US" altLang="en-US" sz="3000">
                <a:solidFill>
                  <a:srgbClr val="00CCFF"/>
                </a:solidFill>
              </a:rPr>
              <a:t>Others are caused by bigger </a:t>
            </a:r>
            <a:r>
              <a:rPr lang="en-US" altLang="en-US" sz="3000" u="sng">
                <a:solidFill>
                  <a:srgbClr val="00CCFF"/>
                </a:solidFill>
              </a:rPr>
              <a:t>changes in the chromosome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  <a:p>
            <a:r>
              <a:rPr lang="en-US" altLang="en-US" sz="3000">
                <a:solidFill>
                  <a:srgbClr val="00CCFF"/>
                </a:solidFill>
              </a:rPr>
              <a:t>For example, having </a:t>
            </a:r>
            <a:r>
              <a:rPr lang="en-US" altLang="en-US" sz="3000" u="sng">
                <a:solidFill>
                  <a:srgbClr val="00CCFF"/>
                </a:solidFill>
              </a:rPr>
              <a:t>too many chromosomes</a:t>
            </a:r>
            <a:r>
              <a:rPr lang="en-US" altLang="en-US" sz="3000">
                <a:solidFill>
                  <a:srgbClr val="00CCFF"/>
                </a:solidFill>
              </a:rPr>
              <a:t> – </a:t>
            </a:r>
            <a:r>
              <a:rPr lang="en-US" altLang="en-US" sz="3000" u="sng">
                <a:solidFill>
                  <a:srgbClr val="00CCFF"/>
                </a:solidFill>
              </a:rPr>
              <a:t>Down Syndrome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</p:txBody>
      </p:sp>
      <p:pic>
        <p:nvPicPr>
          <p:cNvPr id="15369" name="Picture 9" descr="d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914400" y="1309688"/>
            <a:ext cx="6096000" cy="304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152775" y="3886200"/>
            <a:ext cx="381000" cy="533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010400" y="1676400"/>
            <a:ext cx="2133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Comic Sans MS" pitchFamily="66" charset="0"/>
              </a:rPr>
              <a:t>This is a picture of ALL your chromosomes called a “karyotype”.</a:t>
            </a:r>
          </a:p>
        </p:txBody>
      </p:sp>
    </p:spTree>
    <p:extLst>
      <p:ext uri="{BB962C8B-B14F-4D97-AF65-F5344CB8AC3E}">
        <p14:creationId xmlns:p14="http://schemas.microsoft.com/office/powerpoint/2010/main" val="41963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animBg="1"/>
      <p:bldP spid="1537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CCFF"/>
                </a:solidFill>
              </a:rPr>
              <a:t>Cystic Fibrosis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B050"/>
                </a:solidFill>
              </a:rPr>
              <a:t>Let’s take a closer look at a genetic disorder called </a:t>
            </a:r>
            <a:r>
              <a:rPr lang="en-US" altLang="en-US" sz="3800" b="1" u="sng" dirty="0">
                <a:solidFill>
                  <a:srgbClr val="00B050"/>
                </a:solidFill>
              </a:rPr>
              <a:t>Cystic Fibrosis</a:t>
            </a:r>
            <a:r>
              <a:rPr lang="en-US" altLang="en-US" sz="3800" dirty="0">
                <a:solidFill>
                  <a:srgbClr val="00B050"/>
                </a:solidFill>
              </a:rPr>
              <a:t>.</a:t>
            </a:r>
          </a:p>
          <a:p>
            <a:endParaRPr lang="en-US" altLang="en-US" sz="3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How do you get a genetic disorder?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r>
              <a:rPr lang="en-US" altLang="en-US"/>
              <a:t>Genetic disorders like Cystic                       Fibrosis are </a:t>
            </a:r>
            <a:r>
              <a:rPr lang="en-US" altLang="en-US" u="sng"/>
              <a:t>NOT contagious</a:t>
            </a:r>
            <a:r>
              <a:rPr lang="en-US" altLang="en-US"/>
              <a:t>!            You can’t catch them from          someone else who is sick!</a:t>
            </a:r>
          </a:p>
          <a:p>
            <a:endParaRPr lang="en-US" altLang="en-US"/>
          </a:p>
          <a:p>
            <a:r>
              <a:rPr lang="en-US" altLang="en-US" sz="3800"/>
              <a:t>You </a:t>
            </a:r>
            <a:r>
              <a:rPr lang="en-US" altLang="en-US" sz="3800" u="sng"/>
              <a:t>inherit</a:t>
            </a:r>
            <a:r>
              <a:rPr lang="en-US" altLang="en-US" sz="3800"/>
              <a:t> them from                            your parents.</a:t>
            </a:r>
          </a:p>
        </p:txBody>
      </p:sp>
      <p:pic>
        <p:nvPicPr>
          <p:cNvPr id="6149" name="Picture 5" descr="MCj0232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2621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MSj023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1752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0CCFF"/>
                </a:solidFill>
              </a:rPr>
              <a:t>How do you know which children are at risk for inheriting Cystic Fibrosis? </a:t>
            </a:r>
          </a:p>
        </p:txBody>
      </p:sp>
      <p:pic>
        <p:nvPicPr>
          <p:cNvPr id="6157" name="Picture 13" descr="MCj039755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349750"/>
            <a:ext cx="26701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7" grpId="0" build="p"/>
      <p:bldP spid="6147" grpId="1" build="p"/>
      <p:bldP spid="6154" grpId="0" build="p"/>
      <p:bldP spid="6154" grpI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Who is affected by Cystic Fibrosis?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7030A0"/>
                </a:solidFill>
              </a:rPr>
              <a:t>Overall, the probability (% chance) of inheriting CF if BOTH parents are carriers is 25% (1 in 4).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4525963"/>
          </a:xfrm>
        </p:spPr>
        <p:txBody>
          <a:bodyPr/>
          <a:lstStyle/>
          <a:p>
            <a:r>
              <a:rPr lang="en-US" altLang="en-US" dirty="0" err="1" smtClean="0"/>
              <a:t>HOMOzygous</a:t>
            </a:r>
            <a:r>
              <a:rPr lang="en-US" altLang="en-US" dirty="0"/>
              <a:t>-</a:t>
            </a:r>
            <a:r>
              <a:rPr lang="en-US" altLang="en-US" dirty="0" smtClean="0"/>
              <a:t> two of the SAME alleles </a:t>
            </a:r>
            <a:endParaRPr lang="en-US" altLang="en-US" dirty="0"/>
          </a:p>
          <a:p>
            <a:r>
              <a:rPr lang="en-US" altLang="en-US" dirty="0" err="1" smtClean="0">
                <a:solidFill>
                  <a:srgbClr val="0070C0"/>
                </a:solidFill>
              </a:rPr>
              <a:t>HETEROzygous</a:t>
            </a:r>
            <a:r>
              <a:rPr lang="en-US" altLang="en-US" dirty="0" smtClean="0">
                <a:solidFill>
                  <a:srgbClr val="0070C0"/>
                </a:solidFill>
              </a:rPr>
              <a:t>- two DIFFERENT alleles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Genotype – the genes or alleles inside (typically the letter combos)</a:t>
            </a:r>
          </a:p>
          <a:p>
            <a:r>
              <a:rPr lang="en-US" altLang="en-US" dirty="0" smtClean="0">
                <a:solidFill>
                  <a:srgbClr val="00B050"/>
                </a:solidFill>
              </a:rPr>
              <a:t>Phenotype – the physical expression of those alleles (how they show up)</a:t>
            </a:r>
          </a:p>
        </p:txBody>
      </p:sp>
    </p:spTree>
    <p:extLst>
      <p:ext uri="{BB962C8B-B14F-4D97-AF65-F5344CB8AC3E}">
        <p14:creationId xmlns:p14="http://schemas.microsoft.com/office/powerpoint/2010/main" val="9225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Cystic Fibrosis be cured?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People hope that </a:t>
            </a:r>
            <a:r>
              <a:rPr lang="en-US" altLang="en-US" u="sng" dirty="0">
                <a:solidFill>
                  <a:srgbClr val="0070C0"/>
                </a:solidFill>
              </a:rPr>
              <a:t>gene therapy</a:t>
            </a:r>
            <a:r>
              <a:rPr lang="en-US" altLang="en-US" dirty="0">
                <a:solidFill>
                  <a:srgbClr val="0070C0"/>
                </a:solidFill>
              </a:rPr>
              <a:t> can one day provide a cure for genetic disorders like cystic fibrosis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FF00"/>
                </a:solidFill>
              </a:rPr>
              <a:t>Gene Therapy - involves </a:t>
            </a:r>
            <a:r>
              <a:rPr lang="en-US" altLang="en-US" u="sng" dirty="0">
                <a:solidFill>
                  <a:srgbClr val="00FF00"/>
                </a:solidFill>
              </a:rPr>
              <a:t>removing the mutated gene</a:t>
            </a:r>
            <a:r>
              <a:rPr lang="en-US" altLang="en-US" dirty="0">
                <a:solidFill>
                  <a:srgbClr val="00FF00"/>
                </a:solidFill>
              </a:rPr>
              <a:t> and replacing it with a </a:t>
            </a:r>
            <a:r>
              <a:rPr lang="en-US" altLang="en-US" u="sng" dirty="0">
                <a:solidFill>
                  <a:srgbClr val="00FF00"/>
                </a:solidFill>
              </a:rPr>
              <a:t>healthy gene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9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19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2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562600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6900" y="57347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0324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9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9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9" y="2714625"/>
            <a:ext cx="5486400" cy="36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0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304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Remember, test Friday (11/2) – and we still have to learn about sex-linked traits.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e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57200"/>
            <a:ext cx="3392487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Image result for kelsey gra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2819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Image result for kelsey gra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585788"/>
            <a:ext cx="2854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Image result for kelsey grammer be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5788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557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91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 descr="Image result for franklin and wilkins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 rot="-5400000">
            <a:off x="6573044" y="2113756"/>
            <a:ext cx="685800" cy="4078288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7" name="Left Brace 6"/>
          <p:cNvSpPr>
            <a:spLocks/>
          </p:cNvSpPr>
          <p:nvPr/>
        </p:nvSpPr>
        <p:spPr bwMode="auto">
          <a:xfrm rot="-5400000">
            <a:off x="2018507" y="2113756"/>
            <a:ext cx="685800" cy="4078287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-5400000">
            <a:off x="3152776" y="2046287"/>
            <a:ext cx="685800" cy="6346825"/>
          </a:xfrm>
          <a:prstGeom prst="leftBrace">
            <a:avLst>
              <a:gd name="adj1" fmla="val 11525"/>
              <a:gd name="adj2" fmla="val 4945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62473" name="Picture 9" descr="C:\Users\Audrey_Garris\AppData\Local\Microsoft\Windows\Temporary Internet Files\Content.IE5\YUB5DGLX\ri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81500"/>
            <a:ext cx="2166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219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Nobel Prize 1962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4975" y="5214938"/>
            <a:ext cx="2379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  <a:ea typeface="MS PGothic" pitchFamily="34" charset="-128"/>
              </a:rPr>
              <a:t>1920-1958</a:t>
            </a:r>
          </a:p>
        </p:txBody>
      </p:sp>
    </p:spTree>
    <p:extLst>
      <p:ext uri="{BB962C8B-B14F-4D97-AF65-F5344CB8AC3E}">
        <p14:creationId xmlns:p14="http://schemas.microsoft.com/office/powerpoint/2010/main" val="200224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0488"/>
            <a:ext cx="8920163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05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double helix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5" name="AutoShape 4" descr="Image result for double helix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6" name="AutoShape 6" descr="Image result for double helix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7" name="AutoShape 8" descr="Image result for double helix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8" name="AutoShape 10" descr="Image result for double helix"/>
          <p:cNvSpPr>
            <a:spLocks noChangeAspect="1" noChangeArrowheads="1"/>
          </p:cNvSpPr>
          <p:nvPr/>
        </p:nvSpPr>
        <p:spPr bwMode="auto">
          <a:xfrm>
            <a:off x="779463" y="44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8199" name="Picture 11" descr="C:\Users\Audrey_Garris\AppData\Local\Microsoft\Windows\Temporary Internet Files\Content.IE5\2IA4H4ZS\d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0"/>
            <a:ext cx="4648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24400" y="138113"/>
            <a:ext cx="373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724400" y="1117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Deoxyribonucleic Acid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Double Helix (twisted ladder) shape</a:t>
            </a:r>
          </a:p>
        </p:txBody>
      </p:sp>
    </p:spTree>
    <p:extLst>
      <p:ext uri="{BB962C8B-B14F-4D97-AF65-F5344CB8AC3E}">
        <p14:creationId xmlns:p14="http://schemas.microsoft.com/office/powerpoint/2010/main" val="317746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1198</Words>
  <Application>Microsoft Office PowerPoint</Application>
  <PresentationFormat>On-screen Show (4:3)</PresentationFormat>
  <Paragraphs>259</Paragraphs>
  <Slides>59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ＭＳ Ｐゴシック</vt:lpstr>
      <vt:lpstr>Arial</vt:lpstr>
      <vt:lpstr>Brush Script MT</vt:lpstr>
      <vt:lpstr>Calibri</vt:lpstr>
      <vt:lpstr>Comic Sans MS</vt:lpstr>
      <vt:lpstr>Tahoma</vt:lpstr>
      <vt:lpstr>Office Theme</vt:lpstr>
      <vt:lpstr>Dec. 10, 2019</vt:lpstr>
      <vt:lpstr>Today’s agenda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Mendel:  Understanding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Incomplete Dominance = Blending</vt:lpstr>
      <vt:lpstr>PowerPoint Presentation</vt:lpstr>
      <vt:lpstr>CoDominance = both show</vt:lpstr>
      <vt:lpstr>CoDominance = both show</vt:lpstr>
      <vt:lpstr>Bikini Bottom Genetics 2</vt:lpstr>
      <vt:lpstr>Bikini Bottom Genetics 2</vt:lpstr>
      <vt:lpstr>Bikini Bottom Genetics 2</vt:lpstr>
      <vt:lpstr>Bikini Bottom Genetics 2</vt:lpstr>
      <vt:lpstr>PowerPoint Presentation</vt:lpstr>
      <vt:lpstr>PowerPoint Presentation</vt:lpstr>
      <vt:lpstr>Bikini Bottom – CoDominance vs. Incomplete Dominance</vt:lpstr>
      <vt:lpstr>Snowman Genetics</vt:lpstr>
      <vt:lpstr>PowerPoint Presentation</vt:lpstr>
      <vt:lpstr>PowerPoint Presentation</vt:lpstr>
      <vt:lpstr>External factors?</vt:lpstr>
      <vt:lpstr>External factors?</vt:lpstr>
      <vt:lpstr>Bikini Bottom –  Dihybrid crosses</vt:lpstr>
      <vt:lpstr>Bikini Bottom- Dihybrid crosses</vt:lpstr>
      <vt:lpstr>Bikini Bottom- Dihybrid crosses</vt:lpstr>
      <vt:lpstr>Bikini Bottom- Dihybrid crosses</vt:lpstr>
      <vt:lpstr>Inheriting a  Genetic Disorder</vt:lpstr>
      <vt:lpstr>What are genetic disorders?</vt:lpstr>
      <vt:lpstr>What are genetic disorders?</vt:lpstr>
      <vt:lpstr>What are genetic disorders?</vt:lpstr>
      <vt:lpstr>Cystic Fibrosis</vt:lpstr>
      <vt:lpstr>How do you get a genetic disorder? </vt:lpstr>
      <vt:lpstr>Who is affected by Cystic Fibrosis?</vt:lpstr>
      <vt:lpstr>Can Cystic Fibrosis be cured?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Audrey Garris</cp:lastModifiedBy>
  <cp:revision>21</cp:revision>
  <dcterms:created xsi:type="dcterms:W3CDTF">2017-10-24T11:58:38Z</dcterms:created>
  <dcterms:modified xsi:type="dcterms:W3CDTF">2019-12-10T14:25:17Z</dcterms:modified>
</cp:coreProperties>
</file>