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64"/>
  </p:notesMasterIdLst>
  <p:handoutMasterIdLst>
    <p:handoutMasterId r:id="rId65"/>
  </p:handoutMasterIdLst>
  <p:sldIdLst>
    <p:sldId id="6608" r:id="rId3"/>
    <p:sldId id="6620" r:id="rId4"/>
    <p:sldId id="6603" r:id="rId5"/>
    <p:sldId id="6544" r:id="rId6"/>
    <p:sldId id="6532" r:id="rId7"/>
    <p:sldId id="6550" r:id="rId8"/>
    <p:sldId id="6607" r:id="rId9"/>
    <p:sldId id="6617" r:id="rId10"/>
    <p:sldId id="6558" r:id="rId11"/>
    <p:sldId id="6559" r:id="rId12"/>
    <p:sldId id="6605" r:id="rId13"/>
    <p:sldId id="6505" r:id="rId14"/>
    <p:sldId id="6621" r:id="rId15"/>
    <p:sldId id="6668" r:id="rId16"/>
    <p:sldId id="6643" r:id="rId17"/>
    <p:sldId id="6644" r:id="rId18"/>
    <p:sldId id="6642" r:id="rId19"/>
    <p:sldId id="6645" r:id="rId20"/>
    <p:sldId id="6646" r:id="rId21"/>
    <p:sldId id="6647" r:id="rId22"/>
    <p:sldId id="6648" r:id="rId23"/>
    <p:sldId id="6649" r:id="rId24"/>
    <p:sldId id="6650" r:id="rId25"/>
    <p:sldId id="6651" r:id="rId26"/>
    <p:sldId id="6652" r:id="rId27"/>
    <p:sldId id="6653" r:id="rId28"/>
    <p:sldId id="6654" r:id="rId29"/>
    <p:sldId id="6655" r:id="rId30"/>
    <p:sldId id="6656" r:id="rId31"/>
    <p:sldId id="6657" r:id="rId32"/>
    <p:sldId id="6658" r:id="rId33"/>
    <p:sldId id="6659" r:id="rId34"/>
    <p:sldId id="6660" r:id="rId35"/>
    <p:sldId id="6661" r:id="rId36"/>
    <p:sldId id="6662" r:id="rId37"/>
    <p:sldId id="6663" r:id="rId38"/>
    <p:sldId id="6664" r:id="rId39"/>
    <p:sldId id="6665" r:id="rId40"/>
    <p:sldId id="6666" r:id="rId41"/>
    <p:sldId id="6667" r:id="rId42"/>
    <p:sldId id="6623" r:id="rId43"/>
    <p:sldId id="6624" r:id="rId44"/>
    <p:sldId id="6625" r:id="rId45"/>
    <p:sldId id="6626" r:id="rId46"/>
    <p:sldId id="6627" r:id="rId47"/>
    <p:sldId id="6628" r:id="rId48"/>
    <p:sldId id="6629" r:id="rId49"/>
    <p:sldId id="6630" r:id="rId50"/>
    <p:sldId id="6631" r:id="rId51"/>
    <p:sldId id="6632" r:id="rId52"/>
    <p:sldId id="6633" r:id="rId53"/>
    <p:sldId id="6634" r:id="rId54"/>
    <p:sldId id="6635" r:id="rId55"/>
    <p:sldId id="6636" r:id="rId56"/>
    <p:sldId id="6637" r:id="rId57"/>
    <p:sldId id="6638" r:id="rId58"/>
    <p:sldId id="6639" r:id="rId59"/>
    <p:sldId id="6640" r:id="rId60"/>
    <p:sldId id="6641" r:id="rId61"/>
    <p:sldId id="6540" r:id="rId62"/>
    <p:sldId id="6541" r:id="rId63"/>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90838" autoAdjust="0"/>
  </p:normalViewPr>
  <p:slideViewPr>
    <p:cSldViewPr>
      <p:cViewPr varScale="1">
        <p:scale>
          <a:sx n="62" d="100"/>
          <a:sy n="62" d="100"/>
        </p:scale>
        <p:origin x="1350" y="72"/>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5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6</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tend to have “boxy” shape.  They have a cell wall to hold</a:t>
            </a:r>
            <a:r>
              <a:rPr lang="en-US" baseline="0" dirty="0" smtClean="0"/>
              <a:t> them up – since they don’t have bones.  Those on the right were “stained” pink/purple.  They are animal, slightly rounded, and blob-like.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7</a:t>
            </a:fld>
            <a:endParaRPr lang="en-US"/>
          </a:p>
        </p:txBody>
      </p:sp>
    </p:spTree>
    <p:extLst>
      <p:ext uri="{BB962C8B-B14F-4D97-AF65-F5344CB8AC3E}">
        <p14:creationId xmlns:p14="http://schemas.microsoft.com/office/powerpoint/2010/main" val="367279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these in coloring pages.  I HIGHLY recommend that students color in the word with whatever color – but then use the SAME color to color in the organelle within the cell.  </a:t>
            </a:r>
          </a:p>
          <a:p>
            <a:r>
              <a:rPr lang="en-US" baseline="0" dirty="0" smtClean="0"/>
              <a:t>This is plant.  It’s boxy, has chloroplast, and its vacuole is large (due to limited mobility).</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9</a:t>
            </a:fld>
            <a:endParaRPr lang="en-US"/>
          </a:p>
        </p:txBody>
      </p:sp>
    </p:spTree>
    <p:extLst>
      <p:ext uri="{BB962C8B-B14F-4D97-AF65-F5344CB8AC3E}">
        <p14:creationId xmlns:p14="http://schemas.microsoft.com/office/powerpoint/2010/main" val="316355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a:t>
            </a:r>
            <a:r>
              <a:rPr lang="en-US" baseline="0" dirty="0" smtClean="0"/>
              <a:t> cell – I love the coloring pages.</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10</a:t>
            </a:fld>
            <a:endParaRPr lang="en-US"/>
          </a:p>
        </p:txBody>
      </p:sp>
    </p:spTree>
    <p:extLst>
      <p:ext uri="{BB962C8B-B14F-4D97-AF65-F5344CB8AC3E}">
        <p14:creationId xmlns:p14="http://schemas.microsoft.com/office/powerpoint/2010/main" val="362846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60</a:t>
            </a:fld>
            <a:endParaRPr lang="en-US"/>
          </a:p>
        </p:txBody>
      </p:sp>
    </p:spTree>
    <p:extLst>
      <p:ext uri="{BB962C8B-B14F-4D97-AF65-F5344CB8AC3E}">
        <p14:creationId xmlns:p14="http://schemas.microsoft.com/office/powerpoint/2010/main" val="13121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8IlzKri08kk" TargetMode="External"/><Relationship Id="rId2" Type="http://schemas.openxmlformats.org/officeDocument/2006/relationships/hyperlink" Target="https://www.brainpop.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youtu.be/hiZ85y0g3UI"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youtu.be/ZHZZKwrYm4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hyperlink" Target="http://www.harcourtschool.com/activity/science_up_close/602/deploy/interfac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7" y="0"/>
            <a:ext cx="3429000" cy="865187"/>
          </a:xfrm>
        </p:spPr>
        <p:txBody>
          <a:bodyPr/>
          <a:lstStyle/>
          <a:p>
            <a:r>
              <a:rPr lang="en-US" dirty="0" smtClean="0">
                <a:solidFill>
                  <a:srgbClr val="0000CC"/>
                </a:solidFill>
                <a:effectLst/>
              </a:rPr>
              <a:t>Nov. 7</a:t>
            </a:r>
            <a:r>
              <a:rPr lang="en-US" dirty="0" smtClean="0">
                <a:solidFill>
                  <a:srgbClr val="0000CC"/>
                </a:solidFill>
                <a:effectLst/>
              </a:rPr>
              <a:t>, </a:t>
            </a:r>
            <a:r>
              <a:rPr lang="en-US" dirty="0" smtClean="0">
                <a:solidFill>
                  <a:srgbClr val="0000CC"/>
                </a:solidFill>
                <a:effectLst/>
              </a:rPr>
              <a:t>2019</a:t>
            </a:r>
            <a:endParaRPr lang="en-US" dirty="0">
              <a:solidFill>
                <a:srgbClr val="0000CC"/>
              </a:solidFill>
              <a:effectLst/>
            </a:endParaRPr>
          </a:p>
        </p:txBody>
      </p:sp>
      <p:sp>
        <p:nvSpPr>
          <p:cNvPr id="3" name="Content Placeholder 2"/>
          <p:cNvSpPr>
            <a:spLocks noGrp="1"/>
          </p:cNvSpPr>
          <p:nvPr>
            <p:ph idx="1"/>
          </p:nvPr>
        </p:nvSpPr>
        <p:spPr>
          <a:xfrm>
            <a:off x="304800" y="1524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a:t>
            </a:r>
            <a:r>
              <a:rPr lang="en-US" dirty="0" smtClean="0">
                <a:solidFill>
                  <a:schemeClr val="accent6"/>
                </a:solidFill>
                <a:effectLst/>
              </a:rPr>
              <a:t>pencil</a:t>
            </a:r>
            <a:endParaRPr lang="en-US" strike="sngStrike" dirty="0" smtClean="0">
              <a:solidFill>
                <a:schemeClr val="accent6"/>
              </a:solidFill>
              <a:effectLst/>
            </a:endParaRPr>
          </a:p>
          <a:p>
            <a:pPr marL="0" indent="0">
              <a:buNone/>
            </a:pPr>
            <a:r>
              <a:rPr lang="en-US" dirty="0" smtClean="0">
                <a:solidFill>
                  <a:schemeClr val="accent6"/>
                </a:solidFill>
                <a:effectLst/>
              </a:rPr>
              <a:t>Cell City grid </a:t>
            </a:r>
            <a:r>
              <a:rPr lang="en-US" i="1" dirty="0" smtClean="0">
                <a:solidFill>
                  <a:schemeClr val="bg1">
                    <a:lumMod val="60000"/>
                    <a:lumOff val="40000"/>
                  </a:schemeClr>
                </a:solidFill>
                <a:effectLst/>
              </a:rPr>
              <a:t>(should be filled in!)</a:t>
            </a:r>
            <a:endParaRPr lang="en-US" i="1" dirty="0" smtClean="0">
              <a:solidFill>
                <a:schemeClr val="bg1">
                  <a:lumMod val="60000"/>
                  <a:lumOff val="40000"/>
                </a:schemeClr>
              </a:solidFill>
              <a:effectLst/>
            </a:endParaRP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Which organelle would be the POWERHOUSE or energy factory of the cell?</a:t>
            </a:r>
            <a:endParaRPr lang="en-US" dirty="0" smtClean="0">
              <a:solidFill>
                <a:schemeClr val="accent6"/>
              </a:solidFill>
              <a:effectLst/>
            </a:endParaRPr>
          </a:p>
          <a:p>
            <a:pPr marL="0" indent="0">
              <a:buNone/>
            </a:pPr>
            <a:endParaRPr lang="en-US" dirty="0">
              <a:solidFill>
                <a:schemeClr val="accent6"/>
              </a:solidFill>
              <a:effectLst/>
            </a:endParaRPr>
          </a:p>
          <a:p>
            <a:pPr marL="0" indent="0">
              <a:buNone/>
            </a:pPr>
            <a:r>
              <a:rPr lang="en-US" i="1" dirty="0" smtClean="0">
                <a:solidFill>
                  <a:srgbClr val="CC00CC"/>
                </a:solidFill>
                <a:effectLst/>
              </a:rPr>
              <a:t>I CAN: </a:t>
            </a:r>
            <a:r>
              <a:rPr lang="en-US" i="1" dirty="0" smtClean="0">
                <a:solidFill>
                  <a:srgbClr val="CC00CC"/>
                </a:solidFill>
                <a:effectLst/>
              </a:rPr>
              <a:t>demonstrate knowledge of </a:t>
            </a:r>
            <a:r>
              <a:rPr lang="en-US" i="1" dirty="0" smtClean="0">
                <a:solidFill>
                  <a:srgbClr val="CC00CC"/>
                </a:solidFill>
                <a:effectLst/>
              </a:rPr>
              <a:t>the parts of the Cell and Microscope!</a:t>
            </a:r>
            <a:endParaRPr lang="en-US" i="1" dirty="0">
              <a:solidFill>
                <a:srgbClr val="CC00CC"/>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930" y="457200"/>
            <a:ext cx="8147725" cy="5791200"/>
          </a:xfrm>
          <a:prstGeom prst="rect">
            <a:avLst/>
          </a:prstGeom>
        </p:spPr>
      </p:pic>
    </p:spTree>
    <p:extLst>
      <p:ext uri="{BB962C8B-B14F-4D97-AF65-F5344CB8AC3E}">
        <p14:creationId xmlns:p14="http://schemas.microsoft.com/office/powerpoint/2010/main" val="236229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42894" cy="2909887"/>
          </a:xfrm>
          <a:prstGeom prst="rect">
            <a:avLst/>
          </a:prstGeom>
        </p:spPr>
      </p:pic>
      <p:pic>
        <p:nvPicPr>
          <p:cNvPr id="3" name="Picture 2"/>
          <p:cNvPicPr>
            <a:picLocks noChangeAspect="1"/>
          </p:cNvPicPr>
          <p:nvPr/>
        </p:nvPicPr>
        <p:blipFill>
          <a:blip r:embed="rId3"/>
          <a:stretch>
            <a:fillRect/>
          </a:stretch>
        </p:blipFill>
        <p:spPr>
          <a:xfrm>
            <a:off x="228600" y="2926677"/>
            <a:ext cx="5090053" cy="4144505"/>
          </a:xfrm>
          <a:prstGeom prst="rect">
            <a:avLst/>
          </a:prstGeom>
        </p:spPr>
      </p:pic>
    </p:spTree>
    <p:extLst>
      <p:ext uri="{BB962C8B-B14F-4D97-AF65-F5344CB8AC3E}">
        <p14:creationId xmlns:p14="http://schemas.microsoft.com/office/powerpoint/2010/main" val="262448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0000CC"/>
                </a:solidFill>
                <a:effectLst/>
              </a:rPr>
              <a:t>If more is needed…</a:t>
            </a:r>
            <a:endParaRPr lang="en-US" dirty="0">
              <a:solidFill>
                <a:srgbClr val="0000CC"/>
              </a:solidFill>
              <a:effectLst/>
            </a:endParaRPr>
          </a:p>
        </p:txBody>
      </p:sp>
      <p:sp>
        <p:nvSpPr>
          <p:cNvPr id="3" name="Content Placeholder 2"/>
          <p:cNvSpPr>
            <a:spLocks noGrp="1"/>
          </p:cNvSpPr>
          <p:nvPr>
            <p:ph idx="1"/>
          </p:nvPr>
        </p:nvSpPr>
        <p:spPr>
          <a:xfrm>
            <a:off x="450742" y="915100"/>
            <a:ext cx="8229600" cy="4530725"/>
          </a:xfrm>
        </p:spPr>
        <p:txBody>
          <a:bodyPr/>
          <a:lstStyle/>
          <a:p>
            <a:pPr marL="0" indent="0">
              <a:buNone/>
            </a:pPr>
            <a:r>
              <a:rPr lang="en-US" dirty="0" err="1" smtClean="0">
                <a:solidFill>
                  <a:schemeClr val="accent1"/>
                </a:solidFill>
                <a:effectLst/>
                <a:hlinkClick r:id="rId2"/>
              </a:rPr>
              <a:t>BrainPop</a:t>
            </a:r>
            <a:r>
              <a:rPr lang="en-US" dirty="0" smtClean="0">
                <a:solidFill>
                  <a:schemeClr val="accent1"/>
                </a:solidFill>
                <a:effectLst/>
                <a:hlinkClick r:id="rId2"/>
              </a:rPr>
              <a:t> video – the cell (one video) and cell structures (another video)…you’ll have to login.  Login = carrington1; password = cougars</a:t>
            </a:r>
            <a:r>
              <a:rPr lang="en-US" dirty="0" smtClean="0">
                <a:solidFill>
                  <a:schemeClr val="accent1"/>
                </a:solidFill>
                <a:effectLst/>
              </a:rPr>
              <a:t> (each is about 2.5 min)</a:t>
            </a:r>
          </a:p>
          <a:p>
            <a:pPr marL="0" indent="0">
              <a:buNone/>
            </a:pPr>
            <a:endParaRPr lang="en-US" dirty="0">
              <a:solidFill>
                <a:schemeClr val="accent1"/>
              </a:solidFill>
              <a:effectLst/>
            </a:endParaRPr>
          </a:p>
          <a:p>
            <a:pPr marL="0" indent="0">
              <a:buNone/>
            </a:pPr>
            <a:r>
              <a:rPr lang="en-US" dirty="0" smtClean="0">
                <a:solidFill>
                  <a:schemeClr val="accent1"/>
                </a:solidFill>
                <a:effectLst/>
                <a:hlinkClick r:id="rId3"/>
              </a:rPr>
              <a:t>Amoeba sister video – the grand tour of the cell</a:t>
            </a:r>
            <a:r>
              <a:rPr lang="en-US" dirty="0" smtClean="0">
                <a:solidFill>
                  <a:schemeClr val="accent1"/>
                </a:solidFill>
                <a:effectLst/>
              </a:rPr>
              <a:t> (about 9 min)</a:t>
            </a:r>
            <a:endParaRPr lang="en-US" dirty="0">
              <a:solidFill>
                <a:schemeClr val="accent1"/>
              </a:solidFill>
              <a:effectLst/>
            </a:endParaRPr>
          </a:p>
        </p:txBody>
      </p:sp>
    </p:spTree>
    <p:extLst>
      <p:ext uri="{BB962C8B-B14F-4D97-AF65-F5344CB8AC3E}">
        <p14:creationId xmlns:p14="http://schemas.microsoft.com/office/powerpoint/2010/main" val="258392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391400" cy="584775"/>
          </a:xfrm>
          <a:prstGeom prst="rect">
            <a:avLst/>
          </a:prstGeom>
          <a:noFill/>
        </p:spPr>
        <p:txBody>
          <a:bodyPr wrap="square" rtlCol="0">
            <a:spAutoFit/>
          </a:bodyPr>
          <a:lstStyle/>
          <a:p>
            <a:pPr>
              <a:buNone/>
            </a:pPr>
            <a:r>
              <a:rPr lang="en-US" b="1" dirty="0" smtClean="0">
                <a:solidFill>
                  <a:schemeClr val="bg1">
                    <a:lumMod val="60000"/>
                    <a:lumOff val="40000"/>
                  </a:schemeClr>
                </a:solidFill>
              </a:rPr>
              <a:t>What I saw in the microscope!!</a:t>
            </a:r>
            <a:endParaRPr lang="en-US" b="1" dirty="0">
              <a:solidFill>
                <a:schemeClr val="bg1">
                  <a:lumMod val="60000"/>
                  <a:lumOff val="40000"/>
                </a:schemeClr>
              </a:solidFill>
            </a:endParaRPr>
          </a:p>
        </p:txBody>
      </p:sp>
    </p:spTree>
    <p:extLst>
      <p:ext uri="{BB962C8B-B14F-4D97-AF65-F5344CB8AC3E}">
        <p14:creationId xmlns:p14="http://schemas.microsoft.com/office/powerpoint/2010/main" val="409826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0203"/>
            <a:ext cx="3686175" cy="5648599"/>
          </a:xfrm>
          <a:prstGeom prst="rect">
            <a:avLst/>
          </a:prstGeom>
        </p:spPr>
      </p:pic>
      <p:sp>
        <p:nvSpPr>
          <p:cNvPr id="3" name="TextBox 2"/>
          <p:cNvSpPr txBox="1"/>
          <p:nvPr/>
        </p:nvSpPr>
        <p:spPr>
          <a:xfrm>
            <a:off x="6124575" y="47244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L</a:t>
            </a:r>
            <a:endParaRPr lang="en-US" b="1" dirty="0">
              <a:solidFill>
                <a:schemeClr val="accent6"/>
              </a:solidFill>
              <a:effectLst/>
            </a:endParaRPr>
          </a:p>
        </p:txBody>
      </p:sp>
      <p:sp>
        <p:nvSpPr>
          <p:cNvPr id="4" name="TextBox 3"/>
          <p:cNvSpPr txBox="1"/>
          <p:nvPr/>
        </p:nvSpPr>
        <p:spPr>
          <a:xfrm>
            <a:off x="1981200" y="1733946"/>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endParaRPr lang="en-US" b="1" dirty="0">
              <a:solidFill>
                <a:schemeClr val="accent6"/>
              </a:solidFill>
              <a:effectLst/>
            </a:endParaRPr>
          </a:p>
        </p:txBody>
      </p:sp>
      <p:sp>
        <p:nvSpPr>
          <p:cNvPr id="5" name="TextBox 4"/>
          <p:cNvSpPr txBox="1"/>
          <p:nvPr/>
        </p:nvSpPr>
        <p:spPr>
          <a:xfrm>
            <a:off x="2057400" y="825787"/>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B</a:t>
            </a:r>
            <a:endParaRPr lang="en-US" b="1" dirty="0">
              <a:solidFill>
                <a:schemeClr val="accent6"/>
              </a:solidFill>
              <a:effectLst/>
            </a:endParaRPr>
          </a:p>
        </p:txBody>
      </p:sp>
      <p:sp>
        <p:nvSpPr>
          <p:cNvPr id="6" name="TextBox 5"/>
          <p:cNvSpPr txBox="1"/>
          <p:nvPr/>
        </p:nvSpPr>
        <p:spPr>
          <a:xfrm>
            <a:off x="2743200" y="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A</a:t>
            </a:r>
            <a:endParaRPr lang="en-US" b="1" dirty="0">
              <a:solidFill>
                <a:schemeClr val="accent6"/>
              </a:solidFill>
              <a:effectLst/>
            </a:endParaRPr>
          </a:p>
        </p:txBody>
      </p:sp>
      <p:sp>
        <p:nvSpPr>
          <p:cNvPr id="7" name="TextBox 6"/>
          <p:cNvSpPr txBox="1"/>
          <p:nvPr/>
        </p:nvSpPr>
        <p:spPr>
          <a:xfrm>
            <a:off x="4191000" y="62488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F</a:t>
            </a:r>
            <a:endParaRPr lang="en-US" b="1" dirty="0">
              <a:solidFill>
                <a:schemeClr val="accent6"/>
              </a:solidFill>
              <a:effectLst/>
            </a:endParaRPr>
          </a:p>
        </p:txBody>
      </p:sp>
      <p:sp>
        <p:nvSpPr>
          <p:cNvPr id="8" name="TextBox 7"/>
          <p:cNvSpPr txBox="1"/>
          <p:nvPr/>
        </p:nvSpPr>
        <p:spPr>
          <a:xfrm>
            <a:off x="2133600" y="5428056"/>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E</a:t>
            </a:r>
            <a:endParaRPr lang="en-US" b="1" dirty="0">
              <a:solidFill>
                <a:schemeClr val="accent6"/>
              </a:solidFill>
              <a:effectLst/>
            </a:endParaRPr>
          </a:p>
        </p:txBody>
      </p:sp>
      <p:sp>
        <p:nvSpPr>
          <p:cNvPr id="9" name="TextBox 8"/>
          <p:cNvSpPr txBox="1"/>
          <p:nvPr/>
        </p:nvSpPr>
        <p:spPr>
          <a:xfrm>
            <a:off x="1905000" y="27945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10" name="TextBox 9"/>
          <p:cNvSpPr txBox="1"/>
          <p:nvPr/>
        </p:nvSpPr>
        <p:spPr>
          <a:xfrm>
            <a:off x="6162675" y="37499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K</a:t>
            </a:r>
            <a:endParaRPr lang="en-US" b="1" dirty="0">
              <a:solidFill>
                <a:schemeClr val="accent6"/>
              </a:solidFill>
              <a:effectLst/>
            </a:endParaRPr>
          </a:p>
        </p:txBody>
      </p:sp>
      <p:sp>
        <p:nvSpPr>
          <p:cNvPr id="11" name="TextBox 10"/>
          <p:cNvSpPr txBox="1"/>
          <p:nvPr/>
        </p:nvSpPr>
        <p:spPr>
          <a:xfrm>
            <a:off x="6200775" y="306779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J</a:t>
            </a:r>
            <a:endParaRPr lang="en-US" b="1" dirty="0">
              <a:solidFill>
                <a:schemeClr val="accent6"/>
              </a:solidFill>
              <a:effectLst/>
            </a:endParaRPr>
          </a:p>
        </p:txBody>
      </p:sp>
      <p:sp>
        <p:nvSpPr>
          <p:cNvPr id="12" name="TextBox 11"/>
          <p:cNvSpPr txBox="1"/>
          <p:nvPr/>
        </p:nvSpPr>
        <p:spPr>
          <a:xfrm>
            <a:off x="6189636" y="2369914"/>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endParaRPr lang="en-US" b="1" dirty="0">
              <a:solidFill>
                <a:schemeClr val="accent6"/>
              </a:solidFill>
              <a:effectLst/>
            </a:endParaRPr>
          </a:p>
        </p:txBody>
      </p:sp>
      <p:sp>
        <p:nvSpPr>
          <p:cNvPr id="13" name="TextBox 12"/>
          <p:cNvSpPr txBox="1"/>
          <p:nvPr/>
        </p:nvSpPr>
        <p:spPr>
          <a:xfrm>
            <a:off x="6200775" y="1590277"/>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4" name="TextBox 13"/>
          <p:cNvSpPr txBox="1"/>
          <p:nvPr/>
        </p:nvSpPr>
        <p:spPr>
          <a:xfrm>
            <a:off x="5963296" y="965032"/>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endParaRPr lang="en-US" b="1" dirty="0">
              <a:solidFill>
                <a:schemeClr val="accent6"/>
              </a:solidFill>
              <a:effectLst/>
            </a:endParaRPr>
          </a:p>
        </p:txBody>
      </p:sp>
    </p:spTree>
    <p:extLst>
      <p:ext uri="{BB962C8B-B14F-4D97-AF65-F5344CB8AC3E}">
        <p14:creationId xmlns:p14="http://schemas.microsoft.com/office/powerpoint/2010/main" val="6849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0"/>
            <a:ext cx="4129087" cy="5266823"/>
          </a:xfrm>
          <a:prstGeom prst="rect">
            <a:avLst/>
          </a:prstGeom>
        </p:spPr>
      </p:pic>
      <p:sp>
        <p:nvSpPr>
          <p:cNvPr id="3" name="TextBox 2"/>
          <p:cNvSpPr txBox="1"/>
          <p:nvPr/>
        </p:nvSpPr>
        <p:spPr>
          <a:xfrm>
            <a:off x="2057400" y="304800"/>
            <a:ext cx="609600" cy="584775"/>
          </a:xfrm>
          <a:prstGeom prst="rect">
            <a:avLst/>
          </a:prstGeom>
          <a:noFill/>
        </p:spPr>
        <p:txBody>
          <a:bodyPr wrap="square" rtlCol="0">
            <a:spAutoFit/>
          </a:bodyPr>
          <a:lstStyle/>
          <a:p>
            <a:pPr>
              <a:buNone/>
            </a:pPr>
            <a:r>
              <a:rPr lang="en-US" b="1" dirty="0" smtClean="0">
                <a:solidFill>
                  <a:schemeClr val="accent6"/>
                </a:solidFill>
                <a:effectLst/>
              </a:rPr>
              <a:t>A</a:t>
            </a:r>
            <a:endParaRPr lang="en-US" b="1" dirty="0">
              <a:solidFill>
                <a:schemeClr val="accent6"/>
              </a:solidFill>
              <a:effectLst/>
            </a:endParaRPr>
          </a:p>
        </p:txBody>
      </p:sp>
      <p:sp>
        <p:nvSpPr>
          <p:cNvPr id="4" name="TextBox 3"/>
          <p:cNvSpPr txBox="1"/>
          <p:nvPr/>
        </p:nvSpPr>
        <p:spPr>
          <a:xfrm>
            <a:off x="1066800" y="10668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B</a:t>
            </a:r>
            <a:endParaRPr lang="en-US" b="1" dirty="0">
              <a:solidFill>
                <a:schemeClr val="accent6"/>
              </a:solidFill>
              <a:effectLst/>
            </a:endParaRPr>
          </a:p>
        </p:txBody>
      </p:sp>
      <p:sp>
        <p:nvSpPr>
          <p:cNvPr id="5" name="TextBox 4"/>
          <p:cNvSpPr txBox="1"/>
          <p:nvPr/>
        </p:nvSpPr>
        <p:spPr>
          <a:xfrm>
            <a:off x="914400" y="22860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endParaRPr lang="en-US" b="1" dirty="0">
              <a:solidFill>
                <a:schemeClr val="accent6"/>
              </a:solidFill>
              <a:effectLst/>
            </a:endParaRPr>
          </a:p>
        </p:txBody>
      </p:sp>
      <p:sp>
        <p:nvSpPr>
          <p:cNvPr id="6" name="TextBox 5"/>
          <p:cNvSpPr txBox="1"/>
          <p:nvPr/>
        </p:nvSpPr>
        <p:spPr>
          <a:xfrm>
            <a:off x="906651" y="39624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7" name="TextBox 6"/>
          <p:cNvSpPr txBox="1"/>
          <p:nvPr/>
        </p:nvSpPr>
        <p:spPr>
          <a:xfrm>
            <a:off x="1752600" y="5736435"/>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E</a:t>
            </a:r>
            <a:endParaRPr lang="en-US" b="1" dirty="0">
              <a:solidFill>
                <a:schemeClr val="accent6"/>
              </a:solidFill>
              <a:effectLst/>
            </a:endParaRPr>
          </a:p>
        </p:txBody>
      </p:sp>
      <p:sp>
        <p:nvSpPr>
          <p:cNvPr id="8" name="TextBox 7"/>
          <p:cNvSpPr txBox="1"/>
          <p:nvPr/>
        </p:nvSpPr>
        <p:spPr>
          <a:xfrm>
            <a:off x="4419600" y="5590241"/>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L</a:t>
            </a:r>
            <a:endParaRPr lang="en-US" b="1" dirty="0">
              <a:solidFill>
                <a:schemeClr val="accent6"/>
              </a:solidFill>
              <a:effectLst/>
            </a:endParaRPr>
          </a:p>
        </p:txBody>
      </p:sp>
      <p:sp>
        <p:nvSpPr>
          <p:cNvPr id="9" name="TextBox 8"/>
          <p:cNvSpPr txBox="1"/>
          <p:nvPr/>
        </p:nvSpPr>
        <p:spPr>
          <a:xfrm>
            <a:off x="5029200" y="4859273"/>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K</a:t>
            </a:r>
            <a:endParaRPr lang="en-US" b="1" dirty="0">
              <a:solidFill>
                <a:schemeClr val="accent6"/>
              </a:solidFill>
              <a:effectLst/>
            </a:endParaRPr>
          </a:p>
        </p:txBody>
      </p:sp>
      <p:sp>
        <p:nvSpPr>
          <p:cNvPr id="10" name="TextBox 9"/>
          <p:cNvSpPr txBox="1"/>
          <p:nvPr/>
        </p:nvSpPr>
        <p:spPr>
          <a:xfrm>
            <a:off x="5334000" y="41283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J</a:t>
            </a:r>
            <a:endParaRPr lang="en-US" b="1" dirty="0">
              <a:solidFill>
                <a:schemeClr val="accent6"/>
              </a:solidFill>
              <a:effectLst/>
            </a:endParaRPr>
          </a:p>
        </p:txBody>
      </p:sp>
      <p:sp>
        <p:nvSpPr>
          <p:cNvPr id="11" name="TextBox 10"/>
          <p:cNvSpPr txBox="1"/>
          <p:nvPr/>
        </p:nvSpPr>
        <p:spPr>
          <a:xfrm>
            <a:off x="5417344" y="360731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endParaRPr lang="en-US" b="1" dirty="0">
              <a:solidFill>
                <a:schemeClr val="accent6"/>
              </a:solidFill>
              <a:effectLst/>
            </a:endParaRPr>
          </a:p>
        </p:txBody>
      </p:sp>
      <p:sp>
        <p:nvSpPr>
          <p:cNvPr id="12" name="TextBox 11"/>
          <p:cNvSpPr txBox="1"/>
          <p:nvPr/>
        </p:nvSpPr>
        <p:spPr>
          <a:xfrm>
            <a:off x="5417344" y="165157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3" name="TextBox 12"/>
          <p:cNvSpPr txBox="1"/>
          <p:nvPr/>
        </p:nvSpPr>
        <p:spPr>
          <a:xfrm>
            <a:off x="5112544" y="113058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endParaRPr lang="en-US" b="1" dirty="0">
              <a:solidFill>
                <a:schemeClr val="accent6"/>
              </a:solidFill>
              <a:effectLst/>
            </a:endParaRPr>
          </a:p>
        </p:txBody>
      </p:sp>
      <p:sp>
        <p:nvSpPr>
          <p:cNvPr id="14" name="TextBox 13"/>
          <p:cNvSpPr txBox="1"/>
          <p:nvPr/>
        </p:nvSpPr>
        <p:spPr>
          <a:xfrm>
            <a:off x="4419600" y="34455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F</a:t>
            </a:r>
            <a:endParaRPr lang="en-US" b="1" dirty="0">
              <a:solidFill>
                <a:schemeClr val="accent6"/>
              </a:solidFill>
              <a:effectLst/>
            </a:endParaRPr>
          </a:p>
        </p:txBody>
      </p:sp>
    </p:spTree>
    <p:extLst>
      <p:ext uri="{BB962C8B-B14F-4D97-AF65-F5344CB8AC3E}">
        <p14:creationId xmlns:p14="http://schemas.microsoft.com/office/powerpoint/2010/main" val="129857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7030A0"/>
                </a:solidFill>
                <a:effectLst/>
              </a:rPr>
              <a:t>Cells</a:t>
            </a:r>
            <a:endParaRPr lang="en-US" dirty="0">
              <a:solidFill>
                <a:srgbClr val="7030A0"/>
              </a:solidFill>
              <a:effectLst/>
            </a:endParaRPr>
          </a:p>
        </p:txBody>
      </p:sp>
      <p:sp>
        <p:nvSpPr>
          <p:cNvPr id="3" name="Content Placeholder 2"/>
          <p:cNvSpPr>
            <a:spLocks noGrp="1"/>
          </p:cNvSpPr>
          <p:nvPr>
            <p:ph idx="1"/>
          </p:nvPr>
        </p:nvSpPr>
        <p:spPr>
          <a:xfrm>
            <a:off x="381000" y="609601"/>
            <a:ext cx="8229600" cy="685800"/>
          </a:xfrm>
        </p:spPr>
        <p:txBody>
          <a:bodyPr/>
          <a:lstStyle/>
          <a:p>
            <a:pPr marL="0" indent="0">
              <a:buNone/>
            </a:pPr>
            <a:r>
              <a:rPr lang="en-US" b="1" i="1" u="sng" dirty="0" smtClean="0">
                <a:solidFill>
                  <a:schemeClr val="bg1">
                    <a:lumMod val="60000"/>
                    <a:lumOff val="40000"/>
                  </a:schemeClr>
                </a:solidFill>
                <a:effectLst/>
              </a:rPr>
              <a:t>PROKARYOTIC</a:t>
            </a:r>
            <a:r>
              <a:rPr lang="en-US" dirty="0" smtClean="0">
                <a:solidFill>
                  <a:srgbClr val="7030A0"/>
                </a:solidFill>
                <a:effectLst/>
              </a:rPr>
              <a:t>   and    </a:t>
            </a:r>
            <a:r>
              <a:rPr lang="en-US" b="1" i="1" u="sng" dirty="0" smtClean="0">
                <a:solidFill>
                  <a:schemeClr val="bg1">
                    <a:lumMod val="60000"/>
                    <a:lumOff val="40000"/>
                  </a:schemeClr>
                </a:solidFill>
                <a:effectLst/>
              </a:rPr>
              <a:t>EUKARYOTIC</a:t>
            </a:r>
            <a:endParaRPr lang="en-US" b="1" i="1" u="sng" dirty="0">
              <a:solidFill>
                <a:schemeClr val="bg1">
                  <a:lumMod val="60000"/>
                  <a:lumOff val="40000"/>
                </a:schemeClr>
              </a:solidFill>
              <a:effectLst/>
            </a:endParaRPr>
          </a:p>
        </p:txBody>
      </p:sp>
      <p:cxnSp>
        <p:nvCxnSpPr>
          <p:cNvPr id="5" name="Straight Arrow Connector 4"/>
          <p:cNvCxnSpPr/>
          <p:nvPr/>
        </p:nvCxnSpPr>
        <p:spPr bwMode="auto">
          <a:xfrm>
            <a:off x="1676400" y="1371600"/>
            <a:ext cx="0" cy="914400"/>
          </a:xfrm>
          <a:prstGeom prst="straightConnector1">
            <a:avLst/>
          </a:prstGeom>
          <a:noFill/>
          <a:ln w="76200" cap="flat" cmpd="sng" algn="ctr">
            <a:solidFill>
              <a:srgbClr val="0070C0"/>
            </a:solidFill>
            <a:prstDash val="solid"/>
            <a:round/>
            <a:headEnd type="none" w="med" len="med"/>
            <a:tailEnd type="arrow"/>
          </a:ln>
          <a:effectLst/>
        </p:spPr>
      </p:cxnSp>
      <p:cxnSp>
        <p:nvCxnSpPr>
          <p:cNvPr id="7" name="Straight Arrow Connector 6"/>
          <p:cNvCxnSpPr/>
          <p:nvPr/>
        </p:nvCxnSpPr>
        <p:spPr bwMode="auto">
          <a:xfrm>
            <a:off x="6324600" y="134112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8" name="TextBox 7"/>
          <p:cNvSpPr txBox="1"/>
          <p:nvPr/>
        </p:nvSpPr>
        <p:spPr>
          <a:xfrm>
            <a:off x="228600" y="2362200"/>
            <a:ext cx="3733800" cy="2062103"/>
          </a:xfrm>
          <a:prstGeom prst="rect">
            <a:avLst/>
          </a:prstGeom>
          <a:noFill/>
        </p:spPr>
        <p:txBody>
          <a:bodyPr wrap="square" rtlCol="0">
            <a:spAutoFit/>
          </a:bodyPr>
          <a:lstStyle/>
          <a:p>
            <a:pPr>
              <a:buNone/>
            </a:pPr>
            <a:r>
              <a:rPr lang="en-US" dirty="0" smtClean="0">
                <a:solidFill>
                  <a:srgbClr val="00B050"/>
                </a:solidFill>
                <a:effectLst/>
              </a:rPr>
              <a:t>Has organelles, but they are not membrane-bound (</a:t>
            </a:r>
            <a:r>
              <a:rPr lang="en-US" dirty="0" err="1" smtClean="0">
                <a:solidFill>
                  <a:srgbClr val="00B050"/>
                </a:solidFill>
                <a:effectLst/>
              </a:rPr>
              <a:t>kinda</a:t>
            </a:r>
            <a:r>
              <a:rPr lang="en-US" dirty="0" smtClean="0">
                <a:solidFill>
                  <a:srgbClr val="00B050"/>
                </a:solidFill>
                <a:effectLst/>
              </a:rPr>
              <a:t> messy)</a:t>
            </a:r>
            <a:endParaRPr lang="en-US" dirty="0">
              <a:solidFill>
                <a:srgbClr val="00B050"/>
              </a:solidFill>
              <a:effectLst/>
            </a:endParaRPr>
          </a:p>
        </p:txBody>
      </p:sp>
      <p:sp>
        <p:nvSpPr>
          <p:cNvPr id="9" name="TextBox 8"/>
          <p:cNvSpPr txBox="1"/>
          <p:nvPr/>
        </p:nvSpPr>
        <p:spPr>
          <a:xfrm>
            <a:off x="4724400" y="2438400"/>
            <a:ext cx="3733800" cy="2062103"/>
          </a:xfrm>
          <a:prstGeom prst="rect">
            <a:avLst/>
          </a:prstGeom>
          <a:noFill/>
        </p:spPr>
        <p:txBody>
          <a:bodyPr wrap="square" rtlCol="0">
            <a:spAutoFit/>
          </a:bodyPr>
          <a:lstStyle/>
          <a:p>
            <a:pPr>
              <a:buNone/>
            </a:pPr>
            <a:r>
              <a:rPr lang="en-US" dirty="0" smtClean="0">
                <a:solidFill>
                  <a:srgbClr val="00B050"/>
                </a:solidFill>
                <a:effectLst/>
              </a:rPr>
              <a:t>Has organelles that  ARE membrane-bound (more neat and contained)</a:t>
            </a:r>
            <a:endParaRPr lang="en-US" dirty="0">
              <a:solidFill>
                <a:srgbClr val="00B050"/>
              </a:solidFill>
              <a:effectLst/>
            </a:endParaRPr>
          </a:p>
        </p:txBody>
      </p:sp>
      <p:cxnSp>
        <p:nvCxnSpPr>
          <p:cNvPr id="10" name="Straight Arrow Connector 9"/>
          <p:cNvCxnSpPr/>
          <p:nvPr/>
        </p:nvCxnSpPr>
        <p:spPr bwMode="auto">
          <a:xfrm>
            <a:off x="1688592" y="434340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11" name="TextBox 10"/>
          <p:cNvSpPr txBox="1"/>
          <p:nvPr/>
        </p:nvSpPr>
        <p:spPr>
          <a:xfrm>
            <a:off x="762000" y="5257800"/>
            <a:ext cx="1600200" cy="584775"/>
          </a:xfrm>
          <a:prstGeom prst="rect">
            <a:avLst/>
          </a:prstGeom>
          <a:noFill/>
        </p:spPr>
        <p:txBody>
          <a:bodyPr wrap="square" rtlCol="0">
            <a:spAutoFit/>
          </a:bodyPr>
          <a:lstStyle/>
          <a:p>
            <a:pPr>
              <a:buNone/>
            </a:pPr>
            <a:r>
              <a:rPr lang="en-US" strike="sngStrike" dirty="0" err="1" smtClean="0">
                <a:solidFill>
                  <a:schemeClr val="bg2"/>
                </a:solidFill>
                <a:effectLst/>
              </a:rPr>
              <a:t>Protists</a:t>
            </a:r>
            <a:endParaRPr lang="en-US" strike="sngStrike" dirty="0">
              <a:solidFill>
                <a:schemeClr val="bg2"/>
              </a:solidFill>
              <a:effectLst/>
            </a:endParaRPr>
          </a:p>
        </p:txBody>
      </p:sp>
      <p:sp>
        <p:nvSpPr>
          <p:cNvPr id="12" name="TextBox 11"/>
          <p:cNvSpPr txBox="1"/>
          <p:nvPr/>
        </p:nvSpPr>
        <p:spPr>
          <a:xfrm>
            <a:off x="4495800" y="5254752"/>
            <a:ext cx="1600200" cy="584775"/>
          </a:xfrm>
          <a:prstGeom prst="rect">
            <a:avLst/>
          </a:prstGeom>
          <a:noFill/>
        </p:spPr>
        <p:txBody>
          <a:bodyPr wrap="square" rtlCol="0">
            <a:spAutoFit/>
          </a:bodyPr>
          <a:lstStyle/>
          <a:p>
            <a:pPr>
              <a:buNone/>
            </a:pPr>
            <a:r>
              <a:rPr lang="en-US" dirty="0" smtClean="0">
                <a:solidFill>
                  <a:schemeClr val="bg2"/>
                </a:solidFill>
                <a:effectLst/>
              </a:rPr>
              <a:t>Plants</a:t>
            </a:r>
            <a:endParaRPr lang="en-US" dirty="0">
              <a:solidFill>
                <a:schemeClr val="bg2"/>
              </a:solidFill>
              <a:effectLst/>
            </a:endParaRPr>
          </a:p>
        </p:txBody>
      </p:sp>
      <p:sp>
        <p:nvSpPr>
          <p:cNvPr id="13" name="TextBox 12"/>
          <p:cNvSpPr txBox="1"/>
          <p:nvPr/>
        </p:nvSpPr>
        <p:spPr>
          <a:xfrm>
            <a:off x="6591300" y="5257800"/>
            <a:ext cx="1600200" cy="584775"/>
          </a:xfrm>
          <a:prstGeom prst="rect">
            <a:avLst/>
          </a:prstGeom>
          <a:noFill/>
        </p:spPr>
        <p:txBody>
          <a:bodyPr wrap="square" rtlCol="0">
            <a:spAutoFit/>
          </a:bodyPr>
          <a:lstStyle/>
          <a:p>
            <a:pPr>
              <a:buNone/>
            </a:pPr>
            <a:r>
              <a:rPr lang="en-US" dirty="0" smtClean="0">
                <a:solidFill>
                  <a:schemeClr val="bg2"/>
                </a:solidFill>
                <a:effectLst/>
              </a:rPr>
              <a:t>Animals</a:t>
            </a:r>
            <a:endParaRPr lang="en-US" dirty="0">
              <a:solidFill>
                <a:schemeClr val="bg2"/>
              </a:solidFill>
              <a:effectLst/>
            </a:endParaRPr>
          </a:p>
        </p:txBody>
      </p:sp>
      <p:cxnSp>
        <p:nvCxnSpPr>
          <p:cNvPr id="14" name="Straight Arrow Connector 13"/>
          <p:cNvCxnSpPr/>
          <p:nvPr/>
        </p:nvCxnSpPr>
        <p:spPr bwMode="auto">
          <a:xfrm flipH="1">
            <a:off x="5410200" y="4572000"/>
            <a:ext cx="609600" cy="838200"/>
          </a:xfrm>
          <a:prstGeom prst="straightConnector1">
            <a:avLst/>
          </a:prstGeom>
          <a:noFill/>
          <a:ln w="76200" cap="flat" cmpd="sng" algn="ctr">
            <a:solidFill>
              <a:srgbClr val="0070C0"/>
            </a:solidFill>
            <a:prstDash val="solid"/>
            <a:round/>
            <a:headEnd type="none" w="med" len="med"/>
            <a:tailEnd type="arrow"/>
          </a:ln>
          <a:effectLst/>
        </p:spPr>
      </p:cxnSp>
      <p:cxnSp>
        <p:nvCxnSpPr>
          <p:cNvPr id="16" name="Straight Arrow Connector 15"/>
          <p:cNvCxnSpPr/>
          <p:nvPr/>
        </p:nvCxnSpPr>
        <p:spPr bwMode="auto">
          <a:xfrm>
            <a:off x="6477000" y="4572000"/>
            <a:ext cx="609600" cy="876300"/>
          </a:xfrm>
          <a:prstGeom prst="straightConnector1">
            <a:avLst/>
          </a:prstGeom>
          <a:noFill/>
          <a:ln w="76200" cap="flat" cmpd="sng" algn="ctr">
            <a:solidFill>
              <a:srgbClr val="0070C0"/>
            </a:solidFill>
            <a:prstDash val="solid"/>
            <a:round/>
            <a:headEnd type="none" w="med" len="med"/>
            <a:tailEnd type="arrow"/>
          </a:ln>
          <a:effectLst/>
        </p:spPr>
      </p:cxnSp>
      <p:sp>
        <p:nvSpPr>
          <p:cNvPr id="15" name="TextBox 14"/>
          <p:cNvSpPr txBox="1"/>
          <p:nvPr/>
        </p:nvSpPr>
        <p:spPr>
          <a:xfrm>
            <a:off x="774192" y="5249097"/>
            <a:ext cx="1828800" cy="584775"/>
          </a:xfrm>
          <a:prstGeom prst="rect">
            <a:avLst/>
          </a:prstGeom>
          <a:noFill/>
        </p:spPr>
        <p:txBody>
          <a:bodyPr wrap="square" rtlCol="0">
            <a:spAutoFit/>
          </a:bodyPr>
          <a:lstStyle/>
          <a:p>
            <a:pPr>
              <a:buNone/>
            </a:pPr>
            <a:r>
              <a:rPr lang="en-US" dirty="0" smtClean="0">
                <a:solidFill>
                  <a:schemeClr val="bg2"/>
                </a:solidFill>
                <a:effectLst/>
              </a:rPr>
              <a:t>Bacteria</a:t>
            </a:r>
            <a:endParaRPr lang="en-US" dirty="0">
              <a:solidFill>
                <a:schemeClr val="bg2"/>
              </a:solidFill>
              <a:effectLst/>
            </a:endParaRPr>
          </a:p>
        </p:txBody>
      </p:sp>
    </p:spTree>
    <p:extLst>
      <p:ext uri="{BB962C8B-B14F-4D97-AF65-F5344CB8AC3E}">
        <p14:creationId xmlns:p14="http://schemas.microsoft.com/office/powerpoint/2010/main" val="240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1">
                                            <p:txEl>
                                              <p:pRg st="0" end="0"/>
                                            </p:txEl>
                                          </p:spTgt>
                                        </p:tgtEl>
                                        <p:attrNameLst>
                                          <p:attrName>ppt_w</p:attrName>
                                        </p:attrNameLst>
                                      </p:cBhvr>
                                      <p:tavLst>
                                        <p:tav tm="0">
                                          <p:val>
                                            <p:strVal val="ppt_w"/>
                                          </p:val>
                                        </p:tav>
                                        <p:tav tm="100000">
                                          <p:val>
                                            <p:fltVal val="0"/>
                                          </p:val>
                                        </p:tav>
                                      </p:tavLst>
                                    </p:anim>
                                    <p:anim calcmode="lin" valueType="num">
                                      <p:cBhvr>
                                        <p:cTn id="7" dur="1000"/>
                                        <p:tgtEl>
                                          <p:spTgt spid="11">
                                            <p:txEl>
                                              <p:pRg st="0" end="0"/>
                                            </p:txEl>
                                          </p:spTgt>
                                        </p:tgtEl>
                                        <p:attrNameLst>
                                          <p:attrName>ppt_h</p:attrName>
                                        </p:attrNameLst>
                                      </p:cBhvr>
                                      <p:tavLst>
                                        <p:tav tm="0">
                                          <p:val>
                                            <p:strVal val="ppt_h"/>
                                          </p:val>
                                        </p:tav>
                                        <p:tav tm="100000">
                                          <p:val>
                                            <p:fltVal val="0"/>
                                          </p:val>
                                        </p:tav>
                                      </p:tavLst>
                                    </p:anim>
                                    <p:anim calcmode="lin" valueType="num">
                                      <p:cBhvr>
                                        <p:cTn id="8" dur="1000"/>
                                        <p:tgtEl>
                                          <p:spTgt spid="11">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1">
                                            <p:txEl>
                                              <p:pRg st="0" end="0"/>
                                            </p:txEl>
                                          </p:spTgt>
                                        </p:tgtEl>
                                      </p:cBhvr>
                                    </p:animEffect>
                                    <p:set>
                                      <p:cBhvr>
                                        <p:cTn id="10"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33400" y="3810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252182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What is Spontaneous Generation?</a:t>
            </a:r>
          </a:p>
          <a:p>
            <a:pPr marL="0" indent="0">
              <a:buNone/>
            </a:pPr>
            <a:r>
              <a:rPr lang="en-US" dirty="0">
                <a:solidFill>
                  <a:srgbClr val="0000CC"/>
                </a:solidFill>
                <a:effectLst/>
              </a:rPr>
              <a:t> </a:t>
            </a:r>
            <a:r>
              <a:rPr lang="en-US" dirty="0" smtClean="0">
                <a:solidFill>
                  <a:srgbClr val="0000CC"/>
                </a:solidFill>
                <a:effectLst/>
              </a:rPr>
              <a:t>- the idea that life could suddenly come from non-living stuff</a:t>
            </a:r>
          </a:p>
          <a:p>
            <a:pPr marL="0" indent="0">
              <a:buNone/>
            </a:pPr>
            <a:r>
              <a:rPr lang="en-US" dirty="0" smtClean="0">
                <a:solidFill>
                  <a:srgbClr val="0000CC"/>
                </a:solidFill>
                <a:effectLst/>
              </a:rPr>
              <a:t>-an old belief</a:t>
            </a:r>
          </a:p>
          <a:p>
            <a:pPr marL="0" indent="0">
              <a:buNone/>
            </a:pPr>
            <a:r>
              <a:rPr lang="en-US" dirty="0" smtClean="0">
                <a:solidFill>
                  <a:srgbClr val="0000CC"/>
                </a:solidFill>
                <a:effectLst/>
              </a:rPr>
              <a:t>-a belief disproven by Francesco </a:t>
            </a:r>
            <a:r>
              <a:rPr lang="en-US" dirty="0" err="1" smtClean="0">
                <a:solidFill>
                  <a:srgbClr val="0000CC"/>
                </a:solidFill>
                <a:effectLst/>
              </a:rPr>
              <a:t>Redi</a:t>
            </a:r>
            <a:r>
              <a:rPr lang="en-US" dirty="0" smtClean="0">
                <a:solidFill>
                  <a:srgbClr val="0000CC"/>
                </a:solidFill>
                <a:effectLst/>
              </a:rPr>
              <a:t> and Louis Pasteur</a:t>
            </a: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45592" y="3907536"/>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609600" y="762000"/>
            <a:ext cx="2209800" cy="492443"/>
          </a:xfrm>
          <a:prstGeom prst="rect">
            <a:avLst/>
          </a:prstGeom>
          <a:noFill/>
        </p:spPr>
        <p:txBody>
          <a:bodyPr wrap="square" rtlCol="0">
            <a:spAutoFit/>
          </a:bodyPr>
          <a:lstStyle/>
          <a:p>
            <a:pPr>
              <a:buNone/>
            </a:pPr>
            <a:r>
              <a:rPr lang="en-US" sz="2600" dirty="0" smtClean="0">
                <a:solidFill>
                  <a:srgbClr val="6600FF"/>
                </a:solidFill>
                <a:effectLst/>
              </a:rPr>
              <a:t>Lysosome</a:t>
            </a:r>
            <a:endParaRPr lang="en-US" sz="2600" dirty="0">
              <a:solidFill>
                <a:srgbClr val="6600FF"/>
              </a:solidFill>
              <a:effectLst/>
            </a:endParaRPr>
          </a:p>
        </p:txBody>
      </p:sp>
      <p:sp>
        <p:nvSpPr>
          <p:cNvPr id="7" name="TextBox 6"/>
          <p:cNvSpPr txBox="1"/>
          <p:nvPr/>
        </p:nvSpPr>
        <p:spPr>
          <a:xfrm>
            <a:off x="627888" y="1560576"/>
            <a:ext cx="2209800" cy="492443"/>
          </a:xfrm>
          <a:prstGeom prst="rect">
            <a:avLst/>
          </a:prstGeom>
          <a:noFill/>
        </p:spPr>
        <p:txBody>
          <a:bodyPr wrap="square" rtlCol="0">
            <a:spAutoFit/>
          </a:bodyPr>
          <a:lstStyle/>
          <a:p>
            <a:pPr>
              <a:buNone/>
            </a:pPr>
            <a:r>
              <a:rPr lang="en-US" sz="2600" dirty="0" smtClean="0">
                <a:solidFill>
                  <a:srgbClr val="6600FF"/>
                </a:solidFill>
                <a:effectLst/>
              </a:rPr>
              <a:t>Nucleus</a:t>
            </a:r>
            <a:endParaRPr lang="en-US" sz="2600" dirty="0">
              <a:solidFill>
                <a:srgbClr val="6600FF"/>
              </a:solidFill>
              <a:effectLst/>
            </a:endParaRPr>
          </a:p>
        </p:txBody>
      </p:sp>
      <p:sp>
        <p:nvSpPr>
          <p:cNvPr id="8" name="TextBox 7"/>
          <p:cNvSpPr txBox="1"/>
          <p:nvPr/>
        </p:nvSpPr>
        <p:spPr>
          <a:xfrm>
            <a:off x="627888" y="1938824"/>
            <a:ext cx="2209800" cy="492443"/>
          </a:xfrm>
          <a:prstGeom prst="rect">
            <a:avLst/>
          </a:prstGeom>
          <a:noFill/>
        </p:spPr>
        <p:txBody>
          <a:bodyPr wrap="square" rtlCol="0">
            <a:spAutoFit/>
          </a:bodyPr>
          <a:lstStyle/>
          <a:p>
            <a:pPr>
              <a:buNone/>
            </a:pPr>
            <a:r>
              <a:rPr lang="en-US" sz="2600" dirty="0" smtClean="0">
                <a:solidFill>
                  <a:srgbClr val="6600FF"/>
                </a:solidFill>
                <a:effectLst/>
              </a:rPr>
              <a:t>Golgi body</a:t>
            </a:r>
            <a:endParaRPr lang="en-US" sz="2600" dirty="0">
              <a:solidFill>
                <a:srgbClr val="6600FF"/>
              </a:solidFill>
              <a:effectLst/>
            </a:endParaRPr>
          </a:p>
        </p:txBody>
      </p:sp>
      <p:sp>
        <p:nvSpPr>
          <p:cNvPr id="9" name="TextBox 8"/>
          <p:cNvSpPr txBox="1"/>
          <p:nvPr/>
        </p:nvSpPr>
        <p:spPr>
          <a:xfrm>
            <a:off x="600456" y="2428219"/>
            <a:ext cx="3552810" cy="461665"/>
          </a:xfrm>
          <a:prstGeom prst="rect">
            <a:avLst/>
          </a:prstGeom>
          <a:noFill/>
        </p:spPr>
        <p:txBody>
          <a:bodyPr wrap="square" rtlCol="0">
            <a:spAutoFit/>
          </a:bodyPr>
          <a:lstStyle/>
          <a:p>
            <a:pPr>
              <a:buNone/>
            </a:pPr>
            <a:r>
              <a:rPr lang="en-US" sz="2400" dirty="0" smtClean="0">
                <a:solidFill>
                  <a:srgbClr val="6600FF"/>
                </a:solidFill>
                <a:effectLst/>
              </a:rPr>
              <a:t>Endoplasmic Reticulum</a:t>
            </a:r>
            <a:endParaRPr lang="en-US" sz="2400" dirty="0">
              <a:solidFill>
                <a:srgbClr val="6600FF"/>
              </a:solidFill>
              <a:effectLst/>
            </a:endParaRPr>
          </a:p>
        </p:txBody>
      </p:sp>
      <p:sp>
        <p:nvSpPr>
          <p:cNvPr id="10" name="TextBox 9"/>
          <p:cNvSpPr txBox="1"/>
          <p:nvPr/>
        </p:nvSpPr>
        <p:spPr>
          <a:xfrm>
            <a:off x="536448" y="2743200"/>
            <a:ext cx="2859024"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11" name="TextBox 10"/>
          <p:cNvSpPr txBox="1"/>
          <p:nvPr/>
        </p:nvSpPr>
        <p:spPr>
          <a:xfrm>
            <a:off x="609600" y="3542507"/>
            <a:ext cx="2209800" cy="492443"/>
          </a:xfrm>
          <a:prstGeom prst="rect">
            <a:avLst/>
          </a:prstGeom>
          <a:noFill/>
        </p:spPr>
        <p:txBody>
          <a:bodyPr wrap="square" rtlCol="0">
            <a:spAutoFit/>
          </a:bodyPr>
          <a:lstStyle/>
          <a:p>
            <a:pPr>
              <a:buNone/>
            </a:pPr>
            <a:r>
              <a:rPr lang="en-US" sz="2600" dirty="0" smtClean="0">
                <a:solidFill>
                  <a:srgbClr val="6600FF"/>
                </a:solidFill>
                <a:effectLst/>
              </a:rPr>
              <a:t>Ribosome</a:t>
            </a:r>
            <a:endParaRPr lang="en-US" sz="2600" dirty="0">
              <a:solidFill>
                <a:srgbClr val="6600FF"/>
              </a:solidFill>
              <a:effectLst/>
            </a:endParaRPr>
          </a:p>
        </p:txBody>
      </p:sp>
      <p:sp>
        <p:nvSpPr>
          <p:cNvPr id="12" name="TextBox 11"/>
          <p:cNvSpPr txBox="1"/>
          <p:nvPr/>
        </p:nvSpPr>
        <p:spPr>
          <a:xfrm>
            <a:off x="685800" y="4267200"/>
            <a:ext cx="2209800" cy="492443"/>
          </a:xfrm>
          <a:prstGeom prst="rect">
            <a:avLst/>
          </a:prstGeom>
          <a:noFill/>
        </p:spPr>
        <p:txBody>
          <a:bodyPr wrap="square" rtlCol="0">
            <a:spAutoFit/>
          </a:bodyPr>
          <a:lstStyle/>
          <a:p>
            <a:pPr>
              <a:buNone/>
            </a:pPr>
            <a:r>
              <a:rPr lang="en-US" sz="2600" dirty="0" smtClean="0">
                <a:solidFill>
                  <a:srgbClr val="6600FF"/>
                </a:solidFill>
                <a:effectLst/>
              </a:rPr>
              <a:t>Cytoplasm</a:t>
            </a:r>
            <a:endParaRPr lang="en-US" sz="2600" dirty="0">
              <a:solidFill>
                <a:srgbClr val="6600FF"/>
              </a:solidFill>
              <a:effectLst/>
            </a:endParaRPr>
          </a:p>
        </p:txBody>
      </p:sp>
      <p:sp>
        <p:nvSpPr>
          <p:cNvPr id="13" name="TextBox 12"/>
          <p:cNvSpPr txBox="1"/>
          <p:nvPr/>
        </p:nvSpPr>
        <p:spPr>
          <a:xfrm>
            <a:off x="704088" y="4640104"/>
            <a:ext cx="2209800" cy="492443"/>
          </a:xfrm>
          <a:prstGeom prst="rect">
            <a:avLst/>
          </a:prstGeom>
          <a:noFill/>
        </p:spPr>
        <p:txBody>
          <a:bodyPr wrap="square" rtlCol="0">
            <a:spAutoFit/>
          </a:bodyPr>
          <a:lstStyle/>
          <a:p>
            <a:pPr>
              <a:buNone/>
            </a:pPr>
            <a:r>
              <a:rPr lang="en-US" sz="2600" dirty="0" smtClean="0">
                <a:solidFill>
                  <a:srgbClr val="6600FF"/>
                </a:solidFill>
                <a:effectLst/>
              </a:rPr>
              <a:t>Mitochondria</a:t>
            </a:r>
            <a:endParaRPr lang="en-US" sz="2600" dirty="0">
              <a:solidFill>
                <a:srgbClr val="6600FF"/>
              </a:solidFill>
              <a:effectLst/>
            </a:endParaRPr>
          </a:p>
        </p:txBody>
      </p:sp>
    </p:spTree>
    <p:extLst>
      <p:ext uri="{BB962C8B-B14F-4D97-AF65-F5344CB8AC3E}">
        <p14:creationId xmlns:p14="http://schemas.microsoft.com/office/powerpoint/2010/main" val="1733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342831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7" name="TextBox 6"/>
          <p:cNvSpPr txBox="1"/>
          <p:nvPr/>
        </p:nvSpPr>
        <p:spPr>
          <a:xfrm>
            <a:off x="1063752" y="687217"/>
            <a:ext cx="2209800" cy="461665"/>
          </a:xfrm>
          <a:prstGeom prst="rect">
            <a:avLst/>
          </a:prstGeom>
          <a:noFill/>
        </p:spPr>
        <p:txBody>
          <a:bodyPr wrap="square" rtlCol="0">
            <a:spAutoFit/>
          </a:bodyPr>
          <a:lstStyle/>
          <a:p>
            <a:pPr>
              <a:buNone/>
            </a:pPr>
            <a:r>
              <a:rPr lang="en-US" sz="2400" dirty="0" smtClean="0">
                <a:solidFill>
                  <a:srgbClr val="6600FF"/>
                </a:solidFill>
                <a:effectLst/>
              </a:rPr>
              <a:t>Vacuole</a:t>
            </a:r>
            <a:endParaRPr lang="en-US" sz="2400" dirty="0">
              <a:solidFill>
                <a:srgbClr val="6600FF"/>
              </a:solidFill>
              <a:effectLst/>
            </a:endParaRPr>
          </a:p>
        </p:txBody>
      </p:sp>
      <p:sp>
        <p:nvSpPr>
          <p:cNvPr id="8" name="TextBox 7"/>
          <p:cNvSpPr txBox="1"/>
          <p:nvPr/>
        </p:nvSpPr>
        <p:spPr>
          <a:xfrm>
            <a:off x="1045464" y="1532074"/>
            <a:ext cx="2209800"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9" name="TextBox 8"/>
          <p:cNvSpPr txBox="1"/>
          <p:nvPr/>
        </p:nvSpPr>
        <p:spPr>
          <a:xfrm>
            <a:off x="1066800" y="1904786"/>
            <a:ext cx="2209800" cy="461665"/>
          </a:xfrm>
          <a:prstGeom prst="rect">
            <a:avLst/>
          </a:prstGeom>
          <a:noFill/>
        </p:spPr>
        <p:txBody>
          <a:bodyPr wrap="square" rtlCol="0">
            <a:spAutoFit/>
          </a:bodyPr>
          <a:lstStyle/>
          <a:p>
            <a:pPr>
              <a:buNone/>
            </a:pPr>
            <a:r>
              <a:rPr lang="en-US" sz="2400" dirty="0" smtClean="0">
                <a:solidFill>
                  <a:srgbClr val="6600FF"/>
                </a:solidFill>
                <a:effectLst/>
              </a:rPr>
              <a:t>Cell wall</a:t>
            </a:r>
            <a:endParaRPr lang="en-US" sz="2400" dirty="0">
              <a:solidFill>
                <a:srgbClr val="6600FF"/>
              </a:solidFill>
              <a:effectLst/>
            </a:endParaRPr>
          </a:p>
        </p:txBody>
      </p:sp>
      <p:sp>
        <p:nvSpPr>
          <p:cNvPr id="10" name="TextBox 9"/>
          <p:cNvSpPr txBox="1"/>
          <p:nvPr/>
        </p:nvSpPr>
        <p:spPr>
          <a:xfrm>
            <a:off x="1051560" y="1148882"/>
            <a:ext cx="2209800" cy="461665"/>
          </a:xfrm>
          <a:prstGeom prst="rect">
            <a:avLst/>
          </a:prstGeom>
          <a:noFill/>
        </p:spPr>
        <p:txBody>
          <a:bodyPr wrap="square" rtlCol="0">
            <a:spAutoFit/>
          </a:bodyPr>
          <a:lstStyle/>
          <a:p>
            <a:pPr>
              <a:buNone/>
            </a:pPr>
            <a:r>
              <a:rPr lang="en-US" sz="2400" dirty="0" smtClean="0">
                <a:solidFill>
                  <a:srgbClr val="6600FF"/>
                </a:solidFill>
                <a:effectLst/>
              </a:rPr>
              <a:t>Cytoplasm</a:t>
            </a:r>
            <a:endParaRPr lang="en-US" sz="2400" dirty="0">
              <a:solidFill>
                <a:srgbClr val="6600FF"/>
              </a:solidFill>
              <a:effectLst/>
            </a:endParaRPr>
          </a:p>
        </p:txBody>
      </p:sp>
      <p:sp>
        <p:nvSpPr>
          <p:cNvPr id="12" name="TextBox 11"/>
          <p:cNvSpPr txBox="1"/>
          <p:nvPr/>
        </p:nvSpPr>
        <p:spPr>
          <a:xfrm>
            <a:off x="914400" y="2590800"/>
            <a:ext cx="3831336" cy="461665"/>
          </a:xfrm>
          <a:prstGeom prst="rect">
            <a:avLst/>
          </a:prstGeom>
          <a:noFill/>
        </p:spPr>
        <p:txBody>
          <a:bodyPr wrap="square" rtlCol="0">
            <a:spAutoFit/>
          </a:bodyPr>
          <a:lstStyle/>
          <a:p>
            <a:pPr>
              <a:buNone/>
            </a:pPr>
            <a:r>
              <a:rPr lang="en-US" sz="2400" b="1" dirty="0" smtClean="0">
                <a:solidFill>
                  <a:srgbClr val="6600FF"/>
                </a:solidFill>
              </a:rPr>
              <a:t>Endoplasmic reticulum</a:t>
            </a:r>
            <a:endParaRPr lang="en-US" sz="2400" b="1" dirty="0">
              <a:solidFill>
                <a:srgbClr val="6600FF"/>
              </a:solidFill>
            </a:endParaRPr>
          </a:p>
        </p:txBody>
      </p:sp>
      <p:sp>
        <p:nvSpPr>
          <p:cNvPr id="13" name="TextBox 12"/>
          <p:cNvSpPr txBox="1"/>
          <p:nvPr/>
        </p:nvSpPr>
        <p:spPr>
          <a:xfrm>
            <a:off x="1075944" y="2948136"/>
            <a:ext cx="2209800" cy="461665"/>
          </a:xfrm>
          <a:prstGeom prst="rect">
            <a:avLst/>
          </a:prstGeom>
          <a:noFill/>
        </p:spPr>
        <p:txBody>
          <a:bodyPr wrap="square" rtlCol="0">
            <a:spAutoFit/>
          </a:bodyPr>
          <a:lstStyle/>
          <a:p>
            <a:pPr>
              <a:buNone/>
            </a:pPr>
            <a:r>
              <a:rPr lang="en-US" sz="2400" dirty="0" smtClean="0">
                <a:solidFill>
                  <a:srgbClr val="6600FF"/>
                </a:solidFill>
                <a:effectLst/>
              </a:rPr>
              <a:t>Ribosomes</a:t>
            </a:r>
            <a:endParaRPr lang="en-US" sz="2400" dirty="0">
              <a:solidFill>
                <a:srgbClr val="6600FF"/>
              </a:solidFill>
              <a:effectLst/>
            </a:endParaRPr>
          </a:p>
        </p:txBody>
      </p:sp>
      <p:sp>
        <p:nvSpPr>
          <p:cNvPr id="14" name="TextBox 13"/>
          <p:cNvSpPr txBox="1"/>
          <p:nvPr/>
        </p:nvSpPr>
        <p:spPr>
          <a:xfrm>
            <a:off x="1101852" y="4134505"/>
            <a:ext cx="2209800" cy="461665"/>
          </a:xfrm>
          <a:prstGeom prst="rect">
            <a:avLst/>
          </a:prstGeom>
          <a:noFill/>
        </p:spPr>
        <p:txBody>
          <a:bodyPr wrap="square" rtlCol="0">
            <a:spAutoFit/>
          </a:bodyPr>
          <a:lstStyle/>
          <a:p>
            <a:pPr>
              <a:buNone/>
            </a:pPr>
            <a:r>
              <a:rPr lang="en-US" sz="2400" dirty="0" smtClean="0">
                <a:solidFill>
                  <a:srgbClr val="6600FF"/>
                </a:solidFill>
                <a:effectLst/>
              </a:rPr>
              <a:t>Nucleus</a:t>
            </a:r>
            <a:endParaRPr lang="en-US" sz="2400" dirty="0">
              <a:solidFill>
                <a:srgbClr val="6600FF"/>
              </a:solidFill>
              <a:effectLst/>
            </a:endParaRPr>
          </a:p>
        </p:txBody>
      </p:sp>
      <p:sp>
        <p:nvSpPr>
          <p:cNvPr id="15" name="TextBox 14"/>
          <p:cNvSpPr txBox="1"/>
          <p:nvPr/>
        </p:nvSpPr>
        <p:spPr>
          <a:xfrm>
            <a:off x="1114044" y="4517737"/>
            <a:ext cx="2209800" cy="461665"/>
          </a:xfrm>
          <a:prstGeom prst="rect">
            <a:avLst/>
          </a:prstGeom>
          <a:noFill/>
        </p:spPr>
        <p:txBody>
          <a:bodyPr wrap="square" rtlCol="0">
            <a:spAutoFit/>
          </a:bodyPr>
          <a:lstStyle/>
          <a:p>
            <a:pPr>
              <a:buNone/>
            </a:pPr>
            <a:r>
              <a:rPr lang="en-US" sz="2400" dirty="0" smtClean="0">
                <a:solidFill>
                  <a:srgbClr val="6600FF"/>
                </a:solidFill>
                <a:effectLst/>
              </a:rPr>
              <a:t>Mitochondria</a:t>
            </a:r>
            <a:endParaRPr lang="en-US" sz="2400" dirty="0">
              <a:solidFill>
                <a:srgbClr val="6600FF"/>
              </a:solidFill>
              <a:effectLst/>
            </a:endParaRPr>
          </a:p>
        </p:txBody>
      </p:sp>
      <p:sp>
        <p:nvSpPr>
          <p:cNvPr id="16" name="TextBox 15"/>
          <p:cNvSpPr txBox="1"/>
          <p:nvPr/>
        </p:nvSpPr>
        <p:spPr>
          <a:xfrm>
            <a:off x="1107948" y="5257800"/>
            <a:ext cx="2209800" cy="461665"/>
          </a:xfrm>
          <a:prstGeom prst="rect">
            <a:avLst/>
          </a:prstGeom>
          <a:noFill/>
        </p:spPr>
        <p:txBody>
          <a:bodyPr wrap="square" rtlCol="0">
            <a:spAutoFit/>
          </a:bodyPr>
          <a:lstStyle/>
          <a:p>
            <a:pPr>
              <a:buNone/>
            </a:pPr>
            <a:r>
              <a:rPr lang="en-US" sz="2400" dirty="0" smtClean="0">
                <a:solidFill>
                  <a:srgbClr val="6600FF"/>
                </a:solidFill>
                <a:effectLst/>
              </a:rPr>
              <a:t>Chloroplast</a:t>
            </a:r>
            <a:endParaRPr lang="en-US" sz="2400" dirty="0">
              <a:solidFill>
                <a:srgbClr val="6600FF"/>
              </a:solidFill>
              <a:effectLst/>
            </a:endParaRPr>
          </a:p>
        </p:txBody>
      </p:sp>
      <p:sp>
        <p:nvSpPr>
          <p:cNvPr id="17" name="TextBox 16"/>
          <p:cNvSpPr txBox="1"/>
          <p:nvPr/>
        </p:nvSpPr>
        <p:spPr>
          <a:xfrm>
            <a:off x="1114044" y="5641032"/>
            <a:ext cx="2209800" cy="461665"/>
          </a:xfrm>
          <a:prstGeom prst="rect">
            <a:avLst/>
          </a:prstGeom>
          <a:noFill/>
        </p:spPr>
        <p:txBody>
          <a:bodyPr wrap="square" rtlCol="0">
            <a:spAutoFit/>
          </a:bodyPr>
          <a:lstStyle/>
          <a:p>
            <a:pPr>
              <a:buNone/>
            </a:pPr>
            <a:r>
              <a:rPr lang="en-US" sz="2400" dirty="0" smtClean="0">
                <a:solidFill>
                  <a:srgbClr val="6600FF"/>
                </a:solidFill>
                <a:effectLst/>
              </a:rPr>
              <a:t>Golgi body</a:t>
            </a:r>
            <a:endParaRPr lang="en-US" sz="2400" dirty="0">
              <a:solidFill>
                <a:srgbClr val="6600FF"/>
              </a:solidFill>
              <a:effectLst/>
            </a:endParaRPr>
          </a:p>
        </p:txBody>
      </p:sp>
      <p:sp>
        <p:nvSpPr>
          <p:cNvPr id="18" name="TextBox 17"/>
          <p:cNvSpPr txBox="1"/>
          <p:nvPr/>
        </p:nvSpPr>
        <p:spPr>
          <a:xfrm>
            <a:off x="1101852" y="3733800"/>
            <a:ext cx="2209800" cy="523220"/>
          </a:xfrm>
          <a:prstGeom prst="rect">
            <a:avLst/>
          </a:prstGeom>
          <a:noFill/>
        </p:spPr>
        <p:txBody>
          <a:bodyPr wrap="square" rtlCol="0">
            <a:spAutoFit/>
          </a:bodyPr>
          <a:lstStyle/>
          <a:p>
            <a:pPr>
              <a:buNone/>
            </a:pPr>
            <a:r>
              <a:rPr lang="en-US" sz="2800" b="1" i="1" dirty="0" smtClean="0">
                <a:solidFill>
                  <a:srgbClr val="FF0000"/>
                </a:solidFill>
                <a:effectLst/>
              </a:rPr>
              <a:t>Freebie</a:t>
            </a:r>
            <a:endParaRPr lang="en-US" sz="2800" b="1" i="1" dirty="0">
              <a:solidFill>
                <a:srgbClr val="FF0000"/>
              </a:solidFill>
              <a:effectLst/>
            </a:endParaRPr>
          </a:p>
        </p:txBody>
      </p:sp>
    </p:spTree>
    <p:extLst>
      <p:ext uri="{BB962C8B-B14F-4D97-AF65-F5344CB8AC3E}">
        <p14:creationId xmlns:p14="http://schemas.microsoft.com/office/powerpoint/2010/main" val="32093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3065"/>
          <a:stretch/>
        </p:blipFill>
        <p:spPr>
          <a:xfrm>
            <a:off x="-609600" y="0"/>
            <a:ext cx="10006226" cy="5562601"/>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556901" y="3332162"/>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849" y="3678237"/>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1614095" y="4698539"/>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4731925"/>
            <a:ext cx="1273065"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Vacuole</a:t>
            </a:r>
            <a:endParaRPr lang="en-US" sz="2400" dirty="0">
              <a:solidFill>
                <a:schemeClr val="accent6"/>
              </a:solidFill>
              <a:effectLst/>
            </a:endParaRPr>
          </a:p>
        </p:txBody>
      </p:sp>
      <p:sp>
        <p:nvSpPr>
          <p:cNvPr id="11" name="TextBox 10"/>
          <p:cNvSpPr txBox="1"/>
          <p:nvPr/>
        </p:nvSpPr>
        <p:spPr>
          <a:xfrm>
            <a:off x="-660784" y="231963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Cytoplasm</a:t>
            </a:r>
            <a:endParaRPr lang="en-US" sz="2400" dirty="0">
              <a:solidFill>
                <a:schemeClr val="accent6"/>
              </a:solidFill>
              <a:effectLst/>
            </a:endParaRPr>
          </a:p>
        </p:txBody>
      </p:sp>
      <p:sp>
        <p:nvSpPr>
          <p:cNvPr id="12" name="TextBox 11"/>
          <p:cNvSpPr txBox="1"/>
          <p:nvPr/>
        </p:nvSpPr>
        <p:spPr>
          <a:xfrm>
            <a:off x="5359016" y="1857970"/>
            <a:ext cx="1956184"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Mitochondria</a:t>
            </a:r>
            <a:endParaRPr lang="en-US" sz="2400" dirty="0">
              <a:solidFill>
                <a:schemeClr val="accent6"/>
              </a:solidFill>
              <a:effectLst/>
            </a:endParaRPr>
          </a:p>
        </p:txBody>
      </p:sp>
      <p:sp>
        <p:nvSpPr>
          <p:cNvPr id="13" name="TextBox 12"/>
          <p:cNvSpPr txBox="1"/>
          <p:nvPr/>
        </p:nvSpPr>
        <p:spPr>
          <a:xfrm>
            <a:off x="922066" y="1393364"/>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Ribosomes</a:t>
            </a:r>
            <a:endParaRPr lang="en-US" sz="2400" dirty="0">
              <a:solidFill>
                <a:schemeClr val="accent6"/>
              </a:solidFill>
              <a:effectLst/>
            </a:endParaRPr>
          </a:p>
        </p:txBody>
      </p:sp>
      <p:sp>
        <p:nvSpPr>
          <p:cNvPr id="14" name="TextBox 13"/>
          <p:cNvSpPr txBox="1"/>
          <p:nvPr/>
        </p:nvSpPr>
        <p:spPr>
          <a:xfrm>
            <a:off x="2959014" y="1026973"/>
            <a:ext cx="2032384"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Endoplasmic Reticulum</a:t>
            </a:r>
            <a:endParaRPr lang="en-US" sz="2400" dirty="0">
              <a:solidFill>
                <a:schemeClr val="accent6"/>
              </a:solidFill>
              <a:effectLst/>
            </a:endParaRPr>
          </a:p>
        </p:txBody>
      </p:sp>
      <p:sp>
        <p:nvSpPr>
          <p:cNvPr id="15" name="TextBox 14"/>
          <p:cNvSpPr txBox="1"/>
          <p:nvPr/>
        </p:nvSpPr>
        <p:spPr>
          <a:xfrm>
            <a:off x="4388987" y="9251"/>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membrane</a:t>
            </a:r>
            <a:endParaRPr lang="en-US" sz="2400" dirty="0">
              <a:solidFill>
                <a:schemeClr val="accent6"/>
              </a:solidFill>
              <a:effectLst/>
            </a:endParaRPr>
          </a:p>
        </p:txBody>
      </p:sp>
      <p:sp>
        <p:nvSpPr>
          <p:cNvPr id="16" name="TextBox 15"/>
          <p:cNvSpPr txBox="1"/>
          <p:nvPr/>
        </p:nvSpPr>
        <p:spPr>
          <a:xfrm>
            <a:off x="-589742" y="378583"/>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wall</a:t>
            </a:r>
            <a:endParaRPr lang="en-US" sz="2400" dirty="0">
              <a:solidFill>
                <a:schemeClr val="accent6"/>
              </a:solidFill>
              <a:effectLst/>
            </a:endParaRPr>
          </a:p>
        </p:txBody>
      </p:sp>
      <p:sp>
        <p:nvSpPr>
          <p:cNvPr id="17" name="TextBox 16"/>
          <p:cNvSpPr txBox="1"/>
          <p:nvPr/>
        </p:nvSpPr>
        <p:spPr>
          <a:xfrm>
            <a:off x="1604816" y="2766167"/>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Chloroplast</a:t>
            </a:r>
            <a:endParaRPr lang="en-US" sz="2400" dirty="0">
              <a:solidFill>
                <a:schemeClr val="accent6"/>
              </a:solidFill>
              <a:effectLst/>
            </a:endParaRPr>
          </a:p>
        </p:txBody>
      </p:sp>
      <p:sp>
        <p:nvSpPr>
          <p:cNvPr id="18" name="TextBox 17"/>
          <p:cNvSpPr txBox="1"/>
          <p:nvPr/>
        </p:nvSpPr>
        <p:spPr>
          <a:xfrm>
            <a:off x="-508384" y="3764482"/>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Lysosome</a:t>
            </a:r>
            <a:endParaRPr lang="en-US" sz="2400" dirty="0">
              <a:solidFill>
                <a:schemeClr val="accent6"/>
              </a:solidFill>
              <a:effectLst/>
            </a:endParaRPr>
          </a:p>
        </p:txBody>
      </p:sp>
      <p:sp>
        <p:nvSpPr>
          <p:cNvPr id="19" name="TextBox 18"/>
          <p:cNvSpPr txBox="1"/>
          <p:nvPr/>
        </p:nvSpPr>
        <p:spPr>
          <a:xfrm>
            <a:off x="2364249" y="4226147"/>
            <a:ext cx="143045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Nucleus</a:t>
            </a:r>
            <a:endParaRPr lang="en-US" sz="2400" dirty="0">
              <a:solidFill>
                <a:schemeClr val="accent6"/>
              </a:solidFill>
              <a:effectLst/>
            </a:endParaRPr>
          </a:p>
        </p:txBody>
      </p:sp>
      <p:sp>
        <p:nvSpPr>
          <p:cNvPr id="20" name="TextBox 19"/>
          <p:cNvSpPr txBox="1"/>
          <p:nvPr/>
        </p:nvSpPr>
        <p:spPr>
          <a:xfrm>
            <a:off x="1924965" y="4882193"/>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Nuclear membrane</a:t>
            </a:r>
            <a:endParaRPr lang="en-US" sz="2400" dirty="0">
              <a:solidFill>
                <a:schemeClr val="accent6"/>
              </a:solidFill>
              <a:effectLst/>
            </a:endParaRPr>
          </a:p>
        </p:txBody>
      </p:sp>
      <p:sp>
        <p:nvSpPr>
          <p:cNvPr id="21" name="TextBox 20"/>
          <p:cNvSpPr txBox="1"/>
          <p:nvPr/>
        </p:nvSpPr>
        <p:spPr>
          <a:xfrm>
            <a:off x="2798370" y="3542900"/>
            <a:ext cx="211320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Chromosomes</a:t>
            </a:r>
            <a:endParaRPr lang="en-US" sz="2400" dirty="0">
              <a:solidFill>
                <a:schemeClr val="accent6"/>
              </a:solidFill>
              <a:effectLst/>
            </a:endParaRPr>
          </a:p>
        </p:txBody>
      </p:sp>
      <p:sp>
        <p:nvSpPr>
          <p:cNvPr id="22" name="TextBox 21"/>
          <p:cNvSpPr txBox="1"/>
          <p:nvPr/>
        </p:nvSpPr>
        <p:spPr>
          <a:xfrm>
            <a:off x="5262392" y="323801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Golgi body</a:t>
            </a:r>
            <a:endParaRPr lang="en-US" sz="2400" dirty="0">
              <a:solidFill>
                <a:schemeClr val="accent6"/>
              </a:solidFill>
              <a:effectLst/>
            </a:endParaRPr>
          </a:p>
        </p:txBody>
      </p:sp>
    </p:spTree>
    <p:extLst>
      <p:ext uri="{BB962C8B-B14F-4D97-AF65-F5344CB8AC3E}">
        <p14:creationId xmlns:p14="http://schemas.microsoft.com/office/powerpoint/2010/main" val="40313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457200" y="1447800"/>
            <a:ext cx="8229600"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yellow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92051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6600FF"/>
                </a:solidFill>
              </a:rPr>
              <a:t>Protists</a:t>
            </a:r>
            <a:r>
              <a:rPr lang="en-US" dirty="0" smtClean="0">
                <a:solidFill>
                  <a:srgbClr val="6600FF"/>
                </a:solidFill>
              </a:rPr>
              <a:t>…</a:t>
            </a:r>
            <a:endParaRPr lang="en-US" dirty="0">
              <a:solidFill>
                <a:srgbClr val="6600FF"/>
              </a:solidFill>
            </a:endParaRPr>
          </a:p>
        </p:txBody>
      </p:sp>
      <p:sp>
        <p:nvSpPr>
          <p:cNvPr id="3" name="Subtitle 2"/>
          <p:cNvSpPr>
            <a:spLocks noGrp="1"/>
          </p:cNvSpPr>
          <p:nvPr>
            <p:ph type="subTitle" idx="1"/>
          </p:nvPr>
        </p:nvSpPr>
        <p:spPr/>
        <p:txBody>
          <a:bodyPr/>
          <a:lstStyle/>
          <a:p>
            <a:r>
              <a:rPr lang="en-US" dirty="0" smtClean="0">
                <a:solidFill>
                  <a:srgbClr val="FF0000"/>
                </a:solidFill>
              </a:rPr>
              <a:t>Euglena, Amoeba, </a:t>
            </a:r>
          </a:p>
          <a:p>
            <a:r>
              <a:rPr lang="en-US" dirty="0" smtClean="0">
                <a:solidFill>
                  <a:srgbClr val="FF0000"/>
                </a:solidFill>
              </a:rPr>
              <a:t>Paramecium, and </a:t>
            </a:r>
            <a:r>
              <a:rPr lang="en-US" dirty="0" err="1" smtClean="0">
                <a:solidFill>
                  <a:srgbClr val="FF0000"/>
                </a:solidFill>
              </a:rPr>
              <a:t>Volvox</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4189"/>
            <a:ext cx="188595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2037">
            <a:off x="935196" y="380110"/>
            <a:ext cx="2219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38130"/>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278870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93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5187"/>
          </a:xfrm>
        </p:spPr>
        <p:txBody>
          <a:bodyPr/>
          <a:lstStyle/>
          <a:p>
            <a:r>
              <a:rPr lang="en-US" dirty="0" err="1" smtClean="0">
                <a:solidFill>
                  <a:srgbClr val="CC00CC"/>
                </a:solidFill>
              </a:rPr>
              <a:t>Protists</a:t>
            </a:r>
            <a:r>
              <a:rPr lang="en-US" dirty="0" smtClean="0">
                <a:solidFill>
                  <a:srgbClr val="CC00CC"/>
                </a:solidFill>
              </a:rPr>
              <a:t>…Animal? Plant? Fungus?</a:t>
            </a:r>
            <a:endParaRPr lang="en-US" dirty="0">
              <a:solidFill>
                <a:srgbClr val="CC00CC"/>
              </a:solidFill>
            </a:endParaRPr>
          </a:p>
        </p:txBody>
      </p:sp>
      <p:sp>
        <p:nvSpPr>
          <p:cNvPr id="3" name="Content Placeholder 2"/>
          <p:cNvSpPr>
            <a:spLocks noGrp="1"/>
          </p:cNvSpPr>
          <p:nvPr>
            <p:ph idx="1"/>
          </p:nvPr>
        </p:nvSpPr>
        <p:spPr>
          <a:xfrm>
            <a:off x="457200" y="1219200"/>
            <a:ext cx="8229600" cy="4530725"/>
          </a:xfrm>
        </p:spPr>
        <p:txBody>
          <a:bodyPr/>
          <a:lstStyle/>
          <a:p>
            <a:pPr marL="0" indent="0">
              <a:buNone/>
            </a:pPr>
            <a:r>
              <a:rPr lang="en-US" dirty="0" err="1" smtClean="0">
                <a:solidFill>
                  <a:srgbClr val="6600FF"/>
                </a:solidFill>
                <a:effectLst/>
              </a:rPr>
              <a:t>Protists</a:t>
            </a:r>
            <a:r>
              <a:rPr lang="en-US" dirty="0" smtClean="0">
                <a:solidFill>
                  <a:srgbClr val="6600FF"/>
                </a:solidFill>
                <a:effectLst/>
              </a:rPr>
              <a:t> are a mix of organisms that don’t exactly fit into the animal, plant, or fungus kingdoms…and sort of fits into all of them!</a:t>
            </a:r>
          </a:p>
          <a:p>
            <a:pPr marL="0" indent="0">
              <a:buNone/>
            </a:pPr>
            <a:endParaRPr lang="en-US" dirty="0">
              <a:solidFill>
                <a:srgbClr val="6600FF"/>
              </a:solidFill>
              <a:effectLst/>
            </a:endParaRPr>
          </a:p>
          <a:p>
            <a:pPr marL="0" indent="0">
              <a:buNone/>
            </a:pPr>
            <a:r>
              <a:rPr lang="en-US" dirty="0" err="1" smtClean="0">
                <a:solidFill>
                  <a:srgbClr val="6600FF"/>
                </a:solidFill>
                <a:effectLst/>
              </a:rPr>
              <a:t>Protists</a:t>
            </a:r>
            <a:r>
              <a:rPr lang="en-US" dirty="0" smtClean="0">
                <a:solidFill>
                  <a:srgbClr val="6600FF"/>
                </a:solidFill>
                <a:effectLst/>
              </a:rPr>
              <a:t> are __________________ - which means they have a nucleus and other membrane bound organelles.  The other category would be prokaryotic.  What are we?</a:t>
            </a:r>
            <a:endParaRPr lang="en-US" dirty="0">
              <a:solidFill>
                <a:srgbClr val="6600FF"/>
              </a:solidFill>
              <a:effectLst/>
            </a:endParaRPr>
          </a:p>
        </p:txBody>
      </p:sp>
      <p:sp>
        <p:nvSpPr>
          <p:cNvPr id="4" name="TextBox 3"/>
          <p:cNvSpPr txBox="1"/>
          <p:nvPr/>
        </p:nvSpPr>
        <p:spPr>
          <a:xfrm>
            <a:off x="3352800" y="3289012"/>
            <a:ext cx="2159566" cy="584775"/>
          </a:xfrm>
          <a:prstGeom prst="rect">
            <a:avLst/>
          </a:prstGeom>
          <a:noFill/>
        </p:spPr>
        <p:txBody>
          <a:bodyPr wrap="none" rtlCol="0">
            <a:spAutoFit/>
          </a:bodyPr>
          <a:lstStyle/>
          <a:p>
            <a:pPr>
              <a:buNone/>
            </a:pPr>
            <a:r>
              <a:rPr lang="en-US" sz="3200" dirty="0" smtClean="0">
                <a:solidFill>
                  <a:srgbClr val="FF0000"/>
                </a:solidFill>
              </a:rPr>
              <a:t>eukaryotes</a:t>
            </a:r>
            <a:endParaRPr lang="en-US" sz="3200" dirty="0">
              <a:solidFill>
                <a:srgbClr val="FF0000"/>
              </a:solidFill>
            </a:endParaRPr>
          </a:p>
        </p:txBody>
      </p:sp>
    </p:spTree>
    <p:extLst>
      <p:ext uri="{BB962C8B-B14F-4D97-AF65-F5344CB8AC3E}">
        <p14:creationId xmlns:p14="http://schemas.microsoft.com/office/powerpoint/2010/main" val="40593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941387"/>
          </a:xfrm>
        </p:spPr>
        <p:txBody>
          <a:bodyPr/>
          <a:lstStyle/>
          <a:p>
            <a:r>
              <a:rPr lang="en-US" dirty="0" err="1" smtClean="0">
                <a:solidFill>
                  <a:srgbClr val="CC00CC"/>
                </a:solidFill>
              </a:rPr>
              <a:t>Protists</a:t>
            </a:r>
            <a:endParaRPr lang="en-US" dirty="0">
              <a:solidFill>
                <a:srgbClr val="CC00CC"/>
              </a:solidFill>
            </a:endParaRPr>
          </a:p>
        </p:txBody>
      </p:sp>
      <p:sp>
        <p:nvSpPr>
          <p:cNvPr id="3" name="Content Placeholder 2"/>
          <p:cNvSpPr>
            <a:spLocks noGrp="1"/>
          </p:cNvSpPr>
          <p:nvPr>
            <p:ph idx="1"/>
          </p:nvPr>
        </p:nvSpPr>
        <p:spPr>
          <a:xfrm>
            <a:off x="457200" y="990600"/>
            <a:ext cx="8229600" cy="4530725"/>
          </a:xfrm>
        </p:spPr>
        <p:txBody>
          <a:bodyPr/>
          <a:lstStyle/>
          <a:p>
            <a:pPr marL="0" indent="0">
              <a:buNone/>
            </a:pPr>
            <a:r>
              <a:rPr lang="en-US" dirty="0" smtClean="0">
                <a:solidFill>
                  <a:srgbClr val="6600FF"/>
                </a:solidFill>
                <a:effectLst/>
              </a:rPr>
              <a:t>____________________ - one celled organisms.</a:t>
            </a:r>
          </a:p>
          <a:p>
            <a:pPr>
              <a:buFont typeface="Wingdings" panose="05000000000000000000" pitchFamily="2" charset="2"/>
              <a:buChar char="v"/>
            </a:pPr>
            <a:r>
              <a:rPr lang="en-US" dirty="0" smtClean="0">
                <a:solidFill>
                  <a:srgbClr val="6600FF"/>
                </a:solidFill>
                <a:effectLst/>
              </a:rPr>
              <a:t>Some have animal – like qualities (_____________ means “first animal” in Greek)</a:t>
            </a:r>
          </a:p>
          <a:p>
            <a:pPr>
              <a:buFont typeface="Wingdings" panose="05000000000000000000" pitchFamily="2" charset="2"/>
              <a:buChar char="v"/>
            </a:pPr>
            <a:r>
              <a:rPr lang="en-US" dirty="0" smtClean="0">
                <a:solidFill>
                  <a:srgbClr val="6600FF"/>
                </a:solidFill>
                <a:effectLst/>
              </a:rPr>
              <a:t>Some have plant-like qualities like _______________</a:t>
            </a:r>
          </a:p>
          <a:p>
            <a:pPr>
              <a:buFont typeface="Wingdings" panose="05000000000000000000" pitchFamily="2" charset="2"/>
              <a:buChar char="v"/>
            </a:pPr>
            <a:r>
              <a:rPr lang="en-US" dirty="0" smtClean="0">
                <a:solidFill>
                  <a:srgbClr val="6600FF"/>
                </a:solidFill>
                <a:effectLst/>
              </a:rPr>
              <a:t>Some are like fungi</a:t>
            </a:r>
          </a:p>
          <a:p>
            <a:endParaRPr lang="en-US" dirty="0" smtClean="0"/>
          </a:p>
          <a:p>
            <a:endParaRPr lang="en-US" dirty="0"/>
          </a:p>
        </p:txBody>
      </p:sp>
      <p:sp>
        <p:nvSpPr>
          <p:cNvPr id="4" name="TextBox 3"/>
          <p:cNvSpPr txBox="1"/>
          <p:nvPr/>
        </p:nvSpPr>
        <p:spPr>
          <a:xfrm>
            <a:off x="1222385" y="939225"/>
            <a:ext cx="2208874" cy="584775"/>
          </a:xfrm>
          <a:prstGeom prst="rect">
            <a:avLst/>
          </a:prstGeom>
          <a:noFill/>
        </p:spPr>
        <p:txBody>
          <a:bodyPr wrap="none" rtlCol="0">
            <a:spAutoFit/>
          </a:bodyPr>
          <a:lstStyle/>
          <a:p>
            <a:pPr>
              <a:buNone/>
            </a:pPr>
            <a:r>
              <a:rPr lang="en-US" sz="3200" dirty="0" err="1" smtClean="0">
                <a:solidFill>
                  <a:srgbClr val="FF0000"/>
                </a:solidFill>
              </a:rPr>
              <a:t>Uni</a:t>
            </a:r>
            <a:r>
              <a:rPr lang="en-US" sz="3200" dirty="0" smtClean="0">
                <a:solidFill>
                  <a:srgbClr val="FF0000"/>
                </a:solidFill>
              </a:rPr>
              <a:t>-cellular</a:t>
            </a:r>
            <a:endParaRPr lang="en-US" sz="3200" dirty="0">
              <a:solidFill>
                <a:srgbClr val="FF0000"/>
              </a:solidFill>
            </a:endParaRPr>
          </a:p>
        </p:txBody>
      </p:sp>
      <p:sp>
        <p:nvSpPr>
          <p:cNvPr id="6" name="TextBox 5"/>
          <p:cNvSpPr txBox="1"/>
          <p:nvPr/>
        </p:nvSpPr>
        <p:spPr>
          <a:xfrm>
            <a:off x="1222385" y="2463225"/>
            <a:ext cx="1758045" cy="584775"/>
          </a:xfrm>
          <a:prstGeom prst="rect">
            <a:avLst/>
          </a:prstGeom>
          <a:noFill/>
        </p:spPr>
        <p:txBody>
          <a:bodyPr wrap="none" rtlCol="0">
            <a:spAutoFit/>
          </a:bodyPr>
          <a:lstStyle/>
          <a:p>
            <a:pPr>
              <a:buNone/>
            </a:pPr>
            <a:r>
              <a:rPr lang="en-US" sz="3200" dirty="0" smtClean="0">
                <a:solidFill>
                  <a:srgbClr val="FF0000"/>
                </a:solidFill>
              </a:rPr>
              <a:t>Protozoa</a:t>
            </a:r>
            <a:endParaRPr lang="en-US" sz="3200" dirty="0">
              <a:solidFill>
                <a:srgbClr val="FF0000"/>
              </a:solidFill>
            </a:endParaRPr>
          </a:p>
        </p:txBody>
      </p:sp>
      <p:sp>
        <p:nvSpPr>
          <p:cNvPr id="7" name="TextBox 6"/>
          <p:cNvSpPr txBox="1"/>
          <p:nvPr/>
        </p:nvSpPr>
        <p:spPr>
          <a:xfrm>
            <a:off x="381000" y="4053840"/>
            <a:ext cx="6722161" cy="584775"/>
          </a:xfrm>
          <a:prstGeom prst="rect">
            <a:avLst/>
          </a:prstGeom>
          <a:noFill/>
        </p:spPr>
        <p:txBody>
          <a:bodyPr wrap="none" rtlCol="0">
            <a:spAutoFit/>
          </a:bodyPr>
          <a:lstStyle/>
          <a:p>
            <a:pPr>
              <a:buNone/>
            </a:pPr>
            <a:r>
              <a:rPr lang="en-US" sz="3200" dirty="0" smtClean="0">
                <a:solidFill>
                  <a:srgbClr val="FF0000"/>
                </a:solidFill>
              </a:rPr>
              <a:t>Chlorophyll to use in photosynthesis</a:t>
            </a:r>
            <a:endParaRPr lang="en-US" sz="3200" dirty="0">
              <a:solidFill>
                <a:srgbClr val="FF0000"/>
              </a:solidFill>
            </a:endParaRPr>
          </a:p>
        </p:txBody>
      </p:sp>
    </p:spTree>
    <p:extLst>
      <p:ext uri="{BB962C8B-B14F-4D97-AF65-F5344CB8AC3E}">
        <p14:creationId xmlns:p14="http://schemas.microsoft.com/office/powerpoint/2010/main" val="10697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6587"/>
          </a:xfrm>
        </p:spPr>
        <p:txBody>
          <a:bodyPr/>
          <a:lstStyle/>
          <a:p>
            <a:r>
              <a:rPr lang="en-US" dirty="0" err="1" smtClean="0">
                <a:solidFill>
                  <a:srgbClr val="CC00CC"/>
                </a:solidFill>
              </a:rPr>
              <a:t>Protists</a:t>
            </a:r>
            <a:r>
              <a:rPr lang="en-US" dirty="0" smtClean="0">
                <a:solidFill>
                  <a:srgbClr val="CC00CC"/>
                </a:solidFill>
              </a:rPr>
              <a:t> – finding food</a:t>
            </a:r>
            <a:endParaRPr lang="en-US" dirty="0">
              <a:solidFill>
                <a:srgbClr val="CC00CC"/>
              </a:solidFill>
            </a:endParaRPr>
          </a:p>
        </p:txBody>
      </p:sp>
      <p:sp>
        <p:nvSpPr>
          <p:cNvPr id="3" name="Content Placeholder 2"/>
          <p:cNvSpPr>
            <a:spLocks noGrp="1"/>
          </p:cNvSpPr>
          <p:nvPr>
            <p:ph idx="1"/>
          </p:nvPr>
        </p:nvSpPr>
        <p:spPr>
          <a:xfrm>
            <a:off x="304800" y="838200"/>
            <a:ext cx="8229600" cy="4530725"/>
          </a:xfrm>
        </p:spPr>
        <p:txBody>
          <a:bodyPr/>
          <a:lstStyle/>
          <a:p>
            <a:r>
              <a:rPr lang="en-US" dirty="0" smtClean="0">
                <a:solidFill>
                  <a:srgbClr val="6600FF"/>
                </a:solidFill>
                <a:effectLst/>
              </a:rPr>
              <a:t>Those who can feed themselves with photosynthesis are called ________________</a:t>
            </a:r>
          </a:p>
          <a:p>
            <a:r>
              <a:rPr lang="en-US" dirty="0" smtClean="0">
                <a:solidFill>
                  <a:srgbClr val="6600FF"/>
                </a:solidFill>
                <a:effectLst/>
              </a:rPr>
              <a:t>Those who must find food in the environment around them (or move to find food) are called ________________________.</a:t>
            </a:r>
            <a:endParaRPr lang="en-US" dirty="0">
              <a:solidFill>
                <a:srgbClr val="6600FF"/>
              </a:solidFill>
              <a:effectLst/>
            </a:endParaRPr>
          </a:p>
        </p:txBody>
      </p:sp>
      <p:sp>
        <p:nvSpPr>
          <p:cNvPr id="4" name="TextBox 3"/>
          <p:cNvSpPr txBox="1"/>
          <p:nvPr/>
        </p:nvSpPr>
        <p:spPr>
          <a:xfrm>
            <a:off x="1371600" y="1765012"/>
            <a:ext cx="2165208" cy="584775"/>
          </a:xfrm>
          <a:prstGeom prst="rect">
            <a:avLst/>
          </a:prstGeom>
          <a:noFill/>
        </p:spPr>
        <p:txBody>
          <a:bodyPr wrap="none" rtlCol="0">
            <a:spAutoFit/>
          </a:bodyPr>
          <a:lstStyle/>
          <a:p>
            <a:pPr>
              <a:buNone/>
            </a:pPr>
            <a:r>
              <a:rPr lang="en-US" sz="3200" dirty="0" smtClean="0">
                <a:solidFill>
                  <a:srgbClr val="FF0000"/>
                </a:solidFill>
              </a:rPr>
              <a:t>Autotrophs</a:t>
            </a:r>
            <a:endParaRPr lang="en-US" sz="3200" dirty="0">
              <a:solidFill>
                <a:srgbClr val="FF0000"/>
              </a:solidFill>
            </a:endParaRPr>
          </a:p>
        </p:txBody>
      </p:sp>
      <p:sp>
        <p:nvSpPr>
          <p:cNvPr id="5" name="TextBox 4"/>
          <p:cNvSpPr txBox="1"/>
          <p:nvPr/>
        </p:nvSpPr>
        <p:spPr>
          <a:xfrm>
            <a:off x="1828800" y="3810000"/>
            <a:ext cx="2546723" cy="584775"/>
          </a:xfrm>
          <a:prstGeom prst="rect">
            <a:avLst/>
          </a:prstGeom>
          <a:noFill/>
        </p:spPr>
        <p:txBody>
          <a:bodyPr wrap="none" rtlCol="0">
            <a:spAutoFit/>
          </a:bodyPr>
          <a:lstStyle/>
          <a:p>
            <a:pPr>
              <a:buNone/>
            </a:pPr>
            <a:r>
              <a:rPr lang="en-US" sz="3200" dirty="0" smtClean="0">
                <a:solidFill>
                  <a:srgbClr val="FF0000"/>
                </a:solidFill>
              </a:rPr>
              <a:t>Heterotrophs</a:t>
            </a:r>
            <a:endParaRPr lang="en-US" sz="3200" dirty="0">
              <a:solidFill>
                <a:srgbClr val="FF0000"/>
              </a:solidFill>
            </a:endParaRPr>
          </a:p>
        </p:txBody>
      </p:sp>
    </p:spTree>
    <p:extLst>
      <p:ext uri="{BB962C8B-B14F-4D97-AF65-F5344CB8AC3E}">
        <p14:creationId xmlns:p14="http://schemas.microsoft.com/office/powerpoint/2010/main" val="26707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52" y="1524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228600" y="901987"/>
            <a:ext cx="8229600" cy="2895600"/>
          </a:xfrm>
        </p:spPr>
        <p:txBody>
          <a:bodyPr/>
          <a:lstStyle/>
          <a:p>
            <a:r>
              <a:rPr lang="en-US" dirty="0" smtClean="0">
                <a:solidFill>
                  <a:srgbClr val="6600FF"/>
                </a:solidFill>
                <a:effectLst/>
              </a:rPr>
              <a:t>Some use a fake foot that they ooze outward to move, its called a …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481328" y="3456998"/>
            <a:ext cx="2514600" cy="584775"/>
          </a:xfrm>
          <a:prstGeom prst="rect">
            <a:avLst/>
          </a:prstGeom>
          <a:noFill/>
        </p:spPr>
        <p:txBody>
          <a:bodyPr wrap="square" rtlCol="0">
            <a:spAutoFit/>
          </a:bodyPr>
          <a:lstStyle/>
          <a:p>
            <a:pPr>
              <a:buNone/>
            </a:pPr>
            <a:r>
              <a:rPr lang="en-US" sz="3200" dirty="0" smtClean="0">
                <a:solidFill>
                  <a:srgbClr val="FF0000"/>
                </a:solidFill>
              </a:rPr>
              <a:t>Amoeba</a:t>
            </a:r>
            <a:endParaRPr lang="en-US" sz="3200" dirty="0">
              <a:solidFill>
                <a:srgbClr val="FF0000"/>
              </a:solidFill>
            </a:endParaRPr>
          </a:p>
        </p:txBody>
      </p:sp>
      <p:sp>
        <p:nvSpPr>
          <p:cNvPr id="6" name="TextBox 5"/>
          <p:cNvSpPr txBox="1"/>
          <p:nvPr/>
        </p:nvSpPr>
        <p:spPr>
          <a:xfrm>
            <a:off x="1447800" y="1905000"/>
            <a:ext cx="2514600" cy="584775"/>
          </a:xfrm>
          <a:prstGeom prst="rect">
            <a:avLst/>
          </a:prstGeom>
          <a:noFill/>
        </p:spPr>
        <p:txBody>
          <a:bodyPr wrap="square" rtlCol="0">
            <a:spAutoFit/>
          </a:bodyPr>
          <a:lstStyle/>
          <a:p>
            <a:pPr>
              <a:buNone/>
            </a:pPr>
            <a:r>
              <a:rPr lang="en-US" sz="3200" dirty="0" smtClean="0">
                <a:solidFill>
                  <a:srgbClr val="FF0000"/>
                </a:solidFill>
              </a:rPr>
              <a:t>Pseudopod</a:t>
            </a:r>
            <a:endParaRPr lang="en-US"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68" y="28956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071" y="-152400"/>
            <a:ext cx="8229600" cy="1139825"/>
          </a:xfrm>
        </p:spPr>
        <p:txBody>
          <a:bodyPr/>
          <a:lstStyle/>
          <a:p>
            <a:r>
              <a:rPr lang="en-US" altLang="en-US" dirty="0">
                <a:solidFill>
                  <a:srgbClr val="00B050"/>
                </a:solidFill>
              </a:rPr>
              <a:t>Cell Theory</a:t>
            </a:r>
          </a:p>
        </p:txBody>
      </p:sp>
      <p:sp>
        <p:nvSpPr>
          <p:cNvPr id="38915" name="Text Box 3"/>
          <p:cNvSpPr txBox="1">
            <a:spLocks noChangeArrowheads="1"/>
          </p:cNvSpPr>
          <p:nvPr/>
        </p:nvSpPr>
        <p:spPr bwMode="auto">
          <a:xfrm>
            <a:off x="264942" y="979676"/>
            <a:ext cx="83257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None/>
            </a:pPr>
            <a:r>
              <a:rPr lang="en-US" altLang="en-US" sz="3200" dirty="0">
                <a:solidFill>
                  <a:srgbClr val="0000CC"/>
                </a:solidFill>
                <a:effectLst/>
              </a:rPr>
              <a:t>Eventually people were able to create the Cell Theory…Schleiden, Schwann, and Virchow are credited.</a:t>
            </a:r>
          </a:p>
          <a:p>
            <a:pPr marL="514350" indent="-514350">
              <a:spcBef>
                <a:spcPct val="50000"/>
              </a:spcBef>
              <a:buFont typeface="+mj-lt"/>
              <a:buAutoNum type="arabicPeriod"/>
            </a:pPr>
            <a:r>
              <a:rPr lang="en-US" altLang="en-US" sz="3200" dirty="0">
                <a:solidFill>
                  <a:srgbClr val="FF0000"/>
                </a:solidFill>
                <a:effectLst>
                  <a:outerShdw blurRad="38100" dist="38100" dir="2700000" algn="tl">
                    <a:srgbClr val="C0C0C0"/>
                  </a:outerShdw>
                </a:effectLst>
              </a:rPr>
              <a:t>All living things are composed of cells</a:t>
            </a:r>
          </a:p>
          <a:p>
            <a:pPr marL="514350" indent="-514350">
              <a:spcBef>
                <a:spcPct val="50000"/>
              </a:spcBef>
              <a:buFont typeface="+mj-lt"/>
              <a:buAutoNum type="arabicPeriod"/>
            </a:pPr>
            <a:r>
              <a:rPr lang="en-US" altLang="en-US" sz="3200" dirty="0">
                <a:solidFill>
                  <a:schemeClr val="accent6"/>
                </a:solidFill>
                <a:effectLst>
                  <a:outerShdw blurRad="38100" dist="38100" dir="2700000" algn="tl">
                    <a:srgbClr val="C0C0C0"/>
                  </a:outerShdw>
                </a:effectLst>
              </a:rPr>
              <a:t>Cells are the basic structure of all living things</a:t>
            </a:r>
          </a:p>
          <a:p>
            <a:pPr marL="514350" indent="-514350">
              <a:spcBef>
                <a:spcPct val="50000"/>
              </a:spcBef>
              <a:buFont typeface="+mj-lt"/>
              <a:buAutoNum type="arabicPeriod"/>
            </a:pPr>
            <a:r>
              <a:rPr lang="en-US" altLang="en-US" sz="3200" dirty="0">
                <a:solidFill>
                  <a:srgbClr val="CC00CC"/>
                </a:solidFill>
                <a:effectLst>
                  <a:outerShdw blurRad="38100" dist="38100" dir="2700000" algn="tl">
                    <a:srgbClr val="C0C0C0"/>
                  </a:outerShdw>
                </a:effectLst>
              </a:rPr>
              <a:t>Cells can only come from other living cells</a:t>
            </a:r>
          </a:p>
          <a:p>
            <a:pPr>
              <a:spcBef>
                <a:spcPct val="50000"/>
              </a:spcBef>
            </a:pPr>
            <a:endParaRPr lang="en-US" altLang="en-US" dirty="0"/>
          </a:p>
        </p:txBody>
      </p:sp>
    </p:spTree>
    <p:extLst>
      <p:ext uri="{BB962C8B-B14F-4D97-AF65-F5344CB8AC3E}">
        <p14:creationId xmlns:p14="http://schemas.microsoft.com/office/powerpoint/2010/main" val="1480980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5740190" y="3171204"/>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081819"/>
            <a:ext cx="8229600" cy="2895600"/>
          </a:xfrm>
        </p:spPr>
        <p:txBody>
          <a:bodyPr/>
          <a:lstStyle/>
          <a:p>
            <a:r>
              <a:rPr lang="en-US" dirty="0" smtClean="0">
                <a:solidFill>
                  <a:srgbClr val="6600FF"/>
                </a:solidFill>
                <a:effectLst/>
              </a:rPr>
              <a:t>Some have small, hair-like structures that come out of the membrane all over the organism…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704594" y="3669792"/>
            <a:ext cx="2514600" cy="584775"/>
          </a:xfrm>
          <a:prstGeom prst="rect">
            <a:avLst/>
          </a:prstGeom>
          <a:noFill/>
        </p:spPr>
        <p:txBody>
          <a:bodyPr wrap="square" rtlCol="0">
            <a:spAutoFit/>
          </a:bodyPr>
          <a:lstStyle/>
          <a:p>
            <a:pPr>
              <a:buNone/>
            </a:pPr>
            <a:r>
              <a:rPr lang="en-US" sz="3200" dirty="0" smtClean="0">
                <a:solidFill>
                  <a:srgbClr val="FF0000"/>
                </a:solidFill>
              </a:rPr>
              <a:t>Paramecium</a:t>
            </a:r>
            <a:endParaRPr lang="en-US" sz="3200" dirty="0">
              <a:solidFill>
                <a:srgbClr val="FF0000"/>
              </a:solidFill>
            </a:endParaRPr>
          </a:p>
        </p:txBody>
      </p:sp>
      <p:sp>
        <p:nvSpPr>
          <p:cNvPr id="6" name="TextBox 5"/>
          <p:cNvSpPr txBox="1"/>
          <p:nvPr/>
        </p:nvSpPr>
        <p:spPr>
          <a:xfrm>
            <a:off x="3590544" y="2057400"/>
            <a:ext cx="12573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25042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6800">
            <a:off x="4762897" y="1651311"/>
            <a:ext cx="3474997"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304800" y="800099"/>
            <a:ext cx="8229600" cy="2985075"/>
          </a:xfrm>
        </p:spPr>
        <p:txBody>
          <a:bodyPr/>
          <a:lstStyle/>
          <a:p>
            <a:r>
              <a:rPr lang="en-US" dirty="0" smtClean="0">
                <a:solidFill>
                  <a:srgbClr val="6600FF"/>
                </a:solidFill>
                <a:effectLst/>
              </a:rPr>
              <a:t>Some use a whip-like tail known as a ____________________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of this is the __________________</a:t>
            </a:r>
            <a:endParaRPr lang="en-US" dirty="0">
              <a:solidFill>
                <a:srgbClr val="6600FF"/>
              </a:solidFill>
              <a:effectLst/>
            </a:endParaRPr>
          </a:p>
        </p:txBody>
      </p:sp>
      <p:sp>
        <p:nvSpPr>
          <p:cNvPr id="4" name="TextBox 3"/>
          <p:cNvSpPr txBox="1"/>
          <p:nvPr/>
        </p:nvSpPr>
        <p:spPr>
          <a:xfrm>
            <a:off x="1682496" y="12954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5" name="TextBox 4"/>
          <p:cNvSpPr txBox="1"/>
          <p:nvPr/>
        </p:nvSpPr>
        <p:spPr>
          <a:xfrm>
            <a:off x="1827375" y="2908012"/>
            <a:ext cx="1627369" cy="584775"/>
          </a:xfrm>
          <a:prstGeom prst="rect">
            <a:avLst/>
          </a:prstGeom>
          <a:noFill/>
        </p:spPr>
        <p:txBody>
          <a:bodyPr wrap="none" rtlCol="0">
            <a:spAutoFit/>
          </a:bodyPr>
          <a:lstStyle/>
          <a:p>
            <a:pPr>
              <a:buNone/>
            </a:pPr>
            <a:r>
              <a:rPr lang="en-US" sz="3200" dirty="0" smtClean="0">
                <a:solidFill>
                  <a:srgbClr val="FF0000"/>
                </a:solidFill>
              </a:rPr>
              <a:t>Euglena</a:t>
            </a:r>
            <a:endParaRPr lang="en-US" sz="3200" dirty="0">
              <a:solidFill>
                <a:srgbClr val="FF0000"/>
              </a:solidFill>
            </a:endParaRPr>
          </a:p>
        </p:txBody>
      </p:sp>
    </p:spTree>
    <p:extLst>
      <p:ext uri="{BB962C8B-B14F-4D97-AF65-F5344CB8AC3E}">
        <p14:creationId xmlns:p14="http://schemas.microsoft.com/office/powerpoint/2010/main" val="36887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193963" y="810491"/>
            <a:ext cx="8229600" cy="2895600"/>
          </a:xfrm>
        </p:spPr>
        <p:txBody>
          <a:bodyPr/>
          <a:lstStyle/>
          <a:p>
            <a:r>
              <a:rPr lang="en-US" dirty="0" smtClean="0">
                <a:solidFill>
                  <a:srgbClr val="6600FF"/>
                </a:solidFill>
                <a:effectLst/>
              </a:rPr>
              <a:t>Some work with each other – combining flagella and teamwork…</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676400" y="2946975"/>
            <a:ext cx="1600200" cy="584775"/>
          </a:xfrm>
          <a:prstGeom prst="rect">
            <a:avLst/>
          </a:prstGeom>
          <a:noFill/>
        </p:spPr>
        <p:txBody>
          <a:bodyPr wrap="square" rtlCol="0">
            <a:spAutoFit/>
          </a:bodyPr>
          <a:lstStyle/>
          <a:p>
            <a:pPr>
              <a:buNone/>
            </a:pPr>
            <a:r>
              <a:rPr lang="en-US" sz="3200" dirty="0" err="1" smtClean="0">
                <a:solidFill>
                  <a:srgbClr val="FF0000"/>
                </a:solidFill>
              </a:rPr>
              <a:t>Volvox</a:t>
            </a:r>
            <a:endParaRPr lang="en-US" sz="3200"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6110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4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990600"/>
          </a:xfrm>
        </p:spPr>
        <p:txBody>
          <a:bodyPr/>
          <a:lstStyle/>
          <a:p>
            <a:r>
              <a:rPr lang="en-US" dirty="0" smtClean="0">
                <a:solidFill>
                  <a:srgbClr val="6600FF"/>
                </a:solidFill>
                <a:effectLst/>
              </a:rPr>
              <a:t>Google classroom</a:t>
            </a:r>
            <a:endParaRPr lang="en-US" dirty="0">
              <a:solidFill>
                <a:srgbClr val="6600FF"/>
              </a:solidFill>
              <a:effectLst/>
            </a:endParaRPr>
          </a:p>
        </p:txBody>
      </p:sp>
      <p:sp>
        <p:nvSpPr>
          <p:cNvPr id="3" name="Content Placeholder 2"/>
          <p:cNvSpPr>
            <a:spLocks noGrp="1"/>
          </p:cNvSpPr>
          <p:nvPr>
            <p:ph idx="1"/>
          </p:nvPr>
        </p:nvSpPr>
        <p:spPr>
          <a:xfrm>
            <a:off x="152400" y="990600"/>
            <a:ext cx="8839200" cy="4953000"/>
          </a:xfrm>
        </p:spPr>
        <p:txBody>
          <a:bodyPr/>
          <a:lstStyle/>
          <a:p>
            <a:pPr marL="514350" indent="-514350">
              <a:buFont typeface="+mj-lt"/>
              <a:buAutoNum type="arabicPeriod"/>
            </a:pPr>
            <a:r>
              <a:rPr lang="en-US" dirty="0" smtClean="0">
                <a:solidFill>
                  <a:schemeClr val="accent6"/>
                </a:solidFill>
                <a:effectLst/>
              </a:rPr>
              <a:t>Log into the computer using  your normal school log in.</a:t>
            </a:r>
          </a:p>
          <a:p>
            <a:pPr marL="514350" indent="-514350">
              <a:buFont typeface="+mj-lt"/>
              <a:buAutoNum type="arabicPeriod"/>
            </a:pPr>
            <a:r>
              <a:rPr lang="en-US" dirty="0" smtClean="0">
                <a:solidFill>
                  <a:srgbClr val="FF0000"/>
                </a:solidFill>
                <a:effectLst/>
              </a:rPr>
              <a:t>Go to google and add yourself to my classroom (or me to your classes).</a:t>
            </a:r>
          </a:p>
          <a:p>
            <a:pPr marL="514350" indent="-514350">
              <a:buFont typeface="+mj-lt"/>
              <a:buAutoNum type="arabicPeriod"/>
            </a:pPr>
            <a:r>
              <a:rPr lang="en-US" dirty="0" smtClean="0">
                <a:solidFill>
                  <a:schemeClr val="accent6"/>
                </a:solidFill>
                <a:effectLst/>
              </a:rPr>
              <a:t>Find the </a:t>
            </a:r>
            <a:r>
              <a:rPr lang="en-US" dirty="0" err="1" smtClean="0">
                <a:solidFill>
                  <a:schemeClr val="accent6"/>
                </a:solidFill>
                <a:effectLst/>
              </a:rPr>
              <a:t>Protist</a:t>
            </a:r>
            <a:r>
              <a:rPr lang="en-US" dirty="0" smtClean="0">
                <a:solidFill>
                  <a:schemeClr val="accent6"/>
                </a:solidFill>
                <a:effectLst/>
              </a:rPr>
              <a:t> Web Adventure directions. (Read info, visit websites, fill in grid – and turn it in!!)</a:t>
            </a:r>
          </a:p>
          <a:p>
            <a:pPr marL="514350" indent="-514350">
              <a:buFont typeface="+mj-lt"/>
              <a:buAutoNum type="arabicPeriod"/>
            </a:pPr>
            <a:r>
              <a:rPr lang="en-US" dirty="0" smtClean="0">
                <a:solidFill>
                  <a:srgbClr val="6600FF"/>
                </a:solidFill>
                <a:effectLst/>
              </a:rPr>
              <a:t>Read the Henrietta Lacks article with </a:t>
            </a:r>
            <a:r>
              <a:rPr lang="en-US" dirty="0" err="1" smtClean="0">
                <a:solidFill>
                  <a:srgbClr val="6600FF"/>
                </a:solidFill>
                <a:effectLst/>
              </a:rPr>
              <a:t>Newsela</a:t>
            </a:r>
            <a:r>
              <a:rPr lang="en-US" dirty="0" smtClean="0">
                <a:solidFill>
                  <a:srgbClr val="6600FF"/>
                </a:solidFill>
                <a:effectLst/>
              </a:rPr>
              <a:t> and take the quiz. </a:t>
            </a:r>
          </a:p>
          <a:p>
            <a:pPr marL="0" indent="0">
              <a:buNone/>
            </a:pPr>
            <a:endParaRPr lang="en-US" dirty="0">
              <a:solidFill>
                <a:schemeClr val="accent6"/>
              </a:solidFill>
              <a:effectLst/>
            </a:endParaRPr>
          </a:p>
          <a:p>
            <a:pPr marL="0" indent="0">
              <a:buNone/>
            </a:pPr>
            <a:endParaRPr lang="en-US" dirty="0">
              <a:solidFill>
                <a:schemeClr val="accent6"/>
              </a:solidFill>
              <a:effectLst/>
            </a:endParaRPr>
          </a:p>
        </p:txBody>
      </p:sp>
    </p:spTree>
    <p:extLst>
      <p:ext uri="{BB962C8B-B14F-4D97-AF65-F5344CB8AC3E}">
        <p14:creationId xmlns:p14="http://schemas.microsoft.com/office/powerpoint/2010/main" val="2021583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457200"/>
          <a:ext cx="8458200" cy="4572002"/>
        </p:xfrm>
        <a:graphic>
          <a:graphicData uri="http://schemas.openxmlformats.org/drawingml/2006/table">
            <a:tbl>
              <a:tblPr firstRow="1" bandRow="1">
                <a:tableStyleId>{8799B23B-EC83-4686-B30A-512413B5E67A}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365590">
                <a:tc>
                  <a:txBody>
                    <a:bodyPr/>
                    <a:lstStyle/>
                    <a:p>
                      <a:r>
                        <a:rPr lang="en-US" dirty="0" smtClean="0">
                          <a:solidFill>
                            <a:schemeClr val="accent6"/>
                          </a:solidFill>
                        </a:rPr>
                        <a:t>Species</a:t>
                      </a:r>
                      <a:endParaRPr lang="en-US" dirty="0">
                        <a:solidFill>
                          <a:schemeClr val="accent6"/>
                        </a:solidFill>
                      </a:endParaRPr>
                    </a:p>
                  </a:txBody>
                  <a:tcPr/>
                </a:tc>
                <a:tc>
                  <a:txBody>
                    <a:bodyPr/>
                    <a:lstStyle/>
                    <a:p>
                      <a:r>
                        <a:rPr lang="en-US" dirty="0" smtClean="0">
                          <a:solidFill>
                            <a:schemeClr val="accent6"/>
                          </a:solidFill>
                        </a:rPr>
                        <a:t>Locomotion</a:t>
                      </a:r>
                      <a:endParaRPr lang="en-US" dirty="0">
                        <a:solidFill>
                          <a:schemeClr val="accent6"/>
                        </a:solidFill>
                      </a:endParaRPr>
                    </a:p>
                  </a:txBody>
                  <a:tcPr/>
                </a:tc>
                <a:tc>
                  <a:txBody>
                    <a:bodyPr/>
                    <a:lstStyle/>
                    <a:p>
                      <a:r>
                        <a:rPr lang="en-US" dirty="0" smtClean="0">
                          <a:solidFill>
                            <a:schemeClr val="accent6"/>
                          </a:solidFill>
                        </a:rPr>
                        <a:t>Description</a:t>
                      </a:r>
                      <a:endParaRPr lang="en-US" dirty="0">
                        <a:solidFill>
                          <a:schemeClr val="accent6"/>
                        </a:solidFill>
                      </a:endParaRPr>
                    </a:p>
                  </a:txBody>
                  <a:tcPr/>
                </a:tc>
                <a:tc>
                  <a:txBody>
                    <a:bodyPr/>
                    <a:lstStyle/>
                    <a:p>
                      <a:r>
                        <a:rPr lang="en-US" dirty="0" smtClean="0">
                          <a:solidFill>
                            <a:schemeClr val="accent6"/>
                          </a:solidFill>
                        </a:rPr>
                        <a:t>Autotroph or heterotroph</a:t>
                      </a:r>
                      <a:endParaRPr lang="en-US" dirty="0">
                        <a:solidFill>
                          <a:schemeClr val="accent6"/>
                        </a:solidFill>
                      </a:endParaRPr>
                    </a:p>
                  </a:txBody>
                  <a:tcPr/>
                </a:tc>
                <a:tc>
                  <a:txBody>
                    <a:bodyPr/>
                    <a:lstStyle/>
                    <a:p>
                      <a:r>
                        <a:rPr lang="en-US" dirty="0" smtClean="0">
                          <a:solidFill>
                            <a:schemeClr val="accent6"/>
                          </a:solidFill>
                        </a:rPr>
                        <a:t>Reproduction</a:t>
                      </a:r>
                      <a:endParaRPr lang="en-US" dirty="0">
                        <a:solidFill>
                          <a:schemeClr val="accent6"/>
                        </a:solidFill>
                      </a:endParaRPr>
                    </a:p>
                  </a:txBody>
                  <a:tcPr/>
                </a:tc>
                <a:extLst>
                  <a:ext uri="{0D108BD9-81ED-4DB2-BD59-A6C34878D82A}">
                    <a16:rowId xmlns:a16="http://schemas.microsoft.com/office/drawing/2014/main" val="10000"/>
                  </a:ext>
                </a:extLst>
              </a:tr>
              <a:tr h="801603">
                <a:tc>
                  <a:txBody>
                    <a:bodyPr/>
                    <a:lstStyle/>
                    <a:p>
                      <a:r>
                        <a:rPr lang="en-US" dirty="0" smtClean="0">
                          <a:solidFill>
                            <a:schemeClr val="accent6"/>
                          </a:solidFill>
                        </a:rPr>
                        <a:t>Amoeba</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1"/>
                  </a:ext>
                </a:extLst>
              </a:tr>
              <a:tr h="801603">
                <a:tc>
                  <a:txBody>
                    <a:bodyPr/>
                    <a:lstStyle/>
                    <a:p>
                      <a:r>
                        <a:rPr lang="en-US" dirty="0" smtClean="0">
                          <a:solidFill>
                            <a:schemeClr val="accent6"/>
                          </a:solidFill>
                        </a:rPr>
                        <a:t>Paramecium</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2"/>
                  </a:ext>
                </a:extLst>
              </a:tr>
              <a:tr h="801603">
                <a:tc>
                  <a:txBody>
                    <a:bodyPr/>
                    <a:lstStyle/>
                    <a:p>
                      <a:r>
                        <a:rPr lang="en-US" dirty="0" smtClean="0">
                          <a:solidFill>
                            <a:schemeClr val="accent6"/>
                          </a:solidFill>
                        </a:rPr>
                        <a:t>Euglena</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3"/>
                  </a:ext>
                </a:extLst>
              </a:tr>
              <a:tr h="801603">
                <a:tc>
                  <a:txBody>
                    <a:bodyPr/>
                    <a:lstStyle/>
                    <a:p>
                      <a:r>
                        <a:rPr lang="en-US" dirty="0" err="1" smtClean="0">
                          <a:solidFill>
                            <a:schemeClr val="accent6"/>
                          </a:solidFill>
                        </a:rPr>
                        <a:t>Volvox</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dirty="0">
                        <a:solidFill>
                          <a:schemeClr val="accent6"/>
                        </a:solidFill>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rot="20165315">
            <a:off x="1674214" y="2056173"/>
            <a:ext cx="6933308" cy="2585323"/>
          </a:xfrm>
          <a:prstGeom prst="rect">
            <a:avLst/>
          </a:prstGeom>
          <a:noFill/>
        </p:spPr>
        <p:txBody>
          <a:bodyPr wrap="none" lIns="91440" tIns="45720" rIns="91440" bIns="45720">
            <a:spAutoFit/>
          </a:bodyPr>
          <a:lstStyle/>
          <a:p>
            <a:pPr algn="ctr">
              <a:buNone/>
            </a:pP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Notes WS – </a:t>
            </a:r>
          </a:p>
          <a:p>
            <a:pPr algn="ctr">
              <a:buNone/>
            </a:pP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Not the same as the</a:t>
            </a:r>
          </a:p>
          <a:p>
            <a:pPr algn="ctr">
              <a:buNone/>
            </a:pP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Web Adventure</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0848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solidFill>
                  <a:srgbClr val="CC00CC"/>
                </a:solidFill>
              </a:rPr>
              <a:t>Amoeba</a:t>
            </a:r>
            <a:endParaRPr lang="en-US" dirty="0">
              <a:solidFill>
                <a:srgbClr val="CC00CC"/>
              </a:solidFill>
            </a:endParaRPr>
          </a:p>
        </p:txBody>
      </p:sp>
      <p:sp>
        <p:nvSpPr>
          <p:cNvPr id="3" name="Content Placeholder 2"/>
          <p:cNvSpPr>
            <a:spLocks noGrp="1"/>
          </p:cNvSpPr>
          <p:nvPr>
            <p:ph idx="1"/>
          </p:nvPr>
        </p:nvSpPr>
        <p:spPr>
          <a:xfrm>
            <a:off x="381000" y="685546"/>
            <a:ext cx="8610600" cy="2895600"/>
          </a:xfrm>
        </p:spPr>
        <p:txBody>
          <a:bodyPr>
            <a:normAutofit fontScale="85000" lnSpcReduction="20000"/>
          </a:bodyPr>
          <a:lstStyle/>
          <a:p>
            <a:r>
              <a:rPr lang="en-US" dirty="0" smtClean="0">
                <a:solidFill>
                  <a:srgbClr val="6600FF"/>
                </a:solidFill>
                <a:effectLst/>
              </a:rPr>
              <a:t>Some use a fake foot that they ooze outward to move, its called a … __________________</a:t>
            </a:r>
          </a:p>
          <a:p>
            <a:r>
              <a:rPr lang="en-US" dirty="0" smtClean="0">
                <a:solidFill>
                  <a:srgbClr val="6600FF"/>
                </a:solidFill>
                <a:effectLst/>
              </a:rPr>
              <a:t>Single celled or ___________________</a:t>
            </a:r>
          </a:p>
          <a:p>
            <a:r>
              <a:rPr lang="en-US" dirty="0" smtClean="0">
                <a:solidFill>
                  <a:srgbClr val="6600FF"/>
                </a:solidFill>
                <a:effectLst/>
              </a:rPr>
              <a:t>They must find food in the environment so they are ________________________________</a:t>
            </a:r>
          </a:p>
          <a:p>
            <a:r>
              <a:rPr lang="en-US" dirty="0" smtClean="0">
                <a:solidFill>
                  <a:srgbClr val="6600FF"/>
                </a:solidFill>
                <a:effectLst/>
              </a:rPr>
              <a:t>They reproduce through _____________ which means they simply split into two cells.</a:t>
            </a:r>
          </a:p>
          <a:p>
            <a:pPr marL="0" indent="0">
              <a:buNone/>
            </a:pPr>
            <a:endParaRPr lang="en-US" dirty="0" smtClean="0"/>
          </a:p>
          <a:p>
            <a:pPr marL="0" indent="0">
              <a:buNone/>
            </a:pPr>
            <a:endParaRPr lang="en-US" dirty="0"/>
          </a:p>
        </p:txBody>
      </p:sp>
      <p:sp>
        <p:nvSpPr>
          <p:cNvPr id="6" name="TextBox 5"/>
          <p:cNvSpPr txBox="1"/>
          <p:nvPr/>
        </p:nvSpPr>
        <p:spPr>
          <a:xfrm>
            <a:off x="4572000" y="914400"/>
            <a:ext cx="2514600" cy="507831"/>
          </a:xfrm>
          <a:prstGeom prst="rect">
            <a:avLst/>
          </a:prstGeom>
          <a:noFill/>
        </p:spPr>
        <p:txBody>
          <a:bodyPr wrap="square" rtlCol="0">
            <a:spAutoFit/>
          </a:bodyPr>
          <a:lstStyle/>
          <a:p>
            <a:pPr>
              <a:buNone/>
            </a:pPr>
            <a:r>
              <a:rPr lang="en-US" sz="2700" dirty="0" smtClean="0">
                <a:solidFill>
                  <a:srgbClr val="FF0000"/>
                </a:solidFill>
              </a:rPr>
              <a:t>Pseudopod</a:t>
            </a:r>
            <a:endParaRPr lang="en-US"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14" y="34290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13716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1831169" y="2089065"/>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9" name="TextBox 8"/>
          <p:cNvSpPr txBox="1"/>
          <p:nvPr/>
        </p:nvSpPr>
        <p:spPr>
          <a:xfrm>
            <a:off x="4914899" y="2455933"/>
            <a:ext cx="1547123"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631781" y="3657600"/>
            <a:ext cx="3669113" cy="1077218"/>
          </a:xfrm>
          <a:prstGeom prst="rect">
            <a:avLst/>
          </a:prstGeom>
          <a:noFill/>
        </p:spPr>
        <p:txBody>
          <a:bodyPr wrap="square" rtlCol="0">
            <a:spAutoFit/>
          </a:bodyPr>
          <a:lstStyle/>
          <a:p>
            <a:pPr>
              <a:buNone/>
            </a:pPr>
            <a:r>
              <a:rPr lang="en-US" dirty="0" smtClean="0">
                <a:hlinkClick r:id="rId3"/>
              </a:rPr>
              <a:t>Amoeba Feeds! </a:t>
            </a:r>
            <a:r>
              <a:rPr lang="en-US" dirty="0" err="1" smtClean="0">
                <a:hlinkClick r:id="rId3"/>
              </a:rPr>
              <a:t>Youtube</a:t>
            </a:r>
            <a:r>
              <a:rPr lang="en-US" dirty="0" smtClean="0">
                <a:hlinkClick r:id="rId3"/>
              </a:rPr>
              <a:t> link</a:t>
            </a:r>
            <a:endParaRPr lang="en-US" dirty="0"/>
          </a:p>
        </p:txBody>
      </p:sp>
    </p:spTree>
    <p:extLst>
      <p:ext uri="{BB962C8B-B14F-4D97-AF65-F5344CB8AC3E}">
        <p14:creationId xmlns:p14="http://schemas.microsoft.com/office/powerpoint/2010/main" val="32404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838200"/>
          </a:xfrm>
        </p:spPr>
        <p:txBody>
          <a:bodyPr/>
          <a:lstStyle/>
          <a:p>
            <a:r>
              <a:rPr lang="en-US" dirty="0" smtClean="0">
                <a:solidFill>
                  <a:srgbClr val="CC00CC"/>
                </a:solidFill>
              </a:rPr>
              <a:t>Paramecium</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870160" y="4179700"/>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11570" y="723900"/>
            <a:ext cx="8229600" cy="3429000"/>
          </a:xfrm>
        </p:spPr>
        <p:txBody>
          <a:bodyPr>
            <a:normAutofit fontScale="92500" lnSpcReduction="20000"/>
          </a:bodyPr>
          <a:lstStyle/>
          <a:p>
            <a:r>
              <a:rPr lang="en-US" dirty="0" smtClean="0">
                <a:solidFill>
                  <a:srgbClr val="6600FF"/>
                </a:solidFill>
                <a:effectLst/>
              </a:rPr>
              <a:t>Some have small, hair-like structures that come out of the membrane all over the organism… __________________</a:t>
            </a:r>
          </a:p>
          <a:p>
            <a:r>
              <a:rPr lang="en-US" dirty="0" smtClean="0">
                <a:solidFill>
                  <a:srgbClr val="6600FF"/>
                </a:solidFill>
                <a:effectLst/>
              </a:rPr>
              <a:t>Single-celled or ______________________</a:t>
            </a:r>
          </a:p>
          <a:p>
            <a:r>
              <a:rPr lang="en-US" dirty="0" smtClean="0">
                <a:solidFill>
                  <a:srgbClr val="6600FF"/>
                </a:solidFill>
                <a:effectLst/>
              </a:rPr>
              <a:t>Collect food from the environment so they must be _____________________</a:t>
            </a:r>
          </a:p>
          <a:p>
            <a:r>
              <a:rPr lang="en-US" dirty="0" smtClean="0">
                <a:solidFill>
                  <a:srgbClr val="6600FF"/>
                </a:solidFill>
                <a:effectLst/>
              </a:rPr>
              <a:t>Reproduce through ________________________</a:t>
            </a:r>
          </a:p>
          <a:p>
            <a:pPr marL="0" indent="0">
              <a:buNone/>
            </a:pPr>
            <a:endParaRPr lang="en-US" dirty="0">
              <a:solidFill>
                <a:srgbClr val="6600FF"/>
              </a:solidFill>
              <a:effectLst/>
            </a:endParaRPr>
          </a:p>
        </p:txBody>
      </p:sp>
      <p:sp>
        <p:nvSpPr>
          <p:cNvPr id="6" name="TextBox 5"/>
          <p:cNvSpPr txBox="1"/>
          <p:nvPr/>
        </p:nvSpPr>
        <p:spPr>
          <a:xfrm>
            <a:off x="3467100" y="1353753"/>
            <a:ext cx="13716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
        <p:nvSpPr>
          <p:cNvPr id="8" name="TextBox 7"/>
          <p:cNvSpPr txBox="1"/>
          <p:nvPr/>
        </p:nvSpPr>
        <p:spPr>
          <a:xfrm>
            <a:off x="4495800" y="18288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9" name="TextBox 8"/>
          <p:cNvSpPr txBox="1"/>
          <p:nvPr/>
        </p:nvSpPr>
        <p:spPr>
          <a:xfrm>
            <a:off x="2743200" y="2667000"/>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11" name="TextBox 10"/>
          <p:cNvSpPr txBox="1"/>
          <p:nvPr/>
        </p:nvSpPr>
        <p:spPr>
          <a:xfrm>
            <a:off x="1194816" y="3505200"/>
            <a:ext cx="7339584" cy="923330"/>
          </a:xfrm>
          <a:prstGeom prst="rect">
            <a:avLst/>
          </a:prstGeom>
          <a:noFill/>
        </p:spPr>
        <p:txBody>
          <a:bodyPr wrap="square" rtlCol="0">
            <a:spAutoFit/>
          </a:bodyPr>
          <a:lstStyle/>
          <a:p>
            <a:pPr>
              <a:buNone/>
            </a:pPr>
            <a:r>
              <a:rPr lang="en-US" sz="2700" dirty="0" smtClean="0">
                <a:solidFill>
                  <a:srgbClr val="FF0000"/>
                </a:solidFill>
              </a:rPr>
              <a:t>Asexual means most often, but sexual reproduction is possible, too</a:t>
            </a:r>
            <a:endParaRPr lang="en-US" sz="2700" dirty="0">
              <a:solidFill>
                <a:srgbClr val="FF0000"/>
              </a:solidFill>
            </a:endParaRPr>
          </a:p>
        </p:txBody>
      </p:sp>
      <p:sp>
        <p:nvSpPr>
          <p:cNvPr id="5" name="TextBox 4"/>
          <p:cNvSpPr txBox="1"/>
          <p:nvPr/>
        </p:nvSpPr>
        <p:spPr>
          <a:xfrm>
            <a:off x="4956048" y="4431578"/>
            <a:ext cx="3581400" cy="1200329"/>
          </a:xfrm>
          <a:prstGeom prst="rect">
            <a:avLst/>
          </a:prstGeom>
          <a:noFill/>
        </p:spPr>
        <p:txBody>
          <a:bodyPr wrap="square" rtlCol="0">
            <a:spAutoFit/>
          </a:bodyPr>
          <a:lstStyle/>
          <a:p>
            <a:pPr>
              <a:buNone/>
            </a:pPr>
            <a:r>
              <a:rPr lang="en-US" sz="2400" dirty="0" smtClean="0">
                <a:solidFill>
                  <a:srgbClr val="CC00CC"/>
                </a:solidFill>
                <a:hlinkClick r:id="rId3"/>
              </a:rPr>
              <a:t>Amazing Microscopic HD Video!  Paramecium Feeding!</a:t>
            </a:r>
            <a:endParaRPr lang="en-US" sz="2400" dirty="0">
              <a:solidFill>
                <a:srgbClr val="CC00CC"/>
              </a:solidFill>
            </a:endParaRPr>
          </a:p>
        </p:txBody>
      </p:sp>
    </p:spTree>
    <p:extLst>
      <p:ext uri="{BB962C8B-B14F-4D97-AF65-F5344CB8AC3E}">
        <p14:creationId xmlns:p14="http://schemas.microsoft.com/office/powerpoint/2010/main" val="2880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90280" y="2752929"/>
            <a:ext cx="3138699"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248" y="152400"/>
            <a:ext cx="8229600" cy="712787"/>
          </a:xfrm>
        </p:spPr>
        <p:txBody>
          <a:bodyPr/>
          <a:lstStyle/>
          <a:p>
            <a:r>
              <a:rPr lang="en-US" dirty="0" smtClean="0">
                <a:solidFill>
                  <a:srgbClr val="CC00CC"/>
                </a:solidFill>
              </a:rPr>
              <a:t>Euglena</a:t>
            </a:r>
            <a:endParaRPr lang="en-US" dirty="0">
              <a:solidFill>
                <a:srgbClr val="CC00CC"/>
              </a:solidFill>
            </a:endParaRPr>
          </a:p>
        </p:txBody>
      </p:sp>
      <p:sp>
        <p:nvSpPr>
          <p:cNvPr id="3" name="Content Placeholder 2"/>
          <p:cNvSpPr>
            <a:spLocks noGrp="1"/>
          </p:cNvSpPr>
          <p:nvPr>
            <p:ph idx="1"/>
          </p:nvPr>
        </p:nvSpPr>
        <p:spPr>
          <a:xfrm>
            <a:off x="63732" y="825787"/>
            <a:ext cx="8623068" cy="2895599"/>
          </a:xfrm>
        </p:spPr>
        <p:txBody>
          <a:bodyPr>
            <a:normAutofit fontScale="92500" lnSpcReduction="10000"/>
          </a:bodyPr>
          <a:lstStyle/>
          <a:p>
            <a:r>
              <a:rPr lang="en-US" dirty="0" smtClean="0">
                <a:solidFill>
                  <a:srgbClr val="6600FF"/>
                </a:solidFill>
                <a:effectLst/>
              </a:rPr>
              <a:t>Some use a whip-like tail known as a ____________________</a:t>
            </a:r>
          </a:p>
          <a:p>
            <a:r>
              <a:rPr lang="en-US" dirty="0" smtClean="0">
                <a:solidFill>
                  <a:srgbClr val="6600FF"/>
                </a:solidFill>
                <a:effectLst/>
              </a:rPr>
              <a:t>Single celled or ______________________</a:t>
            </a:r>
          </a:p>
          <a:p>
            <a:r>
              <a:rPr lang="en-US" dirty="0" smtClean="0">
                <a:solidFill>
                  <a:srgbClr val="6600FF"/>
                </a:solidFill>
                <a:effectLst/>
              </a:rPr>
              <a:t>Can either use photosynthesis OR collect food from the environment so a  ________________</a:t>
            </a:r>
          </a:p>
          <a:p>
            <a:r>
              <a:rPr lang="en-US" dirty="0" smtClean="0">
                <a:solidFill>
                  <a:srgbClr val="6600FF"/>
                </a:solidFill>
                <a:effectLst/>
              </a:rPr>
              <a:t>Reproduces through _____________________</a:t>
            </a:r>
          </a:p>
        </p:txBody>
      </p:sp>
      <p:sp>
        <p:nvSpPr>
          <p:cNvPr id="4" name="TextBox 3"/>
          <p:cNvSpPr txBox="1"/>
          <p:nvPr/>
        </p:nvSpPr>
        <p:spPr>
          <a:xfrm>
            <a:off x="1219200" y="11430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7" name="TextBox 6"/>
          <p:cNvSpPr txBox="1"/>
          <p:nvPr/>
        </p:nvSpPr>
        <p:spPr>
          <a:xfrm>
            <a:off x="3733800" y="1727775"/>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5445116" y="2667000"/>
            <a:ext cx="2514600" cy="507831"/>
          </a:xfrm>
          <a:prstGeom prst="rect">
            <a:avLst/>
          </a:prstGeom>
          <a:noFill/>
        </p:spPr>
        <p:txBody>
          <a:bodyPr wrap="square" rtlCol="0">
            <a:spAutoFit/>
          </a:bodyPr>
          <a:lstStyle/>
          <a:p>
            <a:pPr>
              <a:buNone/>
            </a:pPr>
            <a:r>
              <a:rPr lang="en-US" sz="2700" dirty="0" smtClean="0">
                <a:solidFill>
                  <a:srgbClr val="FF0000"/>
                </a:solidFill>
              </a:rPr>
              <a:t>Heterotroph</a:t>
            </a:r>
            <a:endParaRPr lang="en-US" sz="2700" dirty="0">
              <a:solidFill>
                <a:srgbClr val="FF0000"/>
              </a:solidFill>
            </a:endParaRPr>
          </a:p>
        </p:txBody>
      </p:sp>
      <p:sp>
        <p:nvSpPr>
          <p:cNvPr id="9" name="TextBox 8"/>
          <p:cNvSpPr txBox="1"/>
          <p:nvPr/>
        </p:nvSpPr>
        <p:spPr>
          <a:xfrm>
            <a:off x="4267200" y="3174831"/>
            <a:ext cx="1447800"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6" name="TextBox 5"/>
          <p:cNvSpPr txBox="1"/>
          <p:nvPr/>
        </p:nvSpPr>
        <p:spPr>
          <a:xfrm>
            <a:off x="6477000" y="3904929"/>
            <a:ext cx="1905000" cy="584775"/>
          </a:xfrm>
          <a:prstGeom prst="rect">
            <a:avLst/>
          </a:prstGeom>
          <a:noFill/>
        </p:spPr>
        <p:txBody>
          <a:bodyPr wrap="square" rtlCol="0">
            <a:spAutoFit/>
          </a:bodyPr>
          <a:lstStyle/>
          <a:p>
            <a:pPr>
              <a:buNone/>
            </a:pPr>
            <a:r>
              <a:rPr lang="en-US" dirty="0" smtClean="0">
                <a:hlinkClick r:id="rId3"/>
              </a:rPr>
              <a:t>Euglena</a:t>
            </a:r>
            <a:endParaRPr lang="en-US" dirty="0"/>
          </a:p>
        </p:txBody>
      </p:sp>
      <p:sp>
        <p:nvSpPr>
          <p:cNvPr id="10" name="TextBox 9"/>
          <p:cNvSpPr txBox="1"/>
          <p:nvPr/>
        </p:nvSpPr>
        <p:spPr>
          <a:xfrm>
            <a:off x="6477000" y="4495800"/>
            <a:ext cx="2362200" cy="584775"/>
          </a:xfrm>
          <a:prstGeom prst="rect">
            <a:avLst/>
          </a:prstGeom>
          <a:noFill/>
        </p:spPr>
        <p:txBody>
          <a:bodyPr wrap="square" rtlCol="0">
            <a:spAutoFit/>
          </a:bodyPr>
          <a:lstStyle/>
          <a:p>
            <a:pPr>
              <a:buNone/>
            </a:pPr>
            <a:r>
              <a:rPr lang="en-US" dirty="0" smtClean="0">
                <a:hlinkClick r:id="rId4"/>
              </a:rPr>
              <a:t>EUGLENA</a:t>
            </a:r>
            <a:endParaRPr lang="en-US" dirty="0"/>
          </a:p>
        </p:txBody>
      </p:sp>
    </p:spTree>
    <p:extLst>
      <p:ext uri="{BB962C8B-B14F-4D97-AF65-F5344CB8AC3E}">
        <p14:creationId xmlns:p14="http://schemas.microsoft.com/office/powerpoint/2010/main" val="13647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err="1" smtClean="0">
                <a:solidFill>
                  <a:srgbClr val="CC00CC"/>
                </a:solidFill>
              </a:rPr>
              <a:t>Volvox</a:t>
            </a:r>
            <a:endParaRPr lang="en-US" dirty="0">
              <a:solidFill>
                <a:srgbClr val="CC00CC"/>
              </a:solidFill>
            </a:endParaRPr>
          </a:p>
        </p:txBody>
      </p:sp>
      <p:sp>
        <p:nvSpPr>
          <p:cNvPr id="3" name="Content Placeholder 2"/>
          <p:cNvSpPr>
            <a:spLocks noGrp="1"/>
          </p:cNvSpPr>
          <p:nvPr>
            <p:ph idx="1"/>
          </p:nvPr>
        </p:nvSpPr>
        <p:spPr>
          <a:xfrm>
            <a:off x="-12192" y="711114"/>
            <a:ext cx="9003792" cy="5842085"/>
          </a:xfrm>
        </p:spPr>
        <p:txBody>
          <a:bodyPr>
            <a:noAutofit/>
          </a:bodyPr>
          <a:lstStyle/>
          <a:p>
            <a:r>
              <a:rPr lang="en-US" sz="2800" dirty="0" smtClean="0">
                <a:solidFill>
                  <a:srgbClr val="6600FF"/>
                </a:solidFill>
                <a:effectLst/>
              </a:rPr>
              <a:t>Some work with each other – combining flagella and teamwork…</a:t>
            </a:r>
          </a:p>
          <a:p>
            <a:r>
              <a:rPr lang="en-US" sz="2800" dirty="0" err="1" smtClean="0">
                <a:solidFill>
                  <a:srgbClr val="6600FF"/>
                </a:solidFill>
                <a:effectLst/>
              </a:rPr>
              <a:t>Volvox</a:t>
            </a:r>
            <a:r>
              <a:rPr lang="en-US" sz="2800" dirty="0" smtClean="0">
                <a:solidFill>
                  <a:srgbClr val="6600FF"/>
                </a:solidFill>
                <a:effectLst/>
              </a:rPr>
              <a:t> is actually many cells but each is an individual organism – they simply live together in a colony for the ease of life.</a:t>
            </a:r>
          </a:p>
          <a:p>
            <a:r>
              <a:rPr lang="en-US" sz="2800" dirty="0" smtClean="0">
                <a:solidFill>
                  <a:srgbClr val="6600FF"/>
                </a:solidFill>
                <a:effectLst/>
              </a:rPr>
              <a:t>Contain chlorophyll so must be _______________ but can also collect NUTRIENTS from the environment so considered both ________________________________</a:t>
            </a:r>
          </a:p>
          <a:p>
            <a:pPr marL="0" indent="0">
              <a:buNone/>
            </a:pPr>
            <a:endParaRPr lang="en-US" dirty="0">
              <a:solidFill>
                <a:srgbClr val="6600FF"/>
              </a:solidFill>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68152" y="3064248"/>
            <a:ext cx="1683327" cy="507831"/>
          </a:xfrm>
          <a:prstGeom prst="rect">
            <a:avLst/>
          </a:prstGeom>
          <a:noFill/>
        </p:spPr>
        <p:txBody>
          <a:bodyPr wrap="square" rtlCol="0">
            <a:spAutoFit/>
          </a:bodyPr>
          <a:lstStyle/>
          <a:p>
            <a:pPr>
              <a:buNone/>
            </a:pPr>
            <a:r>
              <a:rPr lang="en-US" sz="2700" dirty="0" smtClean="0">
                <a:solidFill>
                  <a:srgbClr val="FF0000"/>
                </a:solidFill>
              </a:rPr>
              <a:t>Plant-like</a:t>
            </a:r>
            <a:endParaRPr lang="en-US" sz="2700" dirty="0">
              <a:solidFill>
                <a:srgbClr val="FF0000"/>
              </a:solidFill>
            </a:endParaRPr>
          </a:p>
        </p:txBody>
      </p:sp>
      <p:sp>
        <p:nvSpPr>
          <p:cNvPr id="7" name="TextBox 6"/>
          <p:cNvSpPr txBox="1"/>
          <p:nvPr/>
        </p:nvSpPr>
        <p:spPr>
          <a:xfrm>
            <a:off x="3810000" y="4298442"/>
            <a:ext cx="3941479" cy="507831"/>
          </a:xfrm>
          <a:prstGeom prst="rect">
            <a:avLst/>
          </a:prstGeom>
          <a:noFill/>
        </p:spPr>
        <p:txBody>
          <a:bodyPr wrap="square" rtlCol="0">
            <a:spAutoFit/>
          </a:bodyPr>
          <a:lstStyle/>
          <a:p>
            <a:pPr>
              <a:buNone/>
            </a:pPr>
            <a:r>
              <a:rPr lang="en-US" sz="2700" dirty="0" smtClean="0">
                <a:solidFill>
                  <a:srgbClr val="FF0000"/>
                </a:solidFill>
              </a:rPr>
              <a:t>Auto and heterotroph</a:t>
            </a:r>
            <a:endParaRPr lang="en-US" sz="2700" dirty="0">
              <a:solidFill>
                <a:srgbClr val="FF0000"/>
              </a:solidFill>
            </a:endParaRPr>
          </a:p>
        </p:txBody>
      </p:sp>
    </p:spTree>
    <p:extLst>
      <p:ext uri="{BB962C8B-B14F-4D97-AF65-F5344CB8AC3E}">
        <p14:creationId xmlns:p14="http://schemas.microsoft.com/office/powerpoint/2010/main" val="3505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err="1" smtClean="0">
                <a:solidFill>
                  <a:srgbClr val="CC00CC"/>
                </a:solidFill>
              </a:rPr>
              <a:t>Volvox</a:t>
            </a:r>
            <a:endParaRPr lang="en-US" dirty="0">
              <a:solidFill>
                <a:srgbClr val="CC00CC"/>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5552" y="838200"/>
            <a:ext cx="8610600" cy="3268587"/>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6600FF"/>
                </a:solidFill>
                <a:effectLst/>
              </a:rPr>
              <a:t>Each of the cells have two flagella and they must coordinate them to cause motion for the entire colony.</a:t>
            </a:r>
          </a:p>
          <a:p>
            <a:pPr marL="342900" indent="-342900">
              <a:buFont typeface="Arial" pitchFamily="34" charset="0"/>
              <a:buChar char="•"/>
            </a:pPr>
            <a:r>
              <a:rPr lang="en-US" sz="2400" dirty="0" smtClean="0">
                <a:solidFill>
                  <a:srgbClr val="6600FF"/>
                </a:solidFill>
                <a:effectLst/>
              </a:rPr>
              <a:t>They have a red “eye” spot that can help determine light.</a:t>
            </a:r>
          </a:p>
          <a:p>
            <a:pPr marL="342900" indent="-342900">
              <a:buFont typeface="Arial" pitchFamily="34" charset="0"/>
              <a:buChar char="•"/>
            </a:pPr>
            <a:r>
              <a:rPr lang="en-US" sz="2400" dirty="0" smtClean="0">
                <a:solidFill>
                  <a:srgbClr val="6600FF"/>
                </a:solidFill>
                <a:effectLst/>
              </a:rPr>
              <a:t>They work together but seem to have poles (so they know forward and back.</a:t>
            </a:r>
          </a:p>
          <a:p>
            <a:pPr marL="342900" indent="-342900">
              <a:buFont typeface="Arial" pitchFamily="34" charset="0"/>
              <a:buChar char="•"/>
            </a:pPr>
            <a:r>
              <a:rPr lang="en-US" sz="2400" dirty="0" smtClean="0">
                <a:solidFill>
                  <a:srgbClr val="6600FF"/>
                </a:solidFill>
                <a:effectLst/>
              </a:rPr>
              <a:t>The </a:t>
            </a:r>
            <a:r>
              <a:rPr lang="en-US" sz="2400" dirty="0" err="1" smtClean="0">
                <a:solidFill>
                  <a:srgbClr val="6600FF"/>
                </a:solidFill>
                <a:effectLst/>
              </a:rPr>
              <a:t>volvox</a:t>
            </a:r>
            <a:r>
              <a:rPr lang="en-US" sz="2400" dirty="0" smtClean="0">
                <a:solidFill>
                  <a:srgbClr val="6600FF"/>
                </a:solidFill>
                <a:effectLst/>
              </a:rPr>
              <a:t> colony will reproduce new cells through asexual reproduction, but also has the ability to go to sexual reproduction so two separate colonies would be needed.</a:t>
            </a:r>
            <a:endParaRPr lang="en-US" sz="2400" dirty="0">
              <a:solidFill>
                <a:srgbClr val="6600FF"/>
              </a:solidFill>
              <a:effectLst/>
            </a:endParaRPr>
          </a:p>
        </p:txBody>
      </p:sp>
      <p:sp>
        <p:nvSpPr>
          <p:cNvPr id="4" name="TextBox 3"/>
          <p:cNvSpPr txBox="1"/>
          <p:nvPr/>
        </p:nvSpPr>
        <p:spPr>
          <a:xfrm>
            <a:off x="3962400" y="4495800"/>
            <a:ext cx="4495800" cy="369332"/>
          </a:xfrm>
          <a:prstGeom prst="rect">
            <a:avLst/>
          </a:prstGeom>
          <a:noFill/>
        </p:spPr>
        <p:txBody>
          <a:bodyPr wrap="square" rtlCol="0">
            <a:spAutoFit/>
          </a:bodyPr>
          <a:lstStyle/>
          <a:p>
            <a:r>
              <a:rPr lang="en-US" dirty="0" err="1" smtClean="0">
                <a:hlinkClick r:id="rId3"/>
              </a:rPr>
              <a:t>Volvox</a:t>
            </a:r>
            <a:r>
              <a:rPr lang="en-US" dirty="0" smtClean="0">
                <a:hlinkClick r:id="rId3"/>
              </a:rPr>
              <a:t> Dances!</a:t>
            </a:r>
            <a:endParaRPr lang="en-US" dirty="0"/>
          </a:p>
        </p:txBody>
      </p:sp>
    </p:spTree>
    <p:extLst>
      <p:ext uri="{BB962C8B-B14F-4D97-AF65-F5344CB8AC3E}">
        <p14:creationId xmlns:p14="http://schemas.microsoft.com/office/powerpoint/2010/main" val="1325110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381000"/>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Robert Hooke (1665)</a:t>
            </a:r>
            <a:endParaRPr lang="en-US" sz="3200" kern="0" dirty="0">
              <a:solidFill>
                <a:schemeClr val="bg1"/>
              </a:solidFill>
              <a:effectLst/>
            </a:endParaRPr>
          </a:p>
        </p:txBody>
      </p:sp>
      <p:sp>
        <p:nvSpPr>
          <p:cNvPr id="3" name="Title 1"/>
          <p:cNvSpPr txBox="1">
            <a:spLocks/>
          </p:cNvSpPr>
          <p:nvPr/>
        </p:nvSpPr>
        <p:spPr bwMode="auto">
          <a:xfrm>
            <a:off x="381000" y="2438400"/>
            <a:ext cx="655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Anton van Leeuwenhoek (1670)</a:t>
            </a:r>
            <a:endParaRPr lang="en-US" sz="3200" kern="0" dirty="0">
              <a:solidFill>
                <a:schemeClr val="bg1"/>
              </a:solidFill>
              <a:effectLst/>
            </a:endParaRPr>
          </a:p>
        </p:txBody>
      </p:sp>
      <p:sp>
        <p:nvSpPr>
          <p:cNvPr id="4" name="Content Placeholder 2"/>
          <p:cNvSpPr txBox="1">
            <a:spLocks/>
          </p:cNvSpPr>
          <p:nvPr/>
        </p:nvSpPr>
        <p:spPr bwMode="auto">
          <a:xfrm>
            <a:off x="914400" y="117195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Used a COMPOUND microscope</a:t>
            </a:r>
            <a:endParaRPr lang="en-US" sz="2400" kern="0" dirty="0">
              <a:solidFill>
                <a:srgbClr val="FF0000"/>
              </a:solidFill>
              <a:effectLst/>
            </a:endParaRPr>
          </a:p>
        </p:txBody>
      </p:sp>
      <p:sp>
        <p:nvSpPr>
          <p:cNvPr id="5" name="Content Placeholder 2"/>
          <p:cNvSpPr txBox="1">
            <a:spLocks/>
          </p:cNvSpPr>
          <p:nvPr/>
        </p:nvSpPr>
        <p:spPr bwMode="auto">
          <a:xfrm>
            <a:off x="1371600" y="15621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6600FF"/>
                </a:solidFill>
                <a:effectLst/>
              </a:rPr>
              <a:t>Saw cork (dead plant cells)</a:t>
            </a:r>
            <a:endParaRPr lang="en-US" sz="2400" kern="0" dirty="0">
              <a:solidFill>
                <a:srgbClr val="6600FF"/>
              </a:solidFill>
              <a:effectLst/>
            </a:endParaRPr>
          </a:p>
        </p:txBody>
      </p:sp>
      <p:sp>
        <p:nvSpPr>
          <p:cNvPr id="6" name="Content Placeholder 2"/>
          <p:cNvSpPr txBox="1">
            <a:spLocks/>
          </p:cNvSpPr>
          <p:nvPr/>
        </p:nvSpPr>
        <p:spPr bwMode="auto">
          <a:xfrm>
            <a:off x="1752600" y="20574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cell walls (boxes) as “CELLS”</a:t>
            </a:r>
            <a:endParaRPr lang="en-US" sz="2400" kern="0" dirty="0">
              <a:solidFill>
                <a:srgbClr val="00B050"/>
              </a:solidFill>
              <a:effectLst/>
            </a:endParaRPr>
          </a:p>
        </p:txBody>
      </p:sp>
      <p:sp>
        <p:nvSpPr>
          <p:cNvPr id="7" name="Content Placeholder 2"/>
          <p:cNvSpPr txBox="1">
            <a:spLocks/>
          </p:cNvSpPr>
          <p:nvPr/>
        </p:nvSpPr>
        <p:spPr bwMode="auto">
          <a:xfrm>
            <a:off x="1066800" y="32385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Looked at pond water…living cells</a:t>
            </a:r>
            <a:endParaRPr lang="en-US" sz="2400" kern="0" dirty="0">
              <a:solidFill>
                <a:srgbClr val="FF0000"/>
              </a:solidFill>
              <a:effectLst/>
            </a:endParaRPr>
          </a:p>
        </p:txBody>
      </p:sp>
      <p:sp>
        <p:nvSpPr>
          <p:cNvPr id="8" name="Content Placeholder 2"/>
          <p:cNvSpPr txBox="1">
            <a:spLocks/>
          </p:cNvSpPr>
          <p:nvPr/>
        </p:nvSpPr>
        <p:spPr bwMode="auto">
          <a:xfrm>
            <a:off x="1676400" y="37338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moving beings as “animal-</a:t>
            </a:r>
            <a:r>
              <a:rPr lang="en-US" sz="2400" kern="0" dirty="0" err="1" smtClean="0">
                <a:solidFill>
                  <a:srgbClr val="00B050"/>
                </a:solidFill>
                <a:effectLst/>
              </a:rPr>
              <a:t>cules</a:t>
            </a:r>
            <a:r>
              <a:rPr lang="en-US" sz="2400" kern="0" dirty="0" smtClean="0">
                <a:solidFill>
                  <a:srgbClr val="00B050"/>
                </a:solidFill>
                <a:effectLst/>
              </a:rPr>
              <a:t>”</a:t>
            </a:r>
            <a:endParaRPr lang="en-US" sz="2400" kern="0" dirty="0">
              <a:solidFill>
                <a:srgbClr val="00B050"/>
              </a:solidFill>
              <a:effectLst/>
            </a:endParaRPr>
          </a:p>
        </p:txBody>
      </p:sp>
    </p:spTree>
    <p:extLst>
      <p:ext uri="{BB962C8B-B14F-4D97-AF65-F5344CB8AC3E}">
        <p14:creationId xmlns:p14="http://schemas.microsoft.com/office/powerpoint/2010/main" val="1535965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10600" cy="884238"/>
          </a:xfrm>
        </p:spPr>
        <p:txBody>
          <a:bodyPr>
            <a:normAutofit fontScale="90000"/>
          </a:bodyPr>
          <a:lstStyle/>
          <a:p>
            <a:r>
              <a:rPr lang="en-US" dirty="0" smtClean="0">
                <a:solidFill>
                  <a:srgbClr val="CC00CC"/>
                </a:solidFill>
              </a:rPr>
              <a:t>All of our </a:t>
            </a:r>
            <a:r>
              <a:rPr lang="en-US" dirty="0" err="1" smtClean="0">
                <a:solidFill>
                  <a:srgbClr val="CC00CC"/>
                </a:solidFill>
              </a:rPr>
              <a:t>protists</a:t>
            </a:r>
            <a:r>
              <a:rPr lang="en-US" dirty="0" smtClean="0">
                <a:solidFill>
                  <a:srgbClr val="CC00CC"/>
                </a:solidFill>
              </a:rPr>
              <a:t>…Review at this site!</a:t>
            </a:r>
            <a:endParaRPr lang="en-US" dirty="0">
              <a:solidFill>
                <a:srgbClr val="CC00CC"/>
              </a:solidFill>
            </a:endParaRPr>
          </a:p>
        </p:txBody>
      </p:sp>
      <p:sp>
        <p:nvSpPr>
          <p:cNvPr id="5" name="TextBox 4"/>
          <p:cNvSpPr txBox="1"/>
          <p:nvPr/>
        </p:nvSpPr>
        <p:spPr>
          <a:xfrm>
            <a:off x="381000" y="1066800"/>
            <a:ext cx="8458200" cy="830997"/>
          </a:xfrm>
          <a:prstGeom prst="rect">
            <a:avLst/>
          </a:prstGeom>
          <a:noFill/>
        </p:spPr>
        <p:txBody>
          <a:bodyPr wrap="square" rtlCol="0">
            <a:spAutoFit/>
          </a:bodyPr>
          <a:lstStyle/>
          <a:p>
            <a:pPr marL="342900" indent="-342900">
              <a:buFont typeface="Arial" pitchFamily="34" charset="0"/>
              <a:buChar char="•"/>
            </a:pPr>
            <a:r>
              <a:rPr lang="en-US" sz="2400" u="sng" dirty="0">
                <a:solidFill>
                  <a:srgbClr val="FF0000"/>
                </a:solidFill>
                <a:hlinkClick r:id="rId2"/>
              </a:rPr>
              <a:t>http://www.harcourtschool.com/activity/science_up_close/602/deploy/interface.html</a:t>
            </a:r>
            <a:endParaRPr lang="en-US" sz="2400" dirty="0">
              <a:solidFill>
                <a:srgbClr val="FF0000"/>
              </a:solidFill>
            </a:endParaRPr>
          </a:p>
        </p:txBody>
      </p:sp>
    </p:spTree>
    <p:extLst>
      <p:ext uri="{BB962C8B-B14F-4D97-AF65-F5344CB8AC3E}">
        <p14:creationId xmlns:p14="http://schemas.microsoft.com/office/powerpoint/2010/main" val="1318594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age result for cell images under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36095"/>
            <a:ext cx="3380513" cy="3380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cell images under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12" y="36095"/>
            <a:ext cx="4645025" cy="334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581400"/>
            <a:ext cx="7467600" cy="2948499"/>
          </a:xfrm>
          <a:prstGeom prst="rect">
            <a:avLst/>
          </a:prstGeom>
          <a:noFill/>
        </p:spPr>
        <p:txBody>
          <a:bodyPr wrap="square" rtlCol="0">
            <a:spAutoFit/>
          </a:bodyPr>
          <a:lstStyle/>
          <a:p>
            <a:pPr>
              <a:buNone/>
            </a:pPr>
            <a:r>
              <a:rPr lang="en-US" dirty="0" smtClean="0">
                <a:solidFill>
                  <a:srgbClr val="0000CC"/>
                </a:solidFill>
                <a:effectLst/>
              </a:rPr>
              <a:t>General observations?</a:t>
            </a:r>
          </a:p>
          <a:p>
            <a:pPr>
              <a:buNone/>
            </a:pPr>
            <a:endParaRPr lang="en-US" dirty="0">
              <a:solidFill>
                <a:srgbClr val="0000CC"/>
              </a:solidFill>
              <a:effectLst/>
            </a:endParaRPr>
          </a:p>
          <a:p>
            <a:pPr>
              <a:buNone/>
            </a:pPr>
            <a:r>
              <a:rPr lang="en-US" dirty="0" smtClean="0">
                <a:solidFill>
                  <a:srgbClr val="0000CC"/>
                </a:solidFill>
                <a:effectLst/>
              </a:rPr>
              <a:t>Alike?</a:t>
            </a:r>
          </a:p>
          <a:p>
            <a:pPr>
              <a:buNone/>
            </a:pPr>
            <a:endParaRPr lang="en-US" dirty="0">
              <a:solidFill>
                <a:srgbClr val="0000CC"/>
              </a:solidFill>
              <a:effectLst/>
            </a:endParaRPr>
          </a:p>
          <a:p>
            <a:pPr>
              <a:buNone/>
            </a:pPr>
            <a:r>
              <a:rPr lang="en-US" dirty="0" smtClean="0">
                <a:solidFill>
                  <a:srgbClr val="0000CC"/>
                </a:solidFill>
                <a:effectLst/>
              </a:rPr>
              <a:t>Different?</a:t>
            </a:r>
            <a:endParaRPr lang="en-US" dirty="0">
              <a:solidFill>
                <a:srgbClr val="0000CC"/>
              </a:solidFill>
              <a:effectLst/>
            </a:endParaRPr>
          </a:p>
        </p:txBody>
      </p:sp>
    </p:spTree>
    <p:extLst>
      <p:ext uri="{BB962C8B-B14F-4D97-AF65-F5344CB8AC3E}">
        <p14:creationId xmlns:p14="http://schemas.microsoft.com/office/powerpoint/2010/main" val="2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623" y="1752600"/>
            <a:ext cx="8707154" cy="4786312"/>
          </a:xfrm>
          <a:prstGeom prst="rect">
            <a:avLst/>
          </a:prstGeom>
        </p:spPr>
      </p:pic>
      <p:sp>
        <p:nvSpPr>
          <p:cNvPr id="5" name="TextBox 4"/>
          <p:cNvSpPr txBox="1"/>
          <p:nvPr/>
        </p:nvSpPr>
        <p:spPr>
          <a:xfrm>
            <a:off x="381000" y="228600"/>
            <a:ext cx="8534400" cy="1766637"/>
          </a:xfrm>
          <a:prstGeom prst="rect">
            <a:avLst/>
          </a:prstGeom>
          <a:noFill/>
        </p:spPr>
        <p:txBody>
          <a:bodyPr wrap="square" rtlCol="0">
            <a:spAutoFit/>
          </a:bodyPr>
          <a:lstStyle/>
          <a:p>
            <a:pPr>
              <a:buNone/>
            </a:pPr>
            <a:r>
              <a:rPr lang="en-US" dirty="0" smtClean="0">
                <a:solidFill>
                  <a:srgbClr val="0000CC"/>
                </a:solidFill>
                <a:effectLst/>
              </a:rPr>
              <a:t>Read and annotate</a:t>
            </a:r>
          </a:p>
          <a:p>
            <a:pPr>
              <a:buNone/>
            </a:pPr>
            <a:r>
              <a:rPr lang="en-US" dirty="0" smtClean="0">
                <a:solidFill>
                  <a:schemeClr val="bg1">
                    <a:lumMod val="60000"/>
                    <a:lumOff val="40000"/>
                  </a:schemeClr>
                </a:solidFill>
                <a:effectLst/>
              </a:rPr>
              <a:t>Find and color</a:t>
            </a:r>
          </a:p>
          <a:p>
            <a:pPr>
              <a:buNone/>
            </a:pPr>
            <a:r>
              <a:rPr lang="en-US" dirty="0" smtClean="0">
                <a:solidFill>
                  <a:srgbClr val="92D050"/>
                </a:solidFill>
                <a:effectLst/>
              </a:rPr>
              <a:t>Those parts marked out – are not needed.</a:t>
            </a:r>
            <a:endParaRPr lang="en-US" dirty="0">
              <a:solidFill>
                <a:srgbClr val="92D050"/>
              </a:solidFill>
              <a:effectLst/>
            </a:endParaRPr>
          </a:p>
        </p:txBody>
      </p:sp>
      <p:sp>
        <p:nvSpPr>
          <p:cNvPr id="6" name="Oval 5"/>
          <p:cNvSpPr/>
          <p:nvPr/>
        </p:nvSpPr>
        <p:spPr bwMode="auto">
          <a:xfrm>
            <a:off x="4191000" y="3657600"/>
            <a:ext cx="1600200" cy="381000"/>
          </a:xfrm>
          <a:prstGeom prst="ellipse">
            <a:avLst/>
          </a:prstGeom>
          <a:no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cxnSp>
        <p:nvCxnSpPr>
          <p:cNvPr id="8" name="Straight Connector 7"/>
          <p:cNvCxnSpPr/>
          <p:nvPr/>
        </p:nvCxnSpPr>
        <p:spPr bwMode="auto">
          <a:xfrm>
            <a:off x="1066800" y="3657600"/>
            <a:ext cx="3124200" cy="0"/>
          </a:xfrm>
          <a:prstGeom prst="line">
            <a:avLst/>
          </a:prstGeom>
          <a:noFill/>
          <a:ln w="76200" cap="flat" cmpd="sng" algn="ctr">
            <a:solidFill>
              <a:srgbClr val="FFFF00"/>
            </a:solidFill>
            <a:prstDash val="solid"/>
            <a:round/>
            <a:headEnd type="none" w="med" len="med"/>
            <a:tailEnd type="none" w="med" len="med"/>
          </a:ln>
          <a:effectLst/>
        </p:spPr>
      </p:cxnSp>
      <p:cxnSp>
        <p:nvCxnSpPr>
          <p:cNvPr id="10" name="Straight Connector 9"/>
          <p:cNvCxnSpPr/>
          <p:nvPr/>
        </p:nvCxnSpPr>
        <p:spPr bwMode="auto">
          <a:xfrm>
            <a:off x="2971800" y="5638800"/>
            <a:ext cx="5791200" cy="76200"/>
          </a:xfrm>
          <a:prstGeom prst="line">
            <a:avLst/>
          </a:prstGeom>
          <a:noFill/>
          <a:ln w="5715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413288" y="5983636"/>
            <a:ext cx="7892512" cy="36163"/>
          </a:xfrm>
          <a:prstGeom prst="line">
            <a:avLst/>
          </a:prstGeom>
          <a:noFill/>
          <a:ln w="57150" cap="flat" cmpd="sng" algn="ctr">
            <a:solidFill>
              <a:schemeClr val="accent1"/>
            </a:solidFill>
            <a:prstDash val="solid"/>
            <a:round/>
            <a:headEnd type="none" w="med" len="med"/>
            <a:tailEnd type="none" w="med" len="med"/>
          </a:ln>
          <a:effectLst/>
        </p:spPr>
      </p:cxnSp>
      <p:cxnSp>
        <p:nvCxnSpPr>
          <p:cNvPr id="13" name="Straight Connector 12"/>
          <p:cNvCxnSpPr/>
          <p:nvPr/>
        </p:nvCxnSpPr>
        <p:spPr bwMode="auto">
          <a:xfrm>
            <a:off x="533400" y="6288435"/>
            <a:ext cx="7892512" cy="36163"/>
          </a:xfrm>
          <a:prstGeom prst="line">
            <a:avLst/>
          </a:prstGeom>
          <a:no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066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1286"/>
            <a:ext cx="7238999" cy="6246658"/>
          </a:xfrm>
          <a:prstGeom prst="rect">
            <a:avLst/>
          </a:prstGeom>
        </p:spPr>
      </p:pic>
    </p:spTree>
    <p:extLst>
      <p:ext uri="{BB962C8B-B14F-4D97-AF65-F5344CB8AC3E}">
        <p14:creationId xmlns:p14="http://schemas.microsoft.com/office/powerpoint/2010/main" val="420150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84408</TotalTime>
  <Words>1798</Words>
  <Application>Microsoft Office PowerPoint</Application>
  <PresentationFormat>On-screen Show (4:3)</PresentationFormat>
  <Paragraphs>386</Paragraphs>
  <Slides>61</Slides>
  <Notes>5</Notes>
  <HiddenSlides>20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Tahoma</vt:lpstr>
      <vt:lpstr>Wingdings</vt:lpstr>
      <vt:lpstr>Curtain Call</vt:lpstr>
      <vt:lpstr>Default Design</vt:lpstr>
      <vt:lpstr>Nov. 7, 2019</vt:lpstr>
      <vt:lpstr>Review</vt:lpstr>
      <vt:lpstr>Cell Theory</vt:lpstr>
      <vt:lpstr>PowerPoint Presentation</vt:lpstr>
      <vt:lpstr>Compound Microscope</vt:lpstr>
      <vt:lpstr>MRS. NERG-C</vt:lpstr>
      <vt:lpstr>PowerPoint Presentation</vt:lpstr>
      <vt:lpstr>PowerPoint Presentation</vt:lpstr>
      <vt:lpstr>PowerPoint Presentation</vt:lpstr>
      <vt:lpstr>PowerPoint Presentation</vt:lpstr>
      <vt:lpstr>PowerPoint Presentation</vt:lpstr>
      <vt:lpstr>CELLS</vt:lpstr>
      <vt:lpstr>If more is needed…</vt:lpstr>
      <vt:lpstr>PowerPoint Presentation</vt:lpstr>
      <vt:lpstr>PowerPoint Presentation</vt:lpstr>
      <vt:lpstr>PowerPoint Presentation</vt:lpstr>
      <vt:lpstr>City jobs</vt:lpstr>
      <vt:lpstr>Cells</vt:lpstr>
      <vt:lpstr>PowerPoint Presentation</vt:lpstr>
      <vt:lpstr>PowerPoint Presentation</vt:lpstr>
      <vt:lpstr>PowerPoint Presentation</vt:lpstr>
      <vt:lpstr>PowerPoint Presentation</vt:lpstr>
      <vt:lpstr>PowerPoint Presentation</vt:lpstr>
      <vt:lpstr>School analogy</vt:lpstr>
      <vt:lpstr>Protists…</vt:lpstr>
      <vt:lpstr>Protists…Animal? Plant? Fungus?</vt:lpstr>
      <vt:lpstr>Protists</vt:lpstr>
      <vt:lpstr>Protists – finding food</vt:lpstr>
      <vt:lpstr>Protists - locomotion</vt:lpstr>
      <vt:lpstr>Protists - locomotion</vt:lpstr>
      <vt:lpstr>Protists - locomotion</vt:lpstr>
      <vt:lpstr>Protists - locomotion</vt:lpstr>
      <vt:lpstr>Google classroom</vt:lpstr>
      <vt:lpstr>PowerPoint Presentation</vt:lpstr>
      <vt:lpstr>Amoeba</vt:lpstr>
      <vt:lpstr>Paramecium</vt:lpstr>
      <vt:lpstr>Euglena</vt:lpstr>
      <vt:lpstr>Volvox</vt:lpstr>
      <vt:lpstr>Volvox</vt:lpstr>
      <vt:lpstr>All of our protists…Review at this site!</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1371</cp:revision>
  <cp:lastPrinted>2019-02-25T17:10:48Z</cp:lastPrinted>
  <dcterms:created xsi:type="dcterms:W3CDTF">2006-07-19T23:42:34Z</dcterms:created>
  <dcterms:modified xsi:type="dcterms:W3CDTF">2019-11-07T15:16:14Z</dcterms:modified>
</cp:coreProperties>
</file>