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 id="2147483661" r:id="rId2"/>
  </p:sldMasterIdLst>
  <p:notesMasterIdLst>
    <p:notesMasterId r:id="rId40"/>
  </p:notesMasterIdLst>
  <p:handoutMasterIdLst>
    <p:handoutMasterId r:id="rId41"/>
  </p:handoutMasterIdLst>
  <p:sldIdLst>
    <p:sldId id="6608" r:id="rId3"/>
    <p:sldId id="6620" r:id="rId4"/>
    <p:sldId id="6603" r:id="rId5"/>
    <p:sldId id="6544" r:id="rId6"/>
    <p:sldId id="6532" r:id="rId7"/>
    <p:sldId id="6550" r:id="rId8"/>
    <p:sldId id="6607" r:id="rId9"/>
    <p:sldId id="6617" r:id="rId10"/>
    <p:sldId id="6558" r:id="rId11"/>
    <p:sldId id="6559" r:id="rId12"/>
    <p:sldId id="6605" r:id="rId13"/>
    <p:sldId id="6505" r:id="rId14"/>
    <p:sldId id="6621" r:id="rId15"/>
    <p:sldId id="6643" r:id="rId16"/>
    <p:sldId id="6644" r:id="rId17"/>
    <p:sldId id="6642" r:id="rId18"/>
    <p:sldId id="6623" r:id="rId19"/>
    <p:sldId id="6624" r:id="rId20"/>
    <p:sldId id="6625" r:id="rId21"/>
    <p:sldId id="6626" r:id="rId22"/>
    <p:sldId id="6627" r:id="rId23"/>
    <p:sldId id="6628" r:id="rId24"/>
    <p:sldId id="6629" r:id="rId25"/>
    <p:sldId id="6630" r:id="rId26"/>
    <p:sldId id="6631" r:id="rId27"/>
    <p:sldId id="6632" r:id="rId28"/>
    <p:sldId id="6633" r:id="rId29"/>
    <p:sldId id="6634" r:id="rId30"/>
    <p:sldId id="6635" r:id="rId31"/>
    <p:sldId id="6636" r:id="rId32"/>
    <p:sldId id="6637" r:id="rId33"/>
    <p:sldId id="6638" r:id="rId34"/>
    <p:sldId id="6639" r:id="rId35"/>
    <p:sldId id="6640" r:id="rId36"/>
    <p:sldId id="6641" r:id="rId37"/>
    <p:sldId id="6540" r:id="rId38"/>
    <p:sldId id="6541" r:id="rId39"/>
  </p:sldIdLst>
  <p:sldSz cx="9144000" cy="6858000" type="screen4x3"/>
  <p:notesSz cx="7010400" cy="9296400"/>
  <p:defaultTextStyle>
    <a:defPPr>
      <a:defRPr lang="en-US"/>
    </a:defPPr>
    <a:lvl1pPr algn="l" rtl="0" fontAlgn="base">
      <a:spcBef>
        <a:spcPct val="20000"/>
      </a:spcBef>
      <a:spcAft>
        <a:spcPct val="0"/>
      </a:spcAft>
      <a:buClr>
        <a:schemeClr val="hlink"/>
      </a:buClr>
      <a:buSzPct val="65000"/>
      <a:buFont typeface="Wingdings" pitchFamily="2" charset="2"/>
      <a:buChar char="n"/>
      <a:defRPr sz="3200" kern="1200">
        <a:solidFill>
          <a:schemeClr val="tx1"/>
        </a:solidFill>
        <a:effectLst>
          <a:outerShdw blurRad="38100" dist="38100" dir="2700000" algn="tl">
            <a:srgbClr val="000000">
              <a:alpha val="43137"/>
            </a:srgbClr>
          </a:outerShdw>
        </a:effectLst>
        <a:latin typeface="Tahoma" pitchFamily="34" charset="0"/>
        <a:ea typeface="+mn-ea"/>
        <a:cs typeface="+mn-cs"/>
      </a:defRPr>
    </a:lvl1pPr>
    <a:lvl2pPr marL="457200" algn="l" rtl="0" fontAlgn="base">
      <a:spcBef>
        <a:spcPct val="20000"/>
      </a:spcBef>
      <a:spcAft>
        <a:spcPct val="0"/>
      </a:spcAft>
      <a:buClr>
        <a:schemeClr val="hlink"/>
      </a:buClr>
      <a:buSzPct val="65000"/>
      <a:buFont typeface="Wingdings" pitchFamily="2" charset="2"/>
      <a:buChar char="n"/>
      <a:defRPr sz="3200" kern="1200">
        <a:solidFill>
          <a:schemeClr val="tx1"/>
        </a:solidFill>
        <a:effectLst>
          <a:outerShdw blurRad="38100" dist="38100" dir="2700000" algn="tl">
            <a:srgbClr val="000000">
              <a:alpha val="43137"/>
            </a:srgbClr>
          </a:outerShdw>
        </a:effectLst>
        <a:latin typeface="Tahoma" pitchFamily="34" charset="0"/>
        <a:ea typeface="+mn-ea"/>
        <a:cs typeface="+mn-cs"/>
      </a:defRPr>
    </a:lvl2pPr>
    <a:lvl3pPr marL="914400" algn="l" rtl="0" fontAlgn="base">
      <a:spcBef>
        <a:spcPct val="20000"/>
      </a:spcBef>
      <a:spcAft>
        <a:spcPct val="0"/>
      </a:spcAft>
      <a:buClr>
        <a:schemeClr val="hlink"/>
      </a:buClr>
      <a:buSzPct val="65000"/>
      <a:buFont typeface="Wingdings" pitchFamily="2" charset="2"/>
      <a:buChar char="n"/>
      <a:defRPr sz="3200" kern="1200">
        <a:solidFill>
          <a:schemeClr val="tx1"/>
        </a:solidFill>
        <a:effectLst>
          <a:outerShdw blurRad="38100" dist="38100" dir="2700000" algn="tl">
            <a:srgbClr val="000000">
              <a:alpha val="43137"/>
            </a:srgbClr>
          </a:outerShdw>
        </a:effectLst>
        <a:latin typeface="Tahoma" pitchFamily="34" charset="0"/>
        <a:ea typeface="+mn-ea"/>
        <a:cs typeface="+mn-cs"/>
      </a:defRPr>
    </a:lvl3pPr>
    <a:lvl4pPr marL="1371600" algn="l" rtl="0" fontAlgn="base">
      <a:spcBef>
        <a:spcPct val="20000"/>
      </a:spcBef>
      <a:spcAft>
        <a:spcPct val="0"/>
      </a:spcAft>
      <a:buClr>
        <a:schemeClr val="hlink"/>
      </a:buClr>
      <a:buSzPct val="65000"/>
      <a:buFont typeface="Wingdings" pitchFamily="2" charset="2"/>
      <a:buChar char="n"/>
      <a:defRPr sz="3200" kern="1200">
        <a:solidFill>
          <a:schemeClr val="tx1"/>
        </a:solidFill>
        <a:effectLst>
          <a:outerShdw blurRad="38100" dist="38100" dir="2700000" algn="tl">
            <a:srgbClr val="000000">
              <a:alpha val="43137"/>
            </a:srgbClr>
          </a:outerShdw>
        </a:effectLst>
        <a:latin typeface="Tahoma" pitchFamily="34" charset="0"/>
        <a:ea typeface="+mn-ea"/>
        <a:cs typeface="+mn-cs"/>
      </a:defRPr>
    </a:lvl4pPr>
    <a:lvl5pPr marL="1828800" algn="l" rtl="0" fontAlgn="base">
      <a:spcBef>
        <a:spcPct val="20000"/>
      </a:spcBef>
      <a:spcAft>
        <a:spcPct val="0"/>
      </a:spcAft>
      <a:buClr>
        <a:schemeClr val="hlink"/>
      </a:buClr>
      <a:buSzPct val="65000"/>
      <a:buFont typeface="Wingdings" pitchFamily="2" charset="2"/>
      <a:buChar char="n"/>
      <a:defRPr sz="3200" kern="1200">
        <a:solidFill>
          <a:schemeClr val="tx1"/>
        </a:solidFill>
        <a:effectLst>
          <a:outerShdw blurRad="38100" dist="38100" dir="2700000" algn="tl">
            <a:srgbClr val="000000">
              <a:alpha val="43137"/>
            </a:srgbClr>
          </a:outerShdw>
        </a:effectLst>
        <a:latin typeface="Tahoma" pitchFamily="34" charset="0"/>
        <a:ea typeface="+mn-ea"/>
        <a:cs typeface="+mn-cs"/>
      </a:defRPr>
    </a:lvl5pPr>
    <a:lvl6pPr marL="2286000" algn="l" defTabSz="914400" rtl="0" eaLnBrk="1" latinLnBrk="0" hangingPunct="1">
      <a:defRPr sz="3200" kern="1200">
        <a:solidFill>
          <a:schemeClr val="tx1"/>
        </a:solidFill>
        <a:effectLst>
          <a:outerShdw blurRad="38100" dist="38100" dir="2700000" algn="tl">
            <a:srgbClr val="000000">
              <a:alpha val="43137"/>
            </a:srgbClr>
          </a:outerShdw>
        </a:effectLst>
        <a:latin typeface="Tahoma" pitchFamily="34" charset="0"/>
        <a:ea typeface="+mn-ea"/>
        <a:cs typeface="+mn-cs"/>
      </a:defRPr>
    </a:lvl6pPr>
    <a:lvl7pPr marL="2743200" algn="l" defTabSz="914400" rtl="0" eaLnBrk="1" latinLnBrk="0" hangingPunct="1">
      <a:defRPr sz="3200" kern="1200">
        <a:solidFill>
          <a:schemeClr val="tx1"/>
        </a:solidFill>
        <a:effectLst>
          <a:outerShdw blurRad="38100" dist="38100" dir="2700000" algn="tl">
            <a:srgbClr val="000000">
              <a:alpha val="43137"/>
            </a:srgbClr>
          </a:outerShdw>
        </a:effectLst>
        <a:latin typeface="Tahoma" pitchFamily="34" charset="0"/>
        <a:ea typeface="+mn-ea"/>
        <a:cs typeface="+mn-cs"/>
      </a:defRPr>
    </a:lvl7pPr>
    <a:lvl8pPr marL="3200400" algn="l" defTabSz="914400" rtl="0" eaLnBrk="1" latinLnBrk="0" hangingPunct="1">
      <a:defRPr sz="3200" kern="1200">
        <a:solidFill>
          <a:schemeClr val="tx1"/>
        </a:solidFill>
        <a:effectLst>
          <a:outerShdw blurRad="38100" dist="38100" dir="2700000" algn="tl">
            <a:srgbClr val="000000">
              <a:alpha val="43137"/>
            </a:srgbClr>
          </a:outerShdw>
        </a:effectLst>
        <a:latin typeface="Tahoma" pitchFamily="34" charset="0"/>
        <a:ea typeface="+mn-ea"/>
        <a:cs typeface="+mn-cs"/>
      </a:defRPr>
    </a:lvl8pPr>
    <a:lvl9pPr marL="3657600" algn="l" defTabSz="914400" rtl="0" eaLnBrk="1" latinLnBrk="0" hangingPunct="1">
      <a:defRPr sz="3200" kern="1200">
        <a:solidFill>
          <a:schemeClr val="tx1"/>
        </a:solidFill>
        <a:effectLst>
          <a:outerShdw blurRad="38100" dist="38100" dir="2700000" algn="tl">
            <a:srgbClr val="000000">
              <a:alpha val="43137"/>
            </a:srgbClr>
          </a:outerShdw>
        </a:effectLst>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00"/>
    <a:srgbClr val="CC00CC"/>
    <a:srgbClr val="9900CC"/>
    <a:srgbClr val="6600FF"/>
    <a:srgbClr val="FC445E"/>
    <a:srgbClr val="FFCCCC"/>
    <a:srgbClr val="0070C0"/>
    <a:srgbClr val="CC6600"/>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53" autoAdjust="0"/>
    <p:restoredTop sz="90838" autoAdjust="0"/>
  </p:normalViewPr>
  <p:slideViewPr>
    <p:cSldViewPr>
      <p:cViewPr varScale="1">
        <p:scale>
          <a:sx n="62" d="100"/>
          <a:sy n="62" d="100"/>
        </p:scale>
        <p:origin x="1350" y="96"/>
      </p:cViewPr>
      <p:guideLst>
        <p:guide orient="horz" pos="2160"/>
        <p:guide pos="2880"/>
      </p:guideLst>
    </p:cSldViewPr>
  </p:slideViewPr>
  <p:outlineViewPr>
    <p:cViewPr>
      <p:scale>
        <a:sx n="33" d="100"/>
        <a:sy n="33" d="100"/>
      </p:scale>
      <p:origin x="0" y="25182"/>
    </p:cViewPr>
  </p:outlineViewPr>
  <p:notesTextViewPr>
    <p:cViewPr>
      <p:scale>
        <a:sx n="100" d="100"/>
        <a:sy n="100" d="100"/>
      </p:scale>
      <p:origin x="0" y="0"/>
    </p:cViewPr>
  </p:notesTextViewPr>
  <p:sorterViewPr>
    <p:cViewPr>
      <p:scale>
        <a:sx n="66" d="100"/>
        <a:sy n="66" d="100"/>
      </p:scale>
      <p:origin x="0" y="-53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41570"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spcBef>
                <a:spcPct val="0"/>
              </a:spcBef>
              <a:buClrTx/>
              <a:buSzTx/>
              <a:buFontTx/>
              <a:buNone/>
              <a:defRPr sz="1200">
                <a:effectLst/>
                <a:latin typeface="Arial" pitchFamily="34" charset="0"/>
              </a:defRPr>
            </a:lvl1pPr>
          </a:lstStyle>
          <a:p>
            <a:pPr>
              <a:defRPr/>
            </a:pPr>
            <a:endParaRPr lang="en-US"/>
          </a:p>
        </p:txBody>
      </p:sp>
      <p:sp>
        <p:nvSpPr>
          <p:cNvPr id="2541571"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spcBef>
                <a:spcPct val="0"/>
              </a:spcBef>
              <a:buClrTx/>
              <a:buSzTx/>
              <a:buFontTx/>
              <a:buNone/>
              <a:defRPr sz="1200">
                <a:effectLst/>
                <a:latin typeface="Arial" pitchFamily="34" charset="0"/>
              </a:defRPr>
            </a:lvl1pPr>
          </a:lstStyle>
          <a:p>
            <a:pPr>
              <a:defRPr/>
            </a:pPr>
            <a:endParaRPr lang="en-US"/>
          </a:p>
        </p:txBody>
      </p:sp>
      <p:sp>
        <p:nvSpPr>
          <p:cNvPr id="2541572"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spcBef>
                <a:spcPct val="0"/>
              </a:spcBef>
              <a:buClrTx/>
              <a:buSzTx/>
              <a:buFontTx/>
              <a:buNone/>
              <a:defRPr sz="1200">
                <a:effectLst/>
                <a:latin typeface="Arial" pitchFamily="34" charset="0"/>
              </a:defRPr>
            </a:lvl1pPr>
          </a:lstStyle>
          <a:p>
            <a:pPr>
              <a:defRPr/>
            </a:pPr>
            <a:endParaRPr lang="en-US"/>
          </a:p>
        </p:txBody>
      </p:sp>
      <p:sp>
        <p:nvSpPr>
          <p:cNvPr id="2541573"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spcBef>
                <a:spcPct val="0"/>
              </a:spcBef>
              <a:buClrTx/>
              <a:buSzTx/>
              <a:buFontTx/>
              <a:buNone/>
              <a:defRPr sz="1200">
                <a:effectLst/>
                <a:latin typeface="Arial" pitchFamily="34" charset="0"/>
              </a:defRPr>
            </a:lvl1pPr>
          </a:lstStyle>
          <a:p>
            <a:pPr>
              <a:defRPr/>
            </a:pPr>
            <a:fld id="{203DAC6E-532A-4CDC-98CD-2F2BAFC4B105}" type="slidenum">
              <a:rPr lang="en-US"/>
              <a:pPr>
                <a:defRPr/>
              </a:pPr>
              <a:t>‹#›</a:t>
            </a:fld>
            <a:endParaRPr lang="en-US"/>
          </a:p>
        </p:txBody>
      </p:sp>
    </p:spTree>
    <p:extLst>
      <p:ext uri="{BB962C8B-B14F-4D97-AF65-F5344CB8AC3E}">
        <p14:creationId xmlns:p14="http://schemas.microsoft.com/office/powerpoint/2010/main" val="24535560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47714"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spcBef>
                <a:spcPct val="0"/>
              </a:spcBef>
              <a:buClrTx/>
              <a:buSzTx/>
              <a:buFontTx/>
              <a:buNone/>
              <a:defRPr sz="1200">
                <a:effectLst/>
                <a:latin typeface="Arial" pitchFamily="34" charset="0"/>
              </a:defRPr>
            </a:lvl1pPr>
          </a:lstStyle>
          <a:p>
            <a:pPr>
              <a:defRPr/>
            </a:pPr>
            <a:endParaRPr lang="en-US"/>
          </a:p>
        </p:txBody>
      </p:sp>
      <p:sp>
        <p:nvSpPr>
          <p:cNvPr id="2547715"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spcBef>
                <a:spcPct val="0"/>
              </a:spcBef>
              <a:buClrTx/>
              <a:buSzTx/>
              <a:buFontTx/>
              <a:buNone/>
              <a:defRPr sz="1200">
                <a:effectLst/>
                <a:latin typeface="Arial" pitchFamily="34" charset="0"/>
              </a:defRPr>
            </a:lvl1pPr>
          </a:lstStyle>
          <a:p>
            <a:pPr>
              <a:defRPr/>
            </a:pPr>
            <a:endParaRPr lang="en-US"/>
          </a:p>
        </p:txBody>
      </p:sp>
      <p:sp>
        <p:nvSpPr>
          <p:cNvPr id="63898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47717"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547718"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spcBef>
                <a:spcPct val="0"/>
              </a:spcBef>
              <a:buClrTx/>
              <a:buSzTx/>
              <a:buFontTx/>
              <a:buNone/>
              <a:defRPr sz="1200">
                <a:effectLst/>
                <a:latin typeface="Arial" pitchFamily="34" charset="0"/>
              </a:defRPr>
            </a:lvl1pPr>
          </a:lstStyle>
          <a:p>
            <a:pPr>
              <a:defRPr/>
            </a:pPr>
            <a:endParaRPr lang="en-US"/>
          </a:p>
        </p:txBody>
      </p:sp>
      <p:sp>
        <p:nvSpPr>
          <p:cNvPr id="2547719"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spcBef>
                <a:spcPct val="0"/>
              </a:spcBef>
              <a:buClrTx/>
              <a:buSzTx/>
              <a:buFontTx/>
              <a:buNone/>
              <a:defRPr sz="1200">
                <a:effectLst/>
                <a:latin typeface="Arial" pitchFamily="34" charset="0"/>
              </a:defRPr>
            </a:lvl1pPr>
          </a:lstStyle>
          <a:p>
            <a:pPr>
              <a:defRPr/>
            </a:pPr>
            <a:fld id="{F3708135-7BC6-40DD-823D-3CBF1D136BD1}" type="slidenum">
              <a:rPr lang="en-US"/>
              <a:pPr>
                <a:defRPr/>
              </a:pPr>
              <a:t>‹#›</a:t>
            </a:fld>
            <a:endParaRPr lang="en-US"/>
          </a:p>
        </p:txBody>
      </p:sp>
    </p:spTree>
    <p:extLst>
      <p:ext uri="{BB962C8B-B14F-4D97-AF65-F5344CB8AC3E}">
        <p14:creationId xmlns:p14="http://schemas.microsoft.com/office/powerpoint/2010/main" val="26871998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know that MRS NERGC isn’t a real person,</a:t>
            </a:r>
            <a:r>
              <a:rPr lang="en-US" baseline="0" dirty="0" smtClean="0"/>
              <a:t> but tells us what living things are constantly having to do…and one is they are made of cells.  So these cells must be helping to accomplish the tasks like movement, respiration, etc. </a:t>
            </a:r>
            <a:endParaRPr lang="en-US" dirty="0"/>
          </a:p>
        </p:txBody>
      </p:sp>
      <p:sp>
        <p:nvSpPr>
          <p:cNvPr id="4" name="Slide Number Placeholder 3"/>
          <p:cNvSpPr>
            <a:spLocks noGrp="1"/>
          </p:cNvSpPr>
          <p:nvPr>
            <p:ph type="sldNum" sz="quarter" idx="10"/>
          </p:nvPr>
        </p:nvSpPr>
        <p:spPr/>
        <p:txBody>
          <a:bodyPr/>
          <a:lstStyle/>
          <a:p>
            <a:pPr>
              <a:defRPr/>
            </a:pPr>
            <a:fld id="{F3708135-7BC6-40DD-823D-3CBF1D136BD1}" type="slidenum">
              <a:rPr lang="en-US" smtClean="0"/>
              <a:pPr>
                <a:defRPr/>
              </a:pPr>
              <a:t>6</a:t>
            </a:fld>
            <a:endParaRPr lang="en-US"/>
          </a:p>
        </p:txBody>
      </p:sp>
    </p:spTree>
    <p:extLst>
      <p:ext uri="{BB962C8B-B14F-4D97-AF65-F5344CB8AC3E}">
        <p14:creationId xmlns:p14="http://schemas.microsoft.com/office/powerpoint/2010/main" val="4222670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Plants tend to have “boxy” shape.  They have a cell wall to hold</a:t>
            </a:r>
            <a:r>
              <a:rPr lang="en-US" baseline="0" dirty="0" smtClean="0"/>
              <a:t> them up – since they don’t have bones.  Those on the right were “stained” pink/purple.  They are animal, slightly rounded, and blob-like. </a:t>
            </a:r>
            <a:endParaRPr lang="en-US" dirty="0"/>
          </a:p>
        </p:txBody>
      </p:sp>
      <p:sp>
        <p:nvSpPr>
          <p:cNvPr id="4" name="Slide Number Placeholder 3"/>
          <p:cNvSpPr>
            <a:spLocks noGrp="1"/>
          </p:cNvSpPr>
          <p:nvPr>
            <p:ph type="sldNum" sz="quarter" idx="10"/>
          </p:nvPr>
        </p:nvSpPr>
        <p:spPr/>
        <p:txBody>
          <a:bodyPr/>
          <a:lstStyle/>
          <a:p>
            <a:pPr>
              <a:defRPr/>
            </a:pPr>
            <a:fld id="{F3708135-7BC6-40DD-823D-3CBF1D136BD1}" type="slidenum">
              <a:rPr lang="en-US" smtClean="0"/>
              <a:pPr>
                <a:defRPr/>
              </a:pPr>
              <a:t>7</a:t>
            </a:fld>
            <a:endParaRPr lang="en-US"/>
          </a:p>
        </p:txBody>
      </p:sp>
    </p:spTree>
    <p:extLst>
      <p:ext uri="{BB962C8B-B14F-4D97-AF65-F5344CB8AC3E}">
        <p14:creationId xmlns:p14="http://schemas.microsoft.com/office/powerpoint/2010/main" val="3672793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have these in coloring pages.  I HIGHLY recommend that students color in the word with whatever color – but then use the SAME color to color in the organelle within the cell.  </a:t>
            </a:r>
          </a:p>
          <a:p>
            <a:r>
              <a:rPr lang="en-US" baseline="0" dirty="0" smtClean="0"/>
              <a:t>This is plant.  It’s boxy, has chloroplast, and its vacuole is large (due to limited mobility).</a:t>
            </a:r>
            <a:endParaRPr lang="en-US" dirty="0"/>
          </a:p>
        </p:txBody>
      </p:sp>
      <p:sp>
        <p:nvSpPr>
          <p:cNvPr id="4" name="Slide Number Placeholder 3"/>
          <p:cNvSpPr>
            <a:spLocks noGrp="1"/>
          </p:cNvSpPr>
          <p:nvPr>
            <p:ph type="sldNum" sz="quarter" idx="10"/>
          </p:nvPr>
        </p:nvSpPr>
        <p:spPr/>
        <p:txBody>
          <a:bodyPr/>
          <a:lstStyle/>
          <a:p>
            <a:pPr>
              <a:defRPr/>
            </a:pPr>
            <a:fld id="{F3708135-7BC6-40DD-823D-3CBF1D136BD1}" type="slidenum">
              <a:rPr lang="en-US" smtClean="0"/>
              <a:pPr>
                <a:defRPr/>
              </a:pPr>
              <a:t>9</a:t>
            </a:fld>
            <a:endParaRPr lang="en-US"/>
          </a:p>
        </p:txBody>
      </p:sp>
    </p:spTree>
    <p:extLst>
      <p:ext uri="{BB962C8B-B14F-4D97-AF65-F5344CB8AC3E}">
        <p14:creationId xmlns:p14="http://schemas.microsoft.com/office/powerpoint/2010/main" val="3163559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Animal</a:t>
            </a:r>
            <a:r>
              <a:rPr lang="en-US" baseline="0" dirty="0" smtClean="0"/>
              <a:t> cell – I love the coloring pages.</a:t>
            </a:r>
            <a:endParaRPr lang="en-US" dirty="0"/>
          </a:p>
        </p:txBody>
      </p:sp>
      <p:sp>
        <p:nvSpPr>
          <p:cNvPr id="4" name="Slide Number Placeholder 3"/>
          <p:cNvSpPr>
            <a:spLocks noGrp="1"/>
          </p:cNvSpPr>
          <p:nvPr>
            <p:ph type="sldNum" sz="quarter" idx="10"/>
          </p:nvPr>
        </p:nvSpPr>
        <p:spPr/>
        <p:txBody>
          <a:bodyPr/>
          <a:lstStyle/>
          <a:p>
            <a:pPr>
              <a:defRPr/>
            </a:pPr>
            <a:fld id="{F3708135-7BC6-40DD-823D-3CBF1D136BD1}" type="slidenum">
              <a:rPr lang="en-US" smtClean="0"/>
              <a:pPr>
                <a:defRPr/>
              </a:pPr>
              <a:t>10</a:t>
            </a:fld>
            <a:endParaRPr lang="en-US"/>
          </a:p>
        </p:txBody>
      </p:sp>
    </p:spTree>
    <p:extLst>
      <p:ext uri="{BB962C8B-B14F-4D97-AF65-F5344CB8AC3E}">
        <p14:creationId xmlns:p14="http://schemas.microsoft.com/office/powerpoint/2010/main" val="3628466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3708135-7BC6-40DD-823D-3CBF1D136BD1}" type="slidenum">
              <a:rPr lang="en-US" smtClean="0"/>
              <a:pPr>
                <a:defRPr/>
              </a:pPr>
              <a:t>36</a:t>
            </a:fld>
            <a:endParaRPr lang="en-US"/>
          </a:p>
        </p:txBody>
      </p:sp>
    </p:spTree>
    <p:extLst>
      <p:ext uri="{BB962C8B-B14F-4D97-AF65-F5344CB8AC3E}">
        <p14:creationId xmlns:p14="http://schemas.microsoft.com/office/powerpoint/2010/main" val="1312188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59875" cy="6858000"/>
            <a:chOff x="0" y="0"/>
            <a:chExt cx="5770" cy="4320"/>
          </a:xfrm>
        </p:grpSpPr>
        <p:sp>
          <p:nvSpPr>
            <p:cNvPr id="5"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a:defRPr/>
              </a:pPr>
              <a:endParaRPr lang="en-US"/>
            </a:p>
          </p:txBody>
        </p:sp>
        <p:sp>
          <p:nvSpPr>
            <p:cNvPr id="6"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7"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8" name="Rectangle 6"/>
            <p:cNvSpPr>
              <a:spLocks noChangeArrowheads="1"/>
            </p:cNvSpPr>
            <p:nvPr userDrawn="1"/>
          </p:nvSpPr>
          <p:spPr bwMode="hidden">
            <a:xfrm>
              <a:off x="2256" y="0"/>
              <a:ext cx="240" cy="4320"/>
            </a:xfrm>
            <a:prstGeom prst="rect">
              <a:avLst/>
            </a:prstGeom>
            <a:solidFill>
              <a:schemeClr val="bg1"/>
            </a:solidFill>
            <a:ln w="9525">
              <a:noFill/>
              <a:miter lim="800000"/>
              <a:headEnd/>
              <a:tailEnd/>
            </a:ln>
            <a:effectLst/>
          </p:spPr>
          <p:txBody>
            <a:bodyPr wrap="none" anchor="ctr"/>
            <a:lstStyle/>
            <a:p>
              <a:pPr>
                <a:defRPr/>
              </a:pPr>
              <a:endParaRPr lang="en-US"/>
            </a:p>
          </p:txBody>
        </p:sp>
        <p:sp>
          <p:nvSpPr>
            <p:cNvPr id="9"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10"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11"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12"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13"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14"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15" name="Rectangle 13"/>
            <p:cNvSpPr>
              <a:spLocks noChangeArrowheads="1"/>
            </p:cNvSpPr>
            <p:nvPr userDrawn="1"/>
          </p:nvSpPr>
          <p:spPr bwMode="hidden">
            <a:xfrm>
              <a:off x="1248" y="0"/>
              <a:ext cx="144" cy="4320"/>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6" name="Rectangle 14"/>
            <p:cNvSpPr>
              <a:spLocks noChangeArrowheads="1"/>
            </p:cNvSpPr>
            <p:nvPr userDrawn="1"/>
          </p:nvSpPr>
          <p:spPr bwMode="hidden">
            <a:xfrm>
              <a:off x="3300" y="0"/>
              <a:ext cx="252" cy="4320"/>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7"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18"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w="9525">
              <a:noFill/>
              <a:miter lim="800000"/>
              <a:headEnd/>
              <a:tailEnd/>
            </a:ln>
            <a:effectLst/>
          </p:spPr>
          <p:txBody>
            <a:bodyPr wrap="none" anchor="ctr"/>
            <a:lstStyle/>
            <a:p>
              <a:pPr>
                <a:defRPr/>
              </a:pPr>
              <a:endParaRPr lang="en-US"/>
            </a:p>
          </p:txBody>
        </p:sp>
        <p:sp>
          <p:nvSpPr>
            <p:cNvPr id="19"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20"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21"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22"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23"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24" name="Freeform 22"/>
            <p:cNvSpPr>
              <a:spLocks/>
            </p:cNvSpPr>
            <p:nvPr userDrawn="1"/>
          </p:nvSpPr>
          <p:spPr bwMode="hidden">
            <a:xfrm>
              <a:off x="1" y="3875"/>
              <a:ext cx="5760" cy="445"/>
            </a:xfrm>
            <a:custGeom>
              <a:avLst/>
              <a:gdLst/>
              <a:ahLst/>
              <a:cxnLst>
                <a:cxn ang="0">
                  <a:pos x="5700" y="86"/>
                </a:cxn>
                <a:cxn ang="0">
                  <a:pos x="5508" y="86"/>
                </a:cxn>
                <a:cxn ang="0">
                  <a:pos x="5454" y="76"/>
                </a:cxn>
                <a:cxn ang="0">
                  <a:pos x="5448" y="65"/>
                </a:cxn>
                <a:cxn ang="0">
                  <a:pos x="5442" y="44"/>
                </a:cxn>
                <a:cxn ang="0">
                  <a:pos x="5414" y="18"/>
                </a:cxn>
                <a:cxn ang="0">
                  <a:pos x="5332" y="7"/>
                </a:cxn>
                <a:cxn ang="0">
                  <a:pos x="5051" y="22"/>
                </a:cxn>
                <a:cxn ang="0">
                  <a:pos x="4986" y="55"/>
                </a:cxn>
                <a:cxn ang="0">
                  <a:pos x="4854" y="102"/>
                </a:cxn>
                <a:cxn ang="0">
                  <a:pos x="4740" y="112"/>
                </a:cxn>
                <a:cxn ang="0">
                  <a:pos x="4662" y="91"/>
                </a:cxn>
                <a:cxn ang="0">
                  <a:pos x="4598" y="25"/>
                </a:cxn>
                <a:cxn ang="0">
                  <a:pos x="4514" y="9"/>
                </a:cxn>
                <a:cxn ang="0">
                  <a:pos x="4410" y="39"/>
                </a:cxn>
                <a:cxn ang="0">
                  <a:pos x="4236" y="81"/>
                </a:cxn>
                <a:cxn ang="0">
                  <a:pos x="4020" y="102"/>
                </a:cxn>
                <a:cxn ang="0">
                  <a:pos x="3810" y="102"/>
                </a:cxn>
                <a:cxn ang="0">
                  <a:pos x="3654" y="76"/>
                </a:cxn>
                <a:cxn ang="0">
                  <a:pos x="3594" y="50"/>
                </a:cxn>
                <a:cxn ang="0">
                  <a:pos x="3528" y="44"/>
                </a:cxn>
                <a:cxn ang="0">
                  <a:pos x="3480" y="55"/>
                </a:cxn>
                <a:cxn ang="0">
                  <a:pos x="3420" y="76"/>
                </a:cxn>
                <a:cxn ang="0">
                  <a:pos x="3048" y="112"/>
                </a:cxn>
                <a:cxn ang="0">
                  <a:pos x="2844" y="128"/>
                </a:cxn>
                <a:cxn ang="0">
                  <a:pos x="2742" y="117"/>
                </a:cxn>
                <a:cxn ang="0">
                  <a:pos x="2710" y="56"/>
                </a:cxn>
                <a:cxn ang="0">
                  <a:pos x="2658" y="50"/>
                </a:cxn>
                <a:cxn ang="0">
                  <a:pos x="2558" y="95"/>
                </a:cxn>
                <a:cxn ang="0">
                  <a:pos x="2444" y="109"/>
                </a:cxn>
                <a:cxn ang="0">
                  <a:pos x="2322" y="91"/>
                </a:cxn>
                <a:cxn ang="0">
                  <a:pos x="2274" y="70"/>
                </a:cxn>
                <a:cxn ang="0">
                  <a:pos x="2185" y="3"/>
                </a:cxn>
                <a:cxn ang="0">
                  <a:pos x="2048" y="64"/>
                </a:cxn>
                <a:cxn ang="0">
                  <a:pos x="1794" y="102"/>
                </a:cxn>
                <a:cxn ang="0">
                  <a:pos x="1560" y="91"/>
                </a:cxn>
                <a:cxn ang="0">
                  <a:pos x="1482" y="76"/>
                </a:cxn>
                <a:cxn ang="0">
                  <a:pos x="1428" y="50"/>
                </a:cxn>
                <a:cxn ang="0">
                  <a:pos x="1374" y="44"/>
                </a:cxn>
                <a:cxn ang="0">
                  <a:pos x="1308" y="55"/>
                </a:cxn>
                <a:cxn ang="0">
                  <a:pos x="1140" y="107"/>
                </a:cxn>
                <a:cxn ang="0">
                  <a:pos x="948" y="143"/>
                </a:cxn>
                <a:cxn ang="0">
                  <a:pos x="708" y="138"/>
                </a:cxn>
                <a:cxn ang="0">
                  <a:pos x="534" y="96"/>
                </a:cxn>
                <a:cxn ang="0">
                  <a:pos x="444" y="55"/>
                </a:cxn>
                <a:cxn ang="0">
                  <a:pos x="396" y="34"/>
                </a:cxn>
                <a:cxn ang="0">
                  <a:pos x="378" y="39"/>
                </a:cxn>
                <a:cxn ang="0">
                  <a:pos x="342" y="70"/>
                </a:cxn>
                <a:cxn ang="0">
                  <a:pos x="288" y="96"/>
                </a:cxn>
                <a:cxn ang="0">
                  <a:pos x="192" y="112"/>
                </a:cxn>
                <a:cxn ang="0">
                  <a:pos x="90" y="112"/>
                </a:cxn>
                <a:cxn ang="0">
                  <a:pos x="0" y="96"/>
                </a:cxn>
                <a:cxn ang="0">
                  <a:pos x="5760" y="44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w="9525">
              <a:noFill/>
              <a:prstDash val="solid"/>
              <a:round/>
              <a:headEnd/>
              <a:tailEnd/>
            </a:ln>
          </p:spPr>
          <p:txBody>
            <a:bodyPr/>
            <a:lstStyle/>
            <a:p>
              <a:pPr>
                <a:defRPr/>
              </a:pPr>
              <a:endParaRPr lang="en-US"/>
            </a:p>
          </p:txBody>
        </p:sp>
        <p:sp>
          <p:nvSpPr>
            <p:cNvPr id="25"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a:defRPr/>
              </a:pPr>
              <a:endParaRPr lang="en-US"/>
            </a:p>
          </p:txBody>
        </p:sp>
      </p:grpSp>
      <p:sp>
        <p:nvSpPr>
          <p:cNvPr id="1851416" name="Rectangle 24"/>
          <p:cNvSpPr>
            <a:spLocks noGrp="1" noChangeArrowheads="1"/>
          </p:cNvSpPr>
          <p:nvPr>
            <p:ph type="ctrTitle" sz="quarter"/>
          </p:nvPr>
        </p:nvSpPr>
        <p:spPr>
          <a:xfrm>
            <a:off x="685800" y="1600200"/>
            <a:ext cx="7772400" cy="1828800"/>
          </a:xfrm>
        </p:spPr>
        <p:txBody>
          <a:bodyPr/>
          <a:lstStyle>
            <a:lvl1pPr>
              <a:defRPr sz="4800"/>
            </a:lvl1pPr>
          </a:lstStyle>
          <a:p>
            <a:r>
              <a:rPr lang="en-US"/>
              <a:t>Click to edit Master title style</a:t>
            </a:r>
          </a:p>
        </p:txBody>
      </p:sp>
      <p:sp>
        <p:nvSpPr>
          <p:cNvPr id="1851417" name="Rectangle 2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26" name="Rectangle 26"/>
          <p:cNvSpPr>
            <a:spLocks noGrp="1" noChangeArrowheads="1"/>
          </p:cNvSpPr>
          <p:nvPr>
            <p:ph type="dt" sz="quarter" idx="10"/>
          </p:nvPr>
        </p:nvSpPr>
        <p:spPr>
          <a:xfrm>
            <a:off x="457200" y="6243638"/>
            <a:ext cx="2133600" cy="457200"/>
          </a:xfrm>
        </p:spPr>
        <p:txBody>
          <a:bodyPr/>
          <a:lstStyle>
            <a:lvl1pPr>
              <a:defRPr/>
            </a:lvl1pPr>
          </a:lstStyle>
          <a:p>
            <a:pPr>
              <a:defRPr/>
            </a:pPr>
            <a:endParaRPr lang="en-US"/>
          </a:p>
        </p:txBody>
      </p:sp>
      <p:sp>
        <p:nvSpPr>
          <p:cNvPr id="27" name="Rectangle 27"/>
          <p:cNvSpPr>
            <a:spLocks noGrp="1" noChangeArrowheads="1"/>
          </p:cNvSpPr>
          <p:nvPr>
            <p:ph type="ftr" sz="quarter" idx="11"/>
          </p:nvPr>
        </p:nvSpPr>
        <p:spPr/>
        <p:txBody>
          <a:bodyPr/>
          <a:lstStyle>
            <a:lvl1pPr>
              <a:defRPr/>
            </a:lvl1pPr>
          </a:lstStyle>
          <a:p>
            <a:pPr>
              <a:defRPr/>
            </a:pPr>
            <a:endParaRPr lang="en-US"/>
          </a:p>
        </p:txBody>
      </p:sp>
      <p:sp>
        <p:nvSpPr>
          <p:cNvPr id="28" name="Rectangle 28"/>
          <p:cNvSpPr>
            <a:spLocks noGrp="1" noChangeArrowheads="1"/>
          </p:cNvSpPr>
          <p:nvPr>
            <p:ph type="sldNum" sz="quarter" idx="12"/>
          </p:nvPr>
        </p:nvSpPr>
        <p:spPr/>
        <p:txBody>
          <a:bodyPr/>
          <a:lstStyle>
            <a:lvl1pPr>
              <a:defRPr/>
            </a:lvl1pPr>
          </a:lstStyle>
          <a:p>
            <a:pPr>
              <a:defRPr/>
            </a:pPr>
            <a:fld id="{C17B8FD8-BBF8-4BC5-A9CD-A394D0E46784}" type="slidenum">
              <a:rPr lang="en-US"/>
              <a:pPr>
                <a:defRPr/>
              </a:pPr>
              <a:t>‹#›</a:t>
            </a:fld>
            <a:endParaRPr lang="en-US"/>
          </a:p>
        </p:txBody>
      </p:sp>
    </p:spTree>
    <p:extLst>
      <p:ext uri="{BB962C8B-B14F-4D97-AF65-F5344CB8AC3E}">
        <p14:creationId xmlns:p14="http://schemas.microsoft.com/office/powerpoint/2010/main" val="3869719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058E5326-CC0A-4532-8889-BFFE93E2AC35}"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29355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E3CEAA8D-0F62-4C6E-A425-70BA970154A0}"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945064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BE2E41F5-213D-4215-81BD-D76CAFD660B0}"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730127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6"/>
          <p:cNvSpPr>
            <a:spLocks noGrp="1" noChangeArrowheads="1"/>
          </p:cNvSpPr>
          <p:nvPr>
            <p:ph type="ftr" sz="quarter" idx="10"/>
          </p:nvPr>
        </p:nvSpPr>
        <p:spPr>
          <a:ln/>
        </p:spPr>
        <p:txBody>
          <a:bodyPr/>
          <a:lstStyle>
            <a:lvl1pPr>
              <a:defRPr/>
            </a:lvl1pPr>
          </a:lstStyle>
          <a:p>
            <a:pPr>
              <a:defRPr/>
            </a:pPr>
            <a:endParaRPr lang="en-US"/>
          </a:p>
        </p:txBody>
      </p:sp>
      <p:sp>
        <p:nvSpPr>
          <p:cNvPr id="7" name="Rectangle 27"/>
          <p:cNvSpPr>
            <a:spLocks noGrp="1" noChangeArrowheads="1"/>
          </p:cNvSpPr>
          <p:nvPr>
            <p:ph type="sldNum" sz="quarter" idx="11"/>
          </p:nvPr>
        </p:nvSpPr>
        <p:spPr>
          <a:ln/>
        </p:spPr>
        <p:txBody>
          <a:bodyPr/>
          <a:lstStyle>
            <a:lvl1pPr>
              <a:defRPr/>
            </a:lvl1pPr>
          </a:lstStyle>
          <a:p>
            <a:pPr>
              <a:defRPr/>
            </a:pPr>
            <a:fld id="{3CFEEC15-5FF5-4B09-A7F2-455D5C2032E7}" type="slidenum">
              <a:rPr lang="en-US"/>
              <a:pPr>
                <a:defRPr/>
              </a:pPr>
              <a:t>‹#›</a:t>
            </a:fld>
            <a:endParaRPr lang="en-US"/>
          </a:p>
        </p:txBody>
      </p:sp>
      <p:sp>
        <p:nvSpPr>
          <p:cNvPr id="8"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814659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F0BDD0-AA1B-48A1-8337-AD1E59FE0D31}" type="slidenum">
              <a:rPr lang="en-US"/>
              <a:pPr>
                <a:defRPr/>
              </a:pPr>
              <a:t>‹#›</a:t>
            </a:fld>
            <a:endParaRPr lang="en-US"/>
          </a:p>
        </p:txBody>
      </p:sp>
    </p:spTree>
    <p:extLst>
      <p:ext uri="{BB962C8B-B14F-4D97-AF65-F5344CB8AC3E}">
        <p14:creationId xmlns:p14="http://schemas.microsoft.com/office/powerpoint/2010/main" val="2390711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A25118-BB54-451A-812B-7F4435D4A92E}" type="slidenum">
              <a:rPr lang="en-US"/>
              <a:pPr>
                <a:defRPr/>
              </a:pPr>
              <a:t>‹#›</a:t>
            </a:fld>
            <a:endParaRPr lang="en-US"/>
          </a:p>
        </p:txBody>
      </p:sp>
    </p:spTree>
    <p:extLst>
      <p:ext uri="{BB962C8B-B14F-4D97-AF65-F5344CB8AC3E}">
        <p14:creationId xmlns:p14="http://schemas.microsoft.com/office/powerpoint/2010/main" val="41278829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094C9D-DC19-413A-9D9C-087AE47A8363}" type="slidenum">
              <a:rPr lang="en-US"/>
              <a:pPr>
                <a:defRPr/>
              </a:pPr>
              <a:t>‹#›</a:t>
            </a:fld>
            <a:endParaRPr lang="en-US"/>
          </a:p>
        </p:txBody>
      </p:sp>
    </p:spTree>
    <p:extLst>
      <p:ext uri="{BB962C8B-B14F-4D97-AF65-F5344CB8AC3E}">
        <p14:creationId xmlns:p14="http://schemas.microsoft.com/office/powerpoint/2010/main" val="37789245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6AC2944-AF27-4E01-8619-D9B0FF15B521}" type="slidenum">
              <a:rPr lang="en-US"/>
              <a:pPr>
                <a:defRPr/>
              </a:pPr>
              <a:t>‹#›</a:t>
            </a:fld>
            <a:endParaRPr lang="en-US"/>
          </a:p>
        </p:txBody>
      </p:sp>
    </p:spTree>
    <p:extLst>
      <p:ext uri="{BB962C8B-B14F-4D97-AF65-F5344CB8AC3E}">
        <p14:creationId xmlns:p14="http://schemas.microsoft.com/office/powerpoint/2010/main" val="37328051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33D41A1-E111-4B05-83CD-375BF7B7024F}" type="slidenum">
              <a:rPr lang="en-US"/>
              <a:pPr>
                <a:defRPr/>
              </a:pPr>
              <a:t>‹#›</a:t>
            </a:fld>
            <a:endParaRPr lang="en-US"/>
          </a:p>
        </p:txBody>
      </p:sp>
    </p:spTree>
    <p:extLst>
      <p:ext uri="{BB962C8B-B14F-4D97-AF65-F5344CB8AC3E}">
        <p14:creationId xmlns:p14="http://schemas.microsoft.com/office/powerpoint/2010/main" val="26133736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4F145DE-B189-4774-AB78-343DB6EB8C01}" type="slidenum">
              <a:rPr lang="en-US"/>
              <a:pPr>
                <a:defRPr/>
              </a:pPr>
              <a:t>‹#›</a:t>
            </a:fld>
            <a:endParaRPr lang="en-US"/>
          </a:p>
        </p:txBody>
      </p:sp>
    </p:spTree>
    <p:extLst>
      <p:ext uri="{BB962C8B-B14F-4D97-AF65-F5344CB8AC3E}">
        <p14:creationId xmlns:p14="http://schemas.microsoft.com/office/powerpoint/2010/main" val="519492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3D37DED1-538E-4501-AF3A-3FFFA017E51D}"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643687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127C95C-3450-4A48-A37C-2CB9F17CDB1B}" type="slidenum">
              <a:rPr lang="en-US"/>
              <a:pPr>
                <a:defRPr/>
              </a:pPr>
              <a:t>‹#›</a:t>
            </a:fld>
            <a:endParaRPr lang="en-US"/>
          </a:p>
        </p:txBody>
      </p:sp>
    </p:spTree>
    <p:extLst>
      <p:ext uri="{BB962C8B-B14F-4D97-AF65-F5344CB8AC3E}">
        <p14:creationId xmlns:p14="http://schemas.microsoft.com/office/powerpoint/2010/main" val="489813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4EE4986-23A8-4534-B92F-868CFEDD31D4}" type="slidenum">
              <a:rPr lang="en-US"/>
              <a:pPr>
                <a:defRPr/>
              </a:pPr>
              <a:t>‹#›</a:t>
            </a:fld>
            <a:endParaRPr lang="en-US"/>
          </a:p>
        </p:txBody>
      </p:sp>
    </p:spTree>
    <p:extLst>
      <p:ext uri="{BB962C8B-B14F-4D97-AF65-F5344CB8AC3E}">
        <p14:creationId xmlns:p14="http://schemas.microsoft.com/office/powerpoint/2010/main" val="13183865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CD1C1D8-0202-4356-B591-B437231887C0}" type="slidenum">
              <a:rPr lang="en-US"/>
              <a:pPr>
                <a:defRPr/>
              </a:pPr>
              <a:t>‹#›</a:t>
            </a:fld>
            <a:endParaRPr lang="en-US"/>
          </a:p>
        </p:txBody>
      </p:sp>
    </p:spTree>
    <p:extLst>
      <p:ext uri="{BB962C8B-B14F-4D97-AF65-F5344CB8AC3E}">
        <p14:creationId xmlns:p14="http://schemas.microsoft.com/office/powerpoint/2010/main" val="20676004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19C17EA-F959-446E-977A-96F5577FFB94}" type="slidenum">
              <a:rPr lang="en-US"/>
              <a:pPr>
                <a:defRPr/>
              </a:pPr>
              <a:t>‹#›</a:t>
            </a:fld>
            <a:endParaRPr lang="en-US"/>
          </a:p>
        </p:txBody>
      </p:sp>
    </p:spTree>
    <p:extLst>
      <p:ext uri="{BB962C8B-B14F-4D97-AF65-F5344CB8AC3E}">
        <p14:creationId xmlns:p14="http://schemas.microsoft.com/office/powerpoint/2010/main" val="23797699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DBDF6B-4DCF-4A2F-95A5-B8049F3254F5}" type="slidenum">
              <a:rPr lang="en-US"/>
              <a:pPr>
                <a:defRPr/>
              </a:pPr>
              <a:t>‹#›</a:t>
            </a:fld>
            <a:endParaRPr lang="en-US"/>
          </a:p>
        </p:txBody>
      </p:sp>
    </p:spTree>
    <p:extLst>
      <p:ext uri="{BB962C8B-B14F-4D97-AF65-F5344CB8AC3E}">
        <p14:creationId xmlns:p14="http://schemas.microsoft.com/office/powerpoint/2010/main" val="28933259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35CA393-F71D-46A7-B5BF-56CA0D61DEC7}" type="slidenum">
              <a:rPr lang="en-US"/>
              <a:pPr>
                <a:defRPr/>
              </a:pPr>
              <a:t>‹#›</a:t>
            </a:fld>
            <a:endParaRPr lang="en-US"/>
          </a:p>
        </p:txBody>
      </p:sp>
    </p:spTree>
    <p:extLst>
      <p:ext uri="{BB962C8B-B14F-4D97-AF65-F5344CB8AC3E}">
        <p14:creationId xmlns:p14="http://schemas.microsoft.com/office/powerpoint/2010/main" val="26307360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98640822-EE52-4037-8488-E5001C8B43F9}" type="slidenum">
              <a:rPr lang="en-US"/>
              <a:pPr>
                <a:defRPr/>
              </a:pPr>
              <a:t>‹#›</a:t>
            </a:fld>
            <a:endParaRPr lang="en-US"/>
          </a:p>
        </p:txBody>
      </p:sp>
    </p:spTree>
    <p:extLst>
      <p:ext uri="{BB962C8B-B14F-4D97-AF65-F5344CB8AC3E}">
        <p14:creationId xmlns:p14="http://schemas.microsoft.com/office/powerpoint/2010/main" val="500410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C5065218-371B-4CE8-B1FA-831B112B1B1E}"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42373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1B8C1960-8D72-4AA5-A5A7-1E599D3BC0A9}"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819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6"/>
          <p:cNvSpPr>
            <a:spLocks noGrp="1" noChangeArrowheads="1"/>
          </p:cNvSpPr>
          <p:nvPr>
            <p:ph type="ftr" sz="quarter" idx="10"/>
          </p:nvPr>
        </p:nvSpPr>
        <p:spPr>
          <a:ln/>
        </p:spPr>
        <p:txBody>
          <a:bodyPr/>
          <a:lstStyle>
            <a:lvl1pPr>
              <a:defRPr/>
            </a:lvl1pPr>
          </a:lstStyle>
          <a:p>
            <a:pPr>
              <a:defRPr/>
            </a:pPr>
            <a:endParaRPr lang="en-US"/>
          </a:p>
        </p:txBody>
      </p:sp>
      <p:sp>
        <p:nvSpPr>
          <p:cNvPr id="8" name="Rectangle 27"/>
          <p:cNvSpPr>
            <a:spLocks noGrp="1" noChangeArrowheads="1"/>
          </p:cNvSpPr>
          <p:nvPr>
            <p:ph type="sldNum" sz="quarter" idx="11"/>
          </p:nvPr>
        </p:nvSpPr>
        <p:spPr>
          <a:ln/>
        </p:spPr>
        <p:txBody>
          <a:bodyPr/>
          <a:lstStyle>
            <a:lvl1pPr>
              <a:defRPr/>
            </a:lvl1pPr>
          </a:lstStyle>
          <a:p>
            <a:pPr>
              <a:defRPr/>
            </a:pPr>
            <a:fld id="{578D35FB-C765-4ED8-B936-DE42929324F0}" type="slidenum">
              <a:rPr lang="en-US"/>
              <a:pPr>
                <a:defRPr/>
              </a:pPr>
              <a:t>‹#›</a:t>
            </a:fld>
            <a:endParaRPr lang="en-US"/>
          </a:p>
        </p:txBody>
      </p:sp>
      <p:sp>
        <p:nvSpPr>
          <p:cNvPr id="9"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330565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6"/>
          <p:cNvSpPr>
            <a:spLocks noGrp="1" noChangeArrowheads="1"/>
          </p:cNvSpPr>
          <p:nvPr>
            <p:ph type="ftr" sz="quarter" idx="10"/>
          </p:nvPr>
        </p:nvSpPr>
        <p:spPr>
          <a:ln/>
        </p:spPr>
        <p:txBody>
          <a:bodyPr/>
          <a:lstStyle>
            <a:lvl1pPr>
              <a:defRPr/>
            </a:lvl1pPr>
          </a:lstStyle>
          <a:p>
            <a:pPr>
              <a:defRPr/>
            </a:pPr>
            <a:endParaRPr lang="en-US"/>
          </a:p>
        </p:txBody>
      </p:sp>
      <p:sp>
        <p:nvSpPr>
          <p:cNvPr id="4" name="Rectangle 27"/>
          <p:cNvSpPr>
            <a:spLocks noGrp="1" noChangeArrowheads="1"/>
          </p:cNvSpPr>
          <p:nvPr>
            <p:ph type="sldNum" sz="quarter" idx="11"/>
          </p:nvPr>
        </p:nvSpPr>
        <p:spPr>
          <a:ln/>
        </p:spPr>
        <p:txBody>
          <a:bodyPr/>
          <a:lstStyle>
            <a:lvl1pPr>
              <a:defRPr/>
            </a:lvl1pPr>
          </a:lstStyle>
          <a:p>
            <a:pPr>
              <a:defRPr/>
            </a:pPr>
            <a:fld id="{42812204-CE81-4354-84AF-6003D31BA3D4}" type="slidenum">
              <a:rPr lang="en-US"/>
              <a:pPr>
                <a:defRPr/>
              </a:pPr>
              <a:t>‹#›</a:t>
            </a:fld>
            <a:endParaRPr lang="en-US"/>
          </a:p>
        </p:txBody>
      </p:sp>
      <p:sp>
        <p:nvSpPr>
          <p:cNvPr id="5"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53037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26"/>
          <p:cNvSpPr>
            <a:spLocks noGrp="1" noChangeArrowheads="1"/>
          </p:cNvSpPr>
          <p:nvPr>
            <p:ph type="ftr" sz="quarter" idx="10"/>
          </p:nvPr>
        </p:nvSpPr>
        <p:spPr>
          <a:ln/>
        </p:spPr>
        <p:txBody>
          <a:bodyPr/>
          <a:lstStyle>
            <a:lvl1pPr>
              <a:defRPr/>
            </a:lvl1pPr>
          </a:lstStyle>
          <a:p>
            <a:pPr>
              <a:defRPr/>
            </a:pPr>
            <a:endParaRPr lang="en-US"/>
          </a:p>
        </p:txBody>
      </p:sp>
      <p:sp>
        <p:nvSpPr>
          <p:cNvPr id="3" name="Rectangle 27"/>
          <p:cNvSpPr>
            <a:spLocks noGrp="1" noChangeArrowheads="1"/>
          </p:cNvSpPr>
          <p:nvPr>
            <p:ph type="sldNum" sz="quarter" idx="11"/>
          </p:nvPr>
        </p:nvSpPr>
        <p:spPr>
          <a:ln/>
        </p:spPr>
        <p:txBody>
          <a:bodyPr/>
          <a:lstStyle>
            <a:lvl1pPr>
              <a:defRPr/>
            </a:lvl1pPr>
          </a:lstStyle>
          <a:p>
            <a:pPr>
              <a:defRPr/>
            </a:pPr>
            <a:fld id="{D184CE99-369C-4EE1-AC75-13C93F46332A}" type="slidenum">
              <a:rPr lang="en-US"/>
              <a:pPr>
                <a:defRPr/>
              </a:pPr>
              <a:t>‹#›</a:t>
            </a:fld>
            <a:endParaRPr lang="en-US"/>
          </a:p>
        </p:txBody>
      </p:sp>
      <p:sp>
        <p:nvSpPr>
          <p:cNvPr id="4"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852260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48D5106B-F97A-4D0D-9355-CAE4B6E00D67}"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703911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080AD4CA-4569-4B20-AADC-63E00E4BC099}"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846269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59875" cy="6858000"/>
            <a:chOff x="0" y="0"/>
            <a:chExt cx="5770" cy="4320"/>
          </a:xfrm>
        </p:grpSpPr>
        <p:sp>
          <p:nvSpPr>
            <p:cNvPr id="1850371"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a:defRPr/>
              </a:pPr>
              <a:endParaRPr lang="en-US"/>
            </a:p>
          </p:txBody>
        </p:sp>
        <p:sp>
          <p:nvSpPr>
            <p:cNvPr id="1850372"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1850373"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1850374" name="Rectangle 6"/>
            <p:cNvSpPr>
              <a:spLocks noChangeArrowheads="1"/>
            </p:cNvSpPr>
            <p:nvPr userDrawn="1"/>
          </p:nvSpPr>
          <p:spPr bwMode="hidden">
            <a:xfrm>
              <a:off x="2256" y="0"/>
              <a:ext cx="240" cy="4320"/>
            </a:xfrm>
            <a:prstGeom prst="rect">
              <a:avLst/>
            </a:prstGeom>
            <a:solidFill>
              <a:schemeClr val="bg1"/>
            </a:solidFill>
            <a:ln w="9525">
              <a:noFill/>
              <a:miter lim="800000"/>
              <a:headEnd/>
              <a:tailEnd/>
            </a:ln>
            <a:effectLst/>
          </p:spPr>
          <p:txBody>
            <a:bodyPr wrap="none" anchor="ctr"/>
            <a:lstStyle/>
            <a:p>
              <a:pPr>
                <a:defRPr/>
              </a:pPr>
              <a:endParaRPr lang="en-US"/>
            </a:p>
          </p:txBody>
        </p:sp>
        <p:sp>
          <p:nvSpPr>
            <p:cNvPr id="1850375"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1850376"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1850377"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1850378"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1850379"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1850380"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1850381" name="Rectangle 13"/>
            <p:cNvSpPr>
              <a:spLocks noChangeArrowheads="1"/>
            </p:cNvSpPr>
            <p:nvPr userDrawn="1"/>
          </p:nvSpPr>
          <p:spPr bwMode="hidden">
            <a:xfrm>
              <a:off x="1248" y="0"/>
              <a:ext cx="144" cy="4320"/>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850382" name="Rectangle 14"/>
            <p:cNvSpPr>
              <a:spLocks noChangeArrowheads="1"/>
            </p:cNvSpPr>
            <p:nvPr userDrawn="1"/>
          </p:nvSpPr>
          <p:spPr bwMode="hidden">
            <a:xfrm>
              <a:off x="3300" y="0"/>
              <a:ext cx="252" cy="4320"/>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850383"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1850384"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w="9525">
              <a:noFill/>
              <a:miter lim="800000"/>
              <a:headEnd/>
              <a:tailEnd/>
            </a:ln>
            <a:effectLst/>
          </p:spPr>
          <p:txBody>
            <a:bodyPr wrap="none" anchor="ctr"/>
            <a:lstStyle/>
            <a:p>
              <a:pPr>
                <a:defRPr/>
              </a:pPr>
              <a:endParaRPr lang="en-US"/>
            </a:p>
          </p:txBody>
        </p:sp>
        <p:sp>
          <p:nvSpPr>
            <p:cNvPr id="1850385"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1850386"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1850387"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1850388"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1850389"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1850390" name="Freeform 22"/>
            <p:cNvSpPr>
              <a:spLocks/>
            </p:cNvSpPr>
            <p:nvPr userDrawn="1"/>
          </p:nvSpPr>
          <p:spPr bwMode="hidden">
            <a:xfrm>
              <a:off x="1" y="3875"/>
              <a:ext cx="5760" cy="445"/>
            </a:xfrm>
            <a:custGeom>
              <a:avLst/>
              <a:gdLst/>
              <a:ahLst/>
              <a:cxnLst>
                <a:cxn ang="0">
                  <a:pos x="5700" y="86"/>
                </a:cxn>
                <a:cxn ang="0">
                  <a:pos x="5508" y="86"/>
                </a:cxn>
                <a:cxn ang="0">
                  <a:pos x="5454" y="76"/>
                </a:cxn>
                <a:cxn ang="0">
                  <a:pos x="5448" y="65"/>
                </a:cxn>
                <a:cxn ang="0">
                  <a:pos x="5442" y="44"/>
                </a:cxn>
                <a:cxn ang="0">
                  <a:pos x="5414" y="18"/>
                </a:cxn>
                <a:cxn ang="0">
                  <a:pos x="5332" y="7"/>
                </a:cxn>
                <a:cxn ang="0">
                  <a:pos x="5051" y="22"/>
                </a:cxn>
                <a:cxn ang="0">
                  <a:pos x="4986" y="55"/>
                </a:cxn>
                <a:cxn ang="0">
                  <a:pos x="4854" y="102"/>
                </a:cxn>
                <a:cxn ang="0">
                  <a:pos x="4740" y="112"/>
                </a:cxn>
                <a:cxn ang="0">
                  <a:pos x="4662" y="91"/>
                </a:cxn>
                <a:cxn ang="0">
                  <a:pos x="4598" y="25"/>
                </a:cxn>
                <a:cxn ang="0">
                  <a:pos x="4514" y="9"/>
                </a:cxn>
                <a:cxn ang="0">
                  <a:pos x="4410" y="39"/>
                </a:cxn>
                <a:cxn ang="0">
                  <a:pos x="4236" y="81"/>
                </a:cxn>
                <a:cxn ang="0">
                  <a:pos x="4020" y="102"/>
                </a:cxn>
                <a:cxn ang="0">
                  <a:pos x="3810" y="102"/>
                </a:cxn>
                <a:cxn ang="0">
                  <a:pos x="3654" y="76"/>
                </a:cxn>
                <a:cxn ang="0">
                  <a:pos x="3594" y="50"/>
                </a:cxn>
                <a:cxn ang="0">
                  <a:pos x="3528" y="44"/>
                </a:cxn>
                <a:cxn ang="0">
                  <a:pos x="3480" y="55"/>
                </a:cxn>
                <a:cxn ang="0">
                  <a:pos x="3420" y="76"/>
                </a:cxn>
                <a:cxn ang="0">
                  <a:pos x="3048" y="112"/>
                </a:cxn>
                <a:cxn ang="0">
                  <a:pos x="2844" y="128"/>
                </a:cxn>
                <a:cxn ang="0">
                  <a:pos x="2742" y="117"/>
                </a:cxn>
                <a:cxn ang="0">
                  <a:pos x="2710" y="56"/>
                </a:cxn>
                <a:cxn ang="0">
                  <a:pos x="2658" y="50"/>
                </a:cxn>
                <a:cxn ang="0">
                  <a:pos x="2558" y="95"/>
                </a:cxn>
                <a:cxn ang="0">
                  <a:pos x="2444" y="109"/>
                </a:cxn>
                <a:cxn ang="0">
                  <a:pos x="2322" y="91"/>
                </a:cxn>
                <a:cxn ang="0">
                  <a:pos x="2274" y="70"/>
                </a:cxn>
                <a:cxn ang="0">
                  <a:pos x="2185" y="3"/>
                </a:cxn>
                <a:cxn ang="0">
                  <a:pos x="2048" y="64"/>
                </a:cxn>
                <a:cxn ang="0">
                  <a:pos x="1794" y="102"/>
                </a:cxn>
                <a:cxn ang="0">
                  <a:pos x="1560" y="91"/>
                </a:cxn>
                <a:cxn ang="0">
                  <a:pos x="1482" y="76"/>
                </a:cxn>
                <a:cxn ang="0">
                  <a:pos x="1428" y="50"/>
                </a:cxn>
                <a:cxn ang="0">
                  <a:pos x="1374" y="44"/>
                </a:cxn>
                <a:cxn ang="0">
                  <a:pos x="1308" y="55"/>
                </a:cxn>
                <a:cxn ang="0">
                  <a:pos x="1140" y="107"/>
                </a:cxn>
                <a:cxn ang="0">
                  <a:pos x="948" y="143"/>
                </a:cxn>
                <a:cxn ang="0">
                  <a:pos x="708" y="138"/>
                </a:cxn>
                <a:cxn ang="0">
                  <a:pos x="534" y="96"/>
                </a:cxn>
                <a:cxn ang="0">
                  <a:pos x="444" y="55"/>
                </a:cxn>
                <a:cxn ang="0">
                  <a:pos x="396" y="34"/>
                </a:cxn>
                <a:cxn ang="0">
                  <a:pos x="378" y="39"/>
                </a:cxn>
                <a:cxn ang="0">
                  <a:pos x="342" y="70"/>
                </a:cxn>
                <a:cxn ang="0">
                  <a:pos x="288" y="96"/>
                </a:cxn>
                <a:cxn ang="0">
                  <a:pos x="192" y="112"/>
                </a:cxn>
                <a:cxn ang="0">
                  <a:pos x="90" y="112"/>
                </a:cxn>
                <a:cxn ang="0">
                  <a:pos x="0" y="96"/>
                </a:cxn>
                <a:cxn ang="0">
                  <a:pos x="5760" y="44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w="9525">
              <a:noFill/>
              <a:prstDash val="solid"/>
              <a:round/>
              <a:headEnd/>
              <a:tailEnd/>
            </a:ln>
          </p:spPr>
          <p:txBody>
            <a:bodyPr/>
            <a:lstStyle/>
            <a:p>
              <a:pPr>
                <a:defRPr/>
              </a:pPr>
              <a:endParaRPr lang="en-US"/>
            </a:p>
          </p:txBody>
        </p:sp>
        <p:sp>
          <p:nvSpPr>
            <p:cNvPr id="1850391"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a:defRPr/>
              </a:pPr>
              <a:endParaRPr lang="en-US"/>
            </a:p>
          </p:txBody>
        </p:sp>
      </p:grpSp>
      <p:sp>
        <p:nvSpPr>
          <p:cNvPr id="1850392" name="Rectangle 24"/>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850393" name="Rectangle 25"/>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50394" name="Rectangle 2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ClrTx/>
              <a:buSzTx/>
              <a:buFontTx/>
              <a:buNone/>
              <a:defRPr sz="1000">
                <a:effectLst>
                  <a:outerShdw blurRad="38100" dist="38100" dir="2700000" algn="tl">
                    <a:srgbClr val="000000"/>
                  </a:outerShdw>
                </a:effectLst>
              </a:defRPr>
            </a:lvl1pPr>
          </a:lstStyle>
          <a:p>
            <a:pPr>
              <a:defRPr/>
            </a:pPr>
            <a:endParaRPr lang="en-US"/>
          </a:p>
        </p:txBody>
      </p:sp>
      <p:sp>
        <p:nvSpPr>
          <p:cNvPr id="1850395" name="Rectangle 27"/>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000">
                <a:effectLst>
                  <a:outerShdw blurRad="38100" dist="38100" dir="2700000" algn="tl">
                    <a:srgbClr val="000000"/>
                  </a:outerShdw>
                </a:effectLst>
              </a:defRPr>
            </a:lvl1pPr>
          </a:lstStyle>
          <a:p>
            <a:pPr>
              <a:defRPr/>
            </a:pPr>
            <a:fld id="{80BB2AF6-BCA3-4203-AF61-BB54EE1D0A3D}" type="slidenum">
              <a:rPr lang="en-US"/>
              <a:pPr>
                <a:defRPr/>
              </a:pPr>
              <a:t>‹#›</a:t>
            </a:fld>
            <a:endParaRPr lang="en-US"/>
          </a:p>
        </p:txBody>
      </p:sp>
      <p:sp>
        <p:nvSpPr>
          <p:cNvPr id="1850396" name="Rectangle 2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000">
                <a:effectLst>
                  <a:outerShdw blurRad="38100" dist="38100" dir="2700000" algn="tl">
                    <a:srgbClr val="000000"/>
                  </a:outerShdw>
                </a:effectLst>
              </a:defRPr>
            </a:lvl1pPr>
          </a:lstStyle>
          <a:p>
            <a:pPr>
              <a:defRPr/>
            </a:pPr>
            <a:endParaRPr lang="en-US"/>
          </a:p>
        </p:txBody>
      </p:sp>
    </p:spTree>
  </p:cSld>
  <p:clrMap bg1="dk2" tx1="lt1" bg2="dk1" tx2="lt2" accent1="accent1" accent2="accent2" accent3="accent3" accent4="accent4" accent5="accent5" accent6="accent6" hlink="hlink" folHlink="folHlink"/>
  <p:sldLayoutIdLst>
    <p:sldLayoutId id="2147484550" r:id="rId1"/>
    <p:sldLayoutId id="2147484525" r:id="rId2"/>
    <p:sldLayoutId id="2147484526" r:id="rId3"/>
    <p:sldLayoutId id="2147484527" r:id="rId4"/>
    <p:sldLayoutId id="2147484528" r:id="rId5"/>
    <p:sldLayoutId id="2147484529" r:id="rId6"/>
    <p:sldLayoutId id="2147484530" r:id="rId7"/>
    <p:sldLayoutId id="2147484531" r:id="rId8"/>
    <p:sldLayoutId id="2147484532" r:id="rId9"/>
    <p:sldLayoutId id="2147484533" r:id="rId10"/>
    <p:sldLayoutId id="2147484534" r:id="rId11"/>
    <p:sldLayoutId id="2147484535" r:id="rId12"/>
    <p:sldLayoutId id="2147484536" r:id="rId13"/>
  </p:sldLayoutIdLst>
  <p:txStyles>
    <p:titleStyle>
      <a:lvl1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l"/>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8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80000"/>
        <a:buFont typeface="Wingdings" pitchFamily="2" charset="2"/>
        <a:buChar char="l"/>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hlink"/>
        </a:buClr>
        <a:buSzPct val="8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4696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400">
                <a:effectLst/>
                <a:latin typeface="+mn-lt"/>
              </a:defRPr>
            </a:lvl1pPr>
          </a:lstStyle>
          <a:p>
            <a:pPr>
              <a:defRPr/>
            </a:pPr>
            <a:endParaRPr lang="en-US"/>
          </a:p>
        </p:txBody>
      </p:sp>
      <p:sp>
        <p:nvSpPr>
          <p:cNvPr id="64696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ClrTx/>
              <a:buSzTx/>
              <a:buFontTx/>
              <a:buNone/>
              <a:defRPr sz="1400">
                <a:effectLst/>
                <a:latin typeface="+mn-lt"/>
              </a:defRPr>
            </a:lvl1pPr>
          </a:lstStyle>
          <a:p>
            <a:pPr>
              <a:defRPr/>
            </a:pPr>
            <a:endParaRPr lang="en-US"/>
          </a:p>
        </p:txBody>
      </p:sp>
      <p:sp>
        <p:nvSpPr>
          <p:cNvPr id="64696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400">
                <a:effectLst/>
                <a:latin typeface="+mn-lt"/>
              </a:defRPr>
            </a:lvl1pPr>
          </a:lstStyle>
          <a:p>
            <a:pPr>
              <a:defRPr/>
            </a:pPr>
            <a:fld id="{DDEC8477-AE9E-4DEB-9903-C1C136E7691C}"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537" r:id="rId1"/>
    <p:sldLayoutId id="2147484538" r:id="rId2"/>
    <p:sldLayoutId id="2147484539" r:id="rId3"/>
    <p:sldLayoutId id="2147484540" r:id="rId4"/>
    <p:sldLayoutId id="2147484541" r:id="rId5"/>
    <p:sldLayoutId id="2147484542" r:id="rId6"/>
    <p:sldLayoutId id="2147484543" r:id="rId7"/>
    <p:sldLayoutId id="2147484544" r:id="rId8"/>
    <p:sldLayoutId id="2147484545" r:id="rId9"/>
    <p:sldLayoutId id="2147484546" r:id="rId10"/>
    <p:sldLayoutId id="2147484547" r:id="rId11"/>
    <p:sldLayoutId id="2147484548" r:id="rId12"/>
    <p:sldLayoutId id="2147484549"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youtu.be/8IlzKri08kk" TargetMode="External"/><Relationship Id="rId2" Type="http://schemas.openxmlformats.org/officeDocument/2006/relationships/hyperlink" Target="https://www.brainpop.co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6.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8837" y="0"/>
            <a:ext cx="3429000" cy="865187"/>
          </a:xfrm>
        </p:spPr>
        <p:txBody>
          <a:bodyPr/>
          <a:lstStyle/>
          <a:p>
            <a:r>
              <a:rPr lang="en-US" dirty="0" smtClean="0">
                <a:solidFill>
                  <a:srgbClr val="0000CC"/>
                </a:solidFill>
                <a:effectLst/>
              </a:rPr>
              <a:t>Nov. 5</a:t>
            </a:r>
            <a:r>
              <a:rPr lang="en-US" dirty="0" smtClean="0">
                <a:solidFill>
                  <a:srgbClr val="0000CC"/>
                </a:solidFill>
                <a:effectLst/>
              </a:rPr>
              <a:t>, </a:t>
            </a:r>
            <a:r>
              <a:rPr lang="en-US" dirty="0" smtClean="0">
                <a:solidFill>
                  <a:srgbClr val="0000CC"/>
                </a:solidFill>
                <a:effectLst/>
              </a:rPr>
              <a:t>2019</a:t>
            </a:r>
            <a:endParaRPr lang="en-US" dirty="0">
              <a:solidFill>
                <a:srgbClr val="0000CC"/>
              </a:solidFill>
              <a:effectLst/>
            </a:endParaRPr>
          </a:p>
        </p:txBody>
      </p:sp>
      <p:sp>
        <p:nvSpPr>
          <p:cNvPr id="3" name="Content Placeholder 2"/>
          <p:cNvSpPr>
            <a:spLocks noGrp="1"/>
          </p:cNvSpPr>
          <p:nvPr>
            <p:ph idx="1"/>
          </p:nvPr>
        </p:nvSpPr>
        <p:spPr>
          <a:xfrm>
            <a:off x="152400" y="152400"/>
            <a:ext cx="8229600" cy="5486400"/>
          </a:xfrm>
        </p:spPr>
        <p:txBody>
          <a:bodyPr/>
          <a:lstStyle/>
          <a:p>
            <a:pPr marL="0" indent="0">
              <a:buNone/>
            </a:pPr>
            <a:r>
              <a:rPr lang="en-US" b="1" u="sng" dirty="0" smtClean="0">
                <a:solidFill>
                  <a:srgbClr val="0000CC"/>
                </a:solidFill>
                <a:effectLst/>
              </a:rPr>
              <a:t>You need:</a:t>
            </a:r>
          </a:p>
          <a:p>
            <a:pPr marL="0" indent="0">
              <a:buNone/>
            </a:pPr>
            <a:r>
              <a:rPr lang="en-US" dirty="0" smtClean="0">
                <a:solidFill>
                  <a:schemeClr val="accent6"/>
                </a:solidFill>
                <a:effectLst/>
              </a:rPr>
              <a:t>Clean paper / </a:t>
            </a:r>
            <a:r>
              <a:rPr lang="en-US" dirty="0" smtClean="0">
                <a:solidFill>
                  <a:schemeClr val="accent6"/>
                </a:solidFill>
                <a:effectLst/>
              </a:rPr>
              <a:t>pencil</a:t>
            </a:r>
            <a:endParaRPr lang="en-US" strike="sngStrike" dirty="0" smtClean="0">
              <a:solidFill>
                <a:schemeClr val="accent6"/>
              </a:solidFill>
              <a:effectLst/>
            </a:endParaRPr>
          </a:p>
          <a:p>
            <a:pPr marL="0" indent="0">
              <a:buNone/>
            </a:pPr>
            <a:r>
              <a:rPr lang="en-US" dirty="0" smtClean="0">
                <a:solidFill>
                  <a:schemeClr val="accent6"/>
                </a:solidFill>
                <a:effectLst/>
              </a:rPr>
              <a:t>Cells and their Organelles </a:t>
            </a:r>
            <a:r>
              <a:rPr lang="en-US" dirty="0" smtClean="0">
                <a:solidFill>
                  <a:schemeClr val="accent6"/>
                </a:solidFill>
                <a:effectLst/>
              </a:rPr>
              <a:t>WS – </a:t>
            </a:r>
            <a:r>
              <a:rPr lang="en-US" i="1" dirty="0" smtClean="0">
                <a:solidFill>
                  <a:srgbClr val="FF0000"/>
                </a:solidFill>
                <a:effectLst/>
              </a:rPr>
              <a:t>collected</a:t>
            </a:r>
          </a:p>
          <a:p>
            <a:pPr marL="0" indent="0">
              <a:buNone/>
            </a:pPr>
            <a:r>
              <a:rPr lang="en-US" dirty="0" smtClean="0">
                <a:solidFill>
                  <a:schemeClr val="accent6"/>
                </a:solidFill>
                <a:effectLst/>
              </a:rPr>
              <a:t>Plant and Animal Cell WS (like poster)</a:t>
            </a:r>
            <a:endParaRPr lang="en-US" dirty="0" smtClean="0">
              <a:solidFill>
                <a:schemeClr val="accent6"/>
              </a:solidFill>
              <a:effectLst/>
            </a:endParaRPr>
          </a:p>
          <a:p>
            <a:pPr marL="0" indent="0">
              <a:buNone/>
            </a:pPr>
            <a:endParaRPr lang="en-US" sz="1400" b="1" u="sng" dirty="0" smtClean="0">
              <a:solidFill>
                <a:srgbClr val="FF0000"/>
              </a:solidFill>
              <a:effectLst/>
            </a:endParaRPr>
          </a:p>
          <a:p>
            <a:pPr marL="0" indent="0">
              <a:buNone/>
            </a:pPr>
            <a:r>
              <a:rPr lang="en-US" b="1" u="sng" dirty="0" smtClean="0">
                <a:solidFill>
                  <a:srgbClr val="FF0000"/>
                </a:solidFill>
                <a:effectLst/>
              </a:rPr>
              <a:t>Warm Up:</a:t>
            </a:r>
          </a:p>
          <a:p>
            <a:pPr marL="0" indent="0">
              <a:buNone/>
            </a:pPr>
            <a:r>
              <a:rPr lang="en-US" dirty="0" smtClean="0">
                <a:solidFill>
                  <a:schemeClr val="accent6"/>
                </a:solidFill>
                <a:effectLst/>
              </a:rPr>
              <a:t>What part of the cell helps to transport items (think “road”)?  </a:t>
            </a:r>
            <a:endParaRPr lang="en-US" dirty="0" smtClean="0">
              <a:solidFill>
                <a:schemeClr val="accent6"/>
              </a:solidFill>
              <a:effectLst/>
            </a:endParaRPr>
          </a:p>
          <a:p>
            <a:pPr marL="0" indent="0">
              <a:buNone/>
            </a:pPr>
            <a:endParaRPr lang="en-US" dirty="0">
              <a:solidFill>
                <a:schemeClr val="accent6"/>
              </a:solidFill>
              <a:effectLst/>
            </a:endParaRPr>
          </a:p>
          <a:p>
            <a:pPr marL="0" indent="0">
              <a:buNone/>
            </a:pPr>
            <a:r>
              <a:rPr lang="en-US" i="1" dirty="0" smtClean="0">
                <a:solidFill>
                  <a:srgbClr val="CC00CC"/>
                </a:solidFill>
                <a:effectLst/>
              </a:rPr>
              <a:t>I CAN: determine the parts of the Cell and Microscope!</a:t>
            </a:r>
            <a:endParaRPr lang="en-US" i="1" dirty="0">
              <a:solidFill>
                <a:srgbClr val="CC00CC"/>
              </a:solidFill>
              <a:effectLst/>
            </a:endParaRPr>
          </a:p>
        </p:txBody>
      </p:sp>
    </p:spTree>
    <p:extLst>
      <p:ext uri="{BB962C8B-B14F-4D97-AF65-F5344CB8AC3E}">
        <p14:creationId xmlns:p14="http://schemas.microsoft.com/office/powerpoint/2010/main" val="9268212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90930" y="457200"/>
            <a:ext cx="8147725" cy="5791200"/>
          </a:xfrm>
          <a:prstGeom prst="rect">
            <a:avLst/>
          </a:prstGeom>
        </p:spPr>
      </p:pic>
    </p:spTree>
    <p:extLst>
      <p:ext uri="{BB962C8B-B14F-4D97-AF65-F5344CB8AC3E}">
        <p14:creationId xmlns:p14="http://schemas.microsoft.com/office/powerpoint/2010/main" val="23622962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8142894" cy="2909887"/>
          </a:xfrm>
          <a:prstGeom prst="rect">
            <a:avLst/>
          </a:prstGeom>
        </p:spPr>
      </p:pic>
      <p:pic>
        <p:nvPicPr>
          <p:cNvPr id="3" name="Picture 2"/>
          <p:cNvPicPr>
            <a:picLocks noChangeAspect="1"/>
          </p:cNvPicPr>
          <p:nvPr/>
        </p:nvPicPr>
        <p:blipFill>
          <a:blip r:embed="rId3"/>
          <a:stretch>
            <a:fillRect/>
          </a:stretch>
        </p:blipFill>
        <p:spPr>
          <a:xfrm>
            <a:off x="228600" y="2926677"/>
            <a:ext cx="5090053" cy="4144505"/>
          </a:xfrm>
          <a:prstGeom prst="rect">
            <a:avLst/>
          </a:prstGeom>
        </p:spPr>
      </p:pic>
    </p:spTree>
    <p:extLst>
      <p:ext uri="{BB962C8B-B14F-4D97-AF65-F5344CB8AC3E}">
        <p14:creationId xmlns:p14="http://schemas.microsoft.com/office/powerpoint/2010/main" val="26244858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bwMode="auto">
          <a:xfrm>
            <a:off x="304800" y="0"/>
            <a:ext cx="8229600" cy="1139825"/>
          </a:xfrm>
        </p:spPr>
        <p:txBody>
          <a:bodyPr wrap="square" numCol="1" anchorCtr="0" compatLnSpc="1">
            <a:prstTxWarp prst="textNoShape">
              <a:avLst/>
            </a:prstTxWarp>
          </a:bodyPr>
          <a:lstStyle/>
          <a:p>
            <a:pPr eaLnBrk="1" hangingPunct="1"/>
            <a:r>
              <a:rPr lang="en-US" altLang="en-US" dirty="0" smtClean="0">
                <a:solidFill>
                  <a:schemeClr val="bg1">
                    <a:lumMod val="60000"/>
                    <a:lumOff val="40000"/>
                  </a:schemeClr>
                </a:solidFill>
                <a:effectLst/>
              </a:rPr>
              <a:t>CELLS</a:t>
            </a:r>
          </a:p>
        </p:txBody>
      </p:sp>
      <p:pic>
        <p:nvPicPr>
          <p:cNvPr id="2150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14400"/>
            <a:ext cx="8686800" cy="47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56297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39825"/>
          </a:xfrm>
        </p:spPr>
        <p:txBody>
          <a:bodyPr/>
          <a:lstStyle/>
          <a:p>
            <a:r>
              <a:rPr lang="en-US" dirty="0" smtClean="0">
                <a:solidFill>
                  <a:srgbClr val="0000CC"/>
                </a:solidFill>
                <a:effectLst/>
              </a:rPr>
              <a:t>If more is needed…</a:t>
            </a:r>
            <a:endParaRPr lang="en-US" dirty="0">
              <a:solidFill>
                <a:srgbClr val="0000CC"/>
              </a:solidFill>
              <a:effectLst/>
            </a:endParaRPr>
          </a:p>
        </p:txBody>
      </p:sp>
      <p:sp>
        <p:nvSpPr>
          <p:cNvPr id="3" name="Content Placeholder 2"/>
          <p:cNvSpPr>
            <a:spLocks noGrp="1"/>
          </p:cNvSpPr>
          <p:nvPr>
            <p:ph idx="1"/>
          </p:nvPr>
        </p:nvSpPr>
        <p:spPr>
          <a:xfrm>
            <a:off x="450742" y="915100"/>
            <a:ext cx="8229600" cy="4530725"/>
          </a:xfrm>
        </p:spPr>
        <p:txBody>
          <a:bodyPr/>
          <a:lstStyle/>
          <a:p>
            <a:pPr marL="0" indent="0">
              <a:buNone/>
            </a:pPr>
            <a:r>
              <a:rPr lang="en-US" dirty="0" err="1" smtClean="0">
                <a:solidFill>
                  <a:schemeClr val="accent1"/>
                </a:solidFill>
                <a:effectLst/>
                <a:hlinkClick r:id="rId2"/>
              </a:rPr>
              <a:t>BrainPop</a:t>
            </a:r>
            <a:r>
              <a:rPr lang="en-US" dirty="0" smtClean="0">
                <a:solidFill>
                  <a:schemeClr val="accent1"/>
                </a:solidFill>
                <a:effectLst/>
                <a:hlinkClick r:id="rId2"/>
              </a:rPr>
              <a:t> video – the cell (one video) and cell structures (another video)…you’ll have to login.  Login = carrington1; password = cougars</a:t>
            </a:r>
            <a:r>
              <a:rPr lang="en-US" dirty="0" smtClean="0">
                <a:solidFill>
                  <a:schemeClr val="accent1"/>
                </a:solidFill>
                <a:effectLst/>
              </a:rPr>
              <a:t> (each is about 2.5 min)</a:t>
            </a:r>
          </a:p>
          <a:p>
            <a:pPr marL="0" indent="0">
              <a:buNone/>
            </a:pPr>
            <a:endParaRPr lang="en-US" dirty="0">
              <a:solidFill>
                <a:schemeClr val="accent1"/>
              </a:solidFill>
              <a:effectLst/>
            </a:endParaRPr>
          </a:p>
          <a:p>
            <a:pPr marL="0" indent="0">
              <a:buNone/>
            </a:pPr>
            <a:r>
              <a:rPr lang="en-US" dirty="0" smtClean="0">
                <a:solidFill>
                  <a:schemeClr val="accent1"/>
                </a:solidFill>
                <a:effectLst/>
                <a:hlinkClick r:id="rId3"/>
              </a:rPr>
              <a:t>Amoeba sister video – the grand tour of the cell</a:t>
            </a:r>
            <a:r>
              <a:rPr lang="en-US" dirty="0" smtClean="0">
                <a:solidFill>
                  <a:schemeClr val="accent1"/>
                </a:solidFill>
                <a:effectLst/>
              </a:rPr>
              <a:t> (about 9 min)</a:t>
            </a:r>
            <a:endParaRPr lang="en-US" dirty="0">
              <a:solidFill>
                <a:schemeClr val="accent1"/>
              </a:solidFill>
              <a:effectLst/>
            </a:endParaRPr>
          </a:p>
        </p:txBody>
      </p:sp>
    </p:spTree>
    <p:extLst>
      <p:ext uri="{BB962C8B-B14F-4D97-AF65-F5344CB8AC3E}">
        <p14:creationId xmlns:p14="http://schemas.microsoft.com/office/powerpoint/2010/main" val="2583927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14600" y="600203"/>
            <a:ext cx="3686175" cy="5648599"/>
          </a:xfrm>
          <a:prstGeom prst="rect">
            <a:avLst/>
          </a:prstGeom>
        </p:spPr>
      </p:pic>
      <p:sp>
        <p:nvSpPr>
          <p:cNvPr id="3" name="TextBox 2"/>
          <p:cNvSpPr txBox="1"/>
          <p:nvPr/>
        </p:nvSpPr>
        <p:spPr>
          <a:xfrm>
            <a:off x="6124575" y="4724400"/>
            <a:ext cx="609600" cy="584775"/>
          </a:xfrm>
          <a:prstGeom prst="rect">
            <a:avLst/>
          </a:prstGeom>
          <a:solidFill>
            <a:schemeClr val="tx1"/>
          </a:solidFill>
        </p:spPr>
        <p:txBody>
          <a:bodyPr wrap="square" rtlCol="0">
            <a:spAutoFit/>
          </a:bodyPr>
          <a:lstStyle/>
          <a:p>
            <a:pPr>
              <a:buNone/>
            </a:pPr>
            <a:r>
              <a:rPr lang="en-US" b="1" dirty="0">
                <a:solidFill>
                  <a:schemeClr val="accent6"/>
                </a:solidFill>
                <a:effectLst/>
              </a:rPr>
              <a:t>L</a:t>
            </a:r>
            <a:endParaRPr lang="en-US" b="1" dirty="0">
              <a:solidFill>
                <a:schemeClr val="accent6"/>
              </a:solidFill>
              <a:effectLst/>
            </a:endParaRPr>
          </a:p>
        </p:txBody>
      </p:sp>
      <p:sp>
        <p:nvSpPr>
          <p:cNvPr id="4" name="TextBox 3"/>
          <p:cNvSpPr txBox="1"/>
          <p:nvPr/>
        </p:nvSpPr>
        <p:spPr>
          <a:xfrm>
            <a:off x="1981200" y="1733946"/>
            <a:ext cx="609600" cy="584775"/>
          </a:xfrm>
          <a:prstGeom prst="rect">
            <a:avLst/>
          </a:prstGeom>
          <a:solidFill>
            <a:schemeClr val="tx1"/>
          </a:solidFill>
        </p:spPr>
        <p:txBody>
          <a:bodyPr wrap="square" rtlCol="0">
            <a:spAutoFit/>
          </a:bodyPr>
          <a:lstStyle/>
          <a:p>
            <a:pPr>
              <a:buNone/>
            </a:pPr>
            <a:r>
              <a:rPr lang="en-US" b="1" dirty="0">
                <a:solidFill>
                  <a:schemeClr val="accent6"/>
                </a:solidFill>
                <a:effectLst/>
              </a:rPr>
              <a:t>C</a:t>
            </a:r>
            <a:endParaRPr lang="en-US" b="1" dirty="0">
              <a:solidFill>
                <a:schemeClr val="accent6"/>
              </a:solidFill>
              <a:effectLst/>
            </a:endParaRPr>
          </a:p>
        </p:txBody>
      </p:sp>
      <p:sp>
        <p:nvSpPr>
          <p:cNvPr id="5" name="TextBox 4"/>
          <p:cNvSpPr txBox="1"/>
          <p:nvPr/>
        </p:nvSpPr>
        <p:spPr>
          <a:xfrm>
            <a:off x="2057400" y="825787"/>
            <a:ext cx="609600" cy="584775"/>
          </a:xfrm>
          <a:prstGeom prst="rect">
            <a:avLst/>
          </a:prstGeom>
          <a:solidFill>
            <a:schemeClr val="tx1"/>
          </a:solidFill>
        </p:spPr>
        <p:txBody>
          <a:bodyPr wrap="square" rtlCol="0">
            <a:spAutoFit/>
          </a:bodyPr>
          <a:lstStyle/>
          <a:p>
            <a:pPr>
              <a:buNone/>
            </a:pPr>
            <a:r>
              <a:rPr lang="en-US" b="1" dirty="0">
                <a:solidFill>
                  <a:schemeClr val="accent6"/>
                </a:solidFill>
                <a:effectLst/>
              </a:rPr>
              <a:t>B</a:t>
            </a:r>
            <a:endParaRPr lang="en-US" b="1" dirty="0">
              <a:solidFill>
                <a:schemeClr val="accent6"/>
              </a:solidFill>
              <a:effectLst/>
            </a:endParaRPr>
          </a:p>
        </p:txBody>
      </p:sp>
      <p:sp>
        <p:nvSpPr>
          <p:cNvPr id="6" name="TextBox 5"/>
          <p:cNvSpPr txBox="1"/>
          <p:nvPr/>
        </p:nvSpPr>
        <p:spPr>
          <a:xfrm>
            <a:off x="2743200" y="0"/>
            <a:ext cx="609600" cy="584775"/>
          </a:xfrm>
          <a:prstGeom prst="rect">
            <a:avLst/>
          </a:prstGeom>
          <a:solidFill>
            <a:schemeClr val="tx1"/>
          </a:solidFill>
        </p:spPr>
        <p:txBody>
          <a:bodyPr wrap="square" rtlCol="0">
            <a:spAutoFit/>
          </a:bodyPr>
          <a:lstStyle/>
          <a:p>
            <a:pPr>
              <a:buNone/>
            </a:pPr>
            <a:r>
              <a:rPr lang="en-US" b="1" dirty="0">
                <a:solidFill>
                  <a:schemeClr val="accent6"/>
                </a:solidFill>
                <a:effectLst/>
              </a:rPr>
              <a:t>A</a:t>
            </a:r>
            <a:endParaRPr lang="en-US" b="1" dirty="0">
              <a:solidFill>
                <a:schemeClr val="accent6"/>
              </a:solidFill>
              <a:effectLst/>
            </a:endParaRPr>
          </a:p>
        </p:txBody>
      </p:sp>
      <p:sp>
        <p:nvSpPr>
          <p:cNvPr id="7" name="TextBox 6"/>
          <p:cNvSpPr txBox="1"/>
          <p:nvPr/>
        </p:nvSpPr>
        <p:spPr>
          <a:xfrm>
            <a:off x="4191000" y="6248802"/>
            <a:ext cx="609600" cy="584775"/>
          </a:xfrm>
          <a:prstGeom prst="rect">
            <a:avLst/>
          </a:prstGeom>
          <a:solidFill>
            <a:schemeClr val="tx1"/>
          </a:solidFill>
        </p:spPr>
        <p:txBody>
          <a:bodyPr wrap="square" rtlCol="0">
            <a:spAutoFit/>
          </a:bodyPr>
          <a:lstStyle/>
          <a:p>
            <a:pPr>
              <a:buNone/>
            </a:pPr>
            <a:r>
              <a:rPr lang="en-US" b="1" dirty="0" smtClean="0">
                <a:solidFill>
                  <a:schemeClr val="accent6"/>
                </a:solidFill>
                <a:effectLst/>
              </a:rPr>
              <a:t>F</a:t>
            </a:r>
            <a:endParaRPr lang="en-US" b="1" dirty="0">
              <a:solidFill>
                <a:schemeClr val="accent6"/>
              </a:solidFill>
              <a:effectLst/>
            </a:endParaRPr>
          </a:p>
        </p:txBody>
      </p:sp>
      <p:sp>
        <p:nvSpPr>
          <p:cNvPr id="8" name="TextBox 7"/>
          <p:cNvSpPr txBox="1"/>
          <p:nvPr/>
        </p:nvSpPr>
        <p:spPr>
          <a:xfrm>
            <a:off x="2133600" y="5428056"/>
            <a:ext cx="609600" cy="584775"/>
          </a:xfrm>
          <a:prstGeom prst="rect">
            <a:avLst/>
          </a:prstGeom>
          <a:solidFill>
            <a:schemeClr val="tx1"/>
          </a:solidFill>
        </p:spPr>
        <p:txBody>
          <a:bodyPr wrap="square" rtlCol="0">
            <a:spAutoFit/>
          </a:bodyPr>
          <a:lstStyle/>
          <a:p>
            <a:pPr>
              <a:buNone/>
            </a:pPr>
            <a:r>
              <a:rPr lang="en-US" b="1" dirty="0" smtClean="0">
                <a:solidFill>
                  <a:schemeClr val="accent6"/>
                </a:solidFill>
                <a:effectLst/>
              </a:rPr>
              <a:t>E</a:t>
            </a:r>
            <a:endParaRPr lang="en-US" b="1" dirty="0">
              <a:solidFill>
                <a:schemeClr val="accent6"/>
              </a:solidFill>
              <a:effectLst/>
            </a:endParaRPr>
          </a:p>
        </p:txBody>
      </p:sp>
      <p:sp>
        <p:nvSpPr>
          <p:cNvPr id="9" name="TextBox 8"/>
          <p:cNvSpPr txBox="1"/>
          <p:nvPr/>
        </p:nvSpPr>
        <p:spPr>
          <a:xfrm>
            <a:off x="1905000" y="2794505"/>
            <a:ext cx="609600" cy="584775"/>
          </a:xfrm>
          <a:prstGeom prst="rect">
            <a:avLst/>
          </a:prstGeom>
          <a:solidFill>
            <a:schemeClr val="tx1"/>
          </a:solidFill>
        </p:spPr>
        <p:txBody>
          <a:bodyPr wrap="square" rtlCol="0">
            <a:spAutoFit/>
          </a:bodyPr>
          <a:lstStyle/>
          <a:p>
            <a:pPr>
              <a:buNone/>
            </a:pPr>
            <a:r>
              <a:rPr lang="en-US" b="1" dirty="0" smtClean="0">
                <a:solidFill>
                  <a:schemeClr val="accent6"/>
                </a:solidFill>
                <a:effectLst/>
              </a:rPr>
              <a:t>D</a:t>
            </a:r>
            <a:endParaRPr lang="en-US" b="1" dirty="0">
              <a:solidFill>
                <a:schemeClr val="accent6"/>
              </a:solidFill>
              <a:effectLst/>
            </a:endParaRPr>
          </a:p>
        </p:txBody>
      </p:sp>
      <p:sp>
        <p:nvSpPr>
          <p:cNvPr id="10" name="TextBox 9"/>
          <p:cNvSpPr txBox="1"/>
          <p:nvPr/>
        </p:nvSpPr>
        <p:spPr>
          <a:xfrm>
            <a:off x="6162675" y="3749902"/>
            <a:ext cx="609600" cy="584775"/>
          </a:xfrm>
          <a:prstGeom prst="rect">
            <a:avLst/>
          </a:prstGeom>
          <a:solidFill>
            <a:schemeClr val="tx1"/>
          </a:solidFill>
        </p:spPr>
        <p:txBody>
          <a:bodyPr wrap="square" rtlCol="0">
            <a:spAutoFit/>
          </a:bodyPr>
          <a:lstStyle/>
          <a:p>
            <a:pPr>
              <a:buNone/>
            </a:pPr>
            <a:r>
              <a:rPr lang="en-US" b="1" dirty="0" smtClean="0">
                <a:solidFill>
                  <a:schemeClr val="accent6"/>
                </a:solidFill>
                <a:effectLst/>
              </a:rPr>
              <a:t>K</a:t>
            </a:r>
            <a:endParaRPr lang="en-US" b="1" dirty="0">
              <a:solidFill>
                <a:schemeClr val="accent6"/>
              </a:solidFill>
              <a:effectLst/>
            </a:endParaRPr>
          </a:p>
        </p:txBody>
      </p:sp>
      <p:sp>
        <p:nvSpPr>
          <p:cNvPr id="11" name="TextBox 10"/>
          <p:cNvSpPr txBox="1"/>
          <p:nvPr/>
        </p:nvSpPr>
        <p:spPr>
          <a:xfrm>
            <a:off x="6200775" y="3067791"/>
            <a:ext cx="609600" cy="584775"/>
          </a:xfrm>
          <a:prstGeom prst="rect">
            <a:avLst/>
          </a:prstGeom>
          <a:solidFill>
            <a:schemeClr val="tx1"/>
          </a:solidFill>
        </p:spPr>
        <p:txBody>
          <a:bodyPr wrap="square" rtlCol="0">
            <a:spAutoFit/>
          </a:bodyPr>
          <a:lstStyle/>
          <a:p>
            <a:pPr>
              <a:buNone/>
            </a:pPr>
            <a:r>
              <a:rPr lang="en-US" b="1" dirty="0">
                <a:solidFill>
                  <a:schemeClr val="accent6"/>
                </a:solidFill>
                <a:effectLst/>
              </a:rPr>
              <a:t>J</a:t>
            </a:r>
            <a:endParaRPr lang="en-US" b="1" dirty="0">
              <a:solidFill>
                <a:schemeClr val="accent6"/>
              </a:solidFill>
              <a:effectLst/>
            </a:endParaRPr>
          </a:p>
        </p:txBody>
      </p:sp>
      <p:sp>
        <p:nvSpPr>
          <p:cNvPr id="12" name="TextBox 11"/>
          <p:cNvSpPr txBox="1"/>
          <p:nvPr/>
        </p:nvSpPr>
        <p:spPr>
          <a:xfrm>
            <a:off x="6189636" y="2369914"/>
            <a:ext cx="609600" cy="584775"/>
          </a:xfrm>
          <a:prstGeom prst="rect">
            <a:avLst/>
          </a:prstGeom>
          <a:solidFill>
            <a:schemeClr val="tx1"/>
          </a:solidFill>
        </p:spPr>
        <p:txBody>
          <a:bodyPr wrap="square" rtlCol="0">
            <a:spAutoFit/>
          </a:bodyPr>
          <a:lstStyle/>
          <a:p>
            <a:pPr>
              <a:buNone/>
            </a:pPr>
            <a:r>
              <a:rPr lang="en-US" b="1" dirty="0">
                <a:solidFill>
                  <a:schemeClr val="accent6"/>
                </a:solidFill>
                <a:effectLst/>
              </a:rPr>
              <a:t>I</a:t>
            </a:r>
            <a:endParaRPr lang="en-US" b="1" dirty="0">
              <a:solidFill>
                <a:schemeClr val="accent6"/>
              </a:solidFill>
              <a:effectLst/>
            </a:endParaRPr>
          </a:p>
        </p:txBody>
      </p:sp>
      <p:sp>
        <p:nvSpPr>
          <p:cNvPr id="13" name="TextBox 12"/>
          <p:cNvSpPr txBox="1"/>
          <p:nvPr/>
        </p:nvSpPr>
        <p:spPr>
          <a:xfrm>
            <a:off x="6200775" y="1590277"/>
            <a:ext cx="609600" cy="584775"/>
          </a:xfrm>
          <a:prstGeom prst="rect">
            <a:avLst/>
          </a:prstGeom>
          <a:solidFill>
            <a:schemeClr val="tx1"/>
          </a:solidFill>
        </p:spPr>
        <p:txBody>
          <a:bodyPr wrap="square" rtlCol="0">
            <a:spAutoFit/>
          </a:bodyPr>
          <a:lstStyle/>
          <a:p>
            <a:pPr>
              <a:buNone/>
            </a:pPr>
            <a:r>
              <a:rPr lang="en-US" b="1" dirty="0" smtClean="0">
                <a:solidFill>
                  <a:schemeClr val="accent6"/>
                </a:solidFill>
                <a:effectLst/>
              </a:rPr>
              <a:t>H</a:t>
            </a:r>
            <a:endParaRPr lang="en-US" b="1" dirty="0">
              <a:solidFill>
                <a:schemeClr val="accent6"/>
              </a:solidFill>
              <a:effectLst/>
            </a:endParaRPr>
          </a:p>
        </p:txBody>
      </p:sp>
      <p:sp>
        <p:nvSpPr>
          <p:cNvPr id="14" name="TextBox 13"/>
          <p:cNvSpPr txBox="1"/>
          <p:nvPr/>
        </p:nvSpPr>
        <p:spPr>
          <a:xfrm>
            <a:off x="5963296" y="965032"/>
            <a:ext cx="609600" cy="584775"/>
          </a:xfrm>
          <a:prstGeom prst="rect">
            <a:avLst/>
          </a:prstGeom>
          <a:solidFill>
            <a:schemeClr val="tx1"/>
          </a:solidFill>
        </p:spPr>
        <p:txBody>
          <a:bodyPr wrap="square" rtlCol="0">
            <a:spAutoFit/>
          </a:bodyPr>
          <a:lstStyle/>
          <a:p>
            <a:pPr>
              <a:buNone/>
            </a:pPr>
            <a:r>
              <a:rPr lang="en-US" b="1" dirty="0">
                <a:solidFill>
                  <a:schemeClr val="accent6"/>
                </a:solidFill>
                <a:effectLst/>
              </a:rPr>
              <a:t>G</a:t>
            </a:r>
            <a:endParaRPr lang="en-US" b="1" dirty="0">
              <a:solidFill>
                <a:schemeClr val="accent6"/>
              </a:solidFill>
              <a:effectLst/>
            </a:endParaRPr>
          </a:p>
        </p:txBody>
      </p:sp>
    </p:spTree>
    <p:extLst>
      <p:ext uri="{BB962C8B-B14F-4D97-AF65-F5344CB8AC3E}">
        <p14:creationId xmlns:p14="http://schemas.microsoft.com/office/powerpoint/2010/main" val="68496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71600" y="762000"/>
            <a:ext cx="4129087" cy="5266823"/>
          </a:xfrm>
          <a:prstGeom prst="rect">
            <a:avLst/>
          </a:prstGeom>
        </p:spPr>
      </p:pic>
      <p:sp>
        <p:nvSpPr>
          <p:cNvPr id="3" name="TextBox 2"/>
          <p:cNvSpPr txBox="1"/>
          <p:nvPr/>
        </p:nvSpPr>
        <p:spPr>
          <a:xfrm>
            <a:off x="2057400" y="304800"/>
            <a:ext cx="609600" cy="584775"/>
          </a:xfrm>
          <a:prstGeom prst="rect">
            <a:avLst/>
          </a:prstGeom>
          <a:noFill/>
        </p:spPr>
        <p:txBody>
          <a:bodyPr wrap="square" rtlCol="0">
            <a:spAutoFit/>
          </a:bodyPr>
          <a:lstStyle/>
          <a:p>
            <a:pPr>
              <a:buNone/>
            </a:pPr>
            <a:r>
              <a:rPr lang="en-US" b="1" dirty="0" smtClean="0">
                <a:solidFill>
                  <a:schemeClr val="accent6"/>
                </a:solidFill>
                <a:effectLst/>
              </a:rPr>
              <a:t>A</a:t>
            </a:r>
            <a:endParaRPr lang="en-US" b="1" dirty="0">
              <a:solidFill>
                <a:schemeClr val="accent6"/>
              </a:solidFill>
              <a:effectLst/>
            </a:endParaRPr>
          </a:p>
        </p:txBody>
      </p:sp>
      <p:sp>
        <p:nvSpPr>
          <p:cNvPr id="4" name="TextBox 3"/>
          <p:cNvSpPr txBox="1"/>
          <p:nvPr/>
        </p:nvSpPr>
        <p:spPr>
          <a:xfrm>
            <a:off x="1066800" y="1066800"/>
            <a:ext cx="609600" cy="584775"/>
          </a:xfrm>
          <a:prstGeom prst="rect">
            <a:avLst/>
          </a:prstGeom>
          <a:solidFill>
            <a:schemeClr val="tx1"/>
          </a:solidFill>
        </p:spPr>
        <p:txBody>
          <a:bodyPr wrap="square" rtlCol="0">
            <a:spAutoFit/>
          </a:bodyPr>
          <a:lstStyle/>
          <a:p>
            <a:pPr>
              <a:buNone/>
            </a:pPr>
            <a:r>
              <a:rPr lang="en-US" b="1" dirty="0" smtClean="0">
                <a:solidFill>
                  <a:schemeClr val="accent6"/>
                </a:solidFill>
                <a:effectLst/>
              </a:rPr>
              <a:t>B</a:t>
            </a:r>
            <a:endParaRPr lang="en-US" b="1" dirty="0">
              <a:solidFill>
                <a:schemeClr val="accent6"/>
              </a:solidFill>
              <a:effectLst/>
            </a:endParaRPr>
          </a:p>
        </p:txBody>
      </p:sp>
      <p:sp>
        <p:nvSpPr>
          <p:cNvPr id="5" name="TextBox 4"/>
          <p:cNvSpPr txBox="1"/>
          <p:nvPr/>
        </p:nvSpPr>
        <p:spPr>
          <a:xfrm>
            <a:off x="914400" y="2286000"/>
            <a:ext cx="609600" cy="584775"/>
          </a:xfrm>
          <a:prstGeom prst="rect">
            <a:avLst/>
          </a:prstGeom>
          <a:solidFill>
            <a:schemeClr val="tx1"/>
          </a:solidFill>
        </p:spPr>
        <p:txBody>
          <a:bodyPr wrap="square" rtlCol="0">
            <a:spAutoFit/>
          </a:bodyPr>
          <a:lstStyle/>
          <a:p>
            <a:pPr>
              <a:buNone/>
            </a:pPr>
            <a:r>
              <a:rPr lang="en-US" b="1" dirty="0">
                <a:solidFill>
                  <a:schemeClr val="accent6"/>
                </a:solidFill>
                <a:effectLst/>
              </a:rPr>
              <a:t>C</a:t>
            </a:r>
            <a:endParaRPr lang="en-US" b="1" dirty="0">
              <a:solidFill>
                <a:schemeClr val="accent6"/>
              </a:solidFill>
              <a:effectLst/>
            </a:endParaRPr>
          </a:p>
        </p:txBody>
      </p:sp>
      <p:sp>
        <p:nvSpPr>
          <p:cNvPr id="6" name="TextBox 5"/>
          <p:cNvSpPr txBox="1"/>
          <p:nvPr/>
        </p:nvSpPr>
        <p:spPr>
          <a:xfrm>
            <a:off x="906651" y="3962400"/>
            <a:ext cx="609600" cy="584775"/>
          </a:xfrm>
          <a:prstGeom prst="rect">
            <a:avLst/>
          </a:prstGeom>
          <a:solidFill>
            <a:schemeClr val="tx1"/>
          </a:solidFill>
        </p:spPr>
        <p:txBody>
          <a:bodyPr wrap="square" rtlCol="0">
            <a:spAutoFit/>
          </a:bodyPr>
          <a:lstStyle/>
          <a:p>
            <a:pPr>
              <a:buNone/>
            </a:pPr>
            <a:r>
              <a:rPr lang="en-US" b="1" dirty="0" smtClean="0">
                <a:solidFill>
                  <a:schemeClr val="accent6"/>
                </a:solidFill>
                <a:effectLst/>
              </a:rPr>
              <a:t>D</a:t>
            </a:r>
            <a:endParaRPr lang="en-US" b="1" dirty="0">
              <a:solidFill>
                <a:schemeClr val="accent6"/>
              </a:solidFill>
              <a:effectLst/>
            </a:endParaRPr>
          </a:p>
        </p:txBody>
      </p:sp>
      <p:sp>
        <p:nvSpPr>
          <p:cNvPr id="7" name="TextBox 6"/>
          <p:cNvSpPr txBox="1"/>
          <p:nvPr/>
        </p:nvSpPr>
        <p:spPr>
          <a:xfrm>
            <a:off x="1752600" y="5736435"/>
            <a:ext cx="609600" cy="584775"/>
          </a:xfrm>
          <a:prstGeom prst="rect">
            <a:avLst/>
          </a:prstGeom>
          <a:solidFill>
            <a:schemeClr val="tx1"/>
          </a:solidFill>
        </p:spPr>
        <p:txBody>
          <a:bodyPr wrap="square" rtlCol="0">
            <a:spAutoFit/>
          </a:bodyPr>
          <a:lstStyle/>
          <a:p>
            <a:pPr>
              <a:buNone/>
            </a:pPr>
            <a:r>
              <a:rPr lang="en-US" b="1" dirty="0">
                <a:solidFill>
                  <a:schemeClr val="accent6"/>
                </a:solidFill>
                <a:effectLst/>
              </a:rPr>
              <a:t>E</a:t>
            </a:r>
            <a:endParaRPr lang="en-US" b="1" dirty="0">
              <a:solidFill>
                <a:schemeClr val="accent6"/>
              </a:solidFill>
              <a:effectLst/>
            </a:endParaRPr>
          </a:p>
        </p:txBody>
      </p:sp>
      <p:sp>
        <p:nvSpPr>
          <p:cNvPr id="8" name="TextBox 7"/>
          <p:cNvSpPr txBox="1"/>
          <p:nvPr/>
        </p:nvSpPr>
        <p:spPr>
          <a:xfrm>
            <a:off x="4419600" y="5590241"/>
            <a:ext cx="609600" cy="584775"/>
          </a:xfrm>
          <a:prstGeom prst="rect">
            <a:avLst/>
          </a:prstGeom>
          <a:solidFill>
            <a:schemeClr val="tx1"/>
          </a:solidFill>
        </p:spPr>
        <p:txBody>
          <a:bodyPr wrap="square" rtlCol="0">
            <a:spAutoFit/>
          </a:bodyPr>
          <a:lstStyle/>
          <a:p>
            <a:pPr>
              <a:buNone/>
            </a:pPr>
            <a:r>
              <a:rPr lang="en-US" b="1" dirty="0" smtClean="0">
                <a:solidFill>
                  <a:schemeClr val="accent6"/>
                </a:solidFill>
                <a:effectLst/>
              </a:rPr>
              <a:t>L</a:t>
            </a:r>
            <a:endParaRPr lang="en-US" b="1" dirty="0">
              <a:solidFill>
                <a:schemeClr val="accent6"/>
              </a:solidFill>
              <a:effectLst/>
            </a:endParaRPr>
          </a:p>
        </p:txBody>
      </p:sp>
      <p:sp>
        <p:nvSpPr>
          <p:cNvPr id="9" name="TextBox 8"/>
          <p:cNvSpPr txBox="1"/>
          <p:nvPr/>
        </p:nvSpPr>
        <p:spPr>
          <a:xfrm>
            <a:off x="5029200" y="4859273"/>
            <a:ext cx="609600" cy="584775"/>
          </a:xfrm>
          <a:prstGeom prst="rect">
            <a:avLst/>
          </a:prstGeom>
          <a:solidFill>
            <a:schemeClr val="tx1"/>
          </a:solidFill>
        </p:spPr>
        <p:txBody>
          <a:bodyPr wrap="square" rtlCol="0">
            <a:spAutoFit/>
          </a:bodyPr>
          <a:lstStyle/>
          <a:p>
            <a:pPr>
              <a:buNone/>
            </a:pPr>
            <a:r>
              <a:rPr lang="en-US" b="1" dirty="0">
                <a:solidFill>
                  <a:schemeClr val="accent6"/>
                </a:solidFill>
                <a:effectLst/>
              </a:rPr>
              <a:t>K</a:t>
            </a:r>
            <a:endParaRPr lang="en-US" b="1" dirty="0">
              <a:solidFill>
                <a:schemeClr val="accent6"/>
              </a:solidFill>
              <a:effectLst/>
            </a:endParaRPr>
          </a:p>
        </p:txBody>
      </p:sp>
      <p:sp>
        <p:nvSpPr>
          <p:cNvPr id="10" name="TextBox 9"/>
          <p:cNvSpPr txBox="1"/>
          <p:nvPr/>
        </p:nvSpPr>
        <p:spPr>
          <a:xfrm>
            <a:off x="5334000" y="4128305"/>
            <a:ext cx="609600" cy="584775"/>
          </a:xfrm>
          <a:prstGeom prst="rect">
            <a:avLst/>
          </a:prstGeom>
          <a:solidFill>
            <a:schemeClr val="tx1"/>
          </a:solidFill>
        </p:spPr>
        <p:txBody>
          <a:bodyPr wrap="square" rtlCol="0">
            <a:spAutoFit/>
          </a:bodyPr>
          <a:lstStyle/>
          <a:p>
            <a:pPr>
              <a:buNone/>
            </a:pPr>
            <a:r>
              <a:rPr lang="en-US" b="1" dirty="0" smtClean="0">
                <a:solidFill>
                  <a:schemeClr val="accent6"/>
                </a:solidFill>
                <a:effectLst/>
              </a:rPr>
              <a:t>J</a:t>
            </a:r>
            <a:endParaRPr lang="en-US" b="1" dirty="0">
              <a:solidFill>
                <a:schemeClr val="accent6"/>
              </a:solidFill>
              <a:effectLst/>
            </a:endParaRPr>
          </a:p>
        </p:txBody>
      </p:sp>
      <p:sp>
        <p:nvSpPr>
          <p:cNvPr id="11" name="TextBox 10"/>
          <p:cNvSpPr txBox="1"/>
          <p:nvPr/>
        </p:nvSpPr>
        <p:spPr>
          <a:xfrm>
            <a:off x="5417344" y="3607318"/>
            <a:ext cx="609600" cy="584775"/>
          </a:xfrm>
          <a:prstGeom prst="rect">
            <a:avLst/>
          </a:prstGeom>
          <a:solidFill>
            <a:schemeClr val="tx1"/>
          </a:solidFill>
        </p:spPr>
        <p:txBody>
          <a:bodyPr wrap="square" rtlCol="0">
            <a:spAutoFit/>
          </a:bodyPr>
          <a:lstStyle/>
          <a:p>
            <a:pPr>
              <a:buNone/>
            </a:pPr>
            <a:r>
              <a:rPr lang="en-US" b="1" dirty="0">
                <a:solidFill>
                  <a:schemeClr val="accent6"/>
                </a:solidFill>
                <a:effectLst/>
              </a:rPr>
              <a:t>I</a:t>
            </a:r>
            <a:endParaRPr lang="en-US" b="1" dirty="0">
              <a:solidFill>
                <a:schemeClr val="accent6"/>
              </a:solidFill>
              <a:effectLst/>
            </a:endParaRPr>
          </a:p>
        </p:txBody>
      </p:sp>
      <p:sp>
        <p:nvSpPr>
          <p:cNvPr id="12" name="TextBox 11"/>
          <p:cNvSpPr txBox="1"/>
          <p:nvPr/>
        </p:nvSpPr>
        <p:spPr>
          <a:xfrm>
            <a:off x="5417344" y="1651575"/>
            <a:ext cx="609600" cy="584775"/>
          </a:xfrm>
          <a:prstGeom prst="rect">
            <a:avLst/>
          </a:prstGeom>
          <a:solidFill>
            <a:schemeClr val="tx1"/>
          </a:solidFill>
        </p:spPr>
        <p:txBody>
          <a:bodyPr wrap="square" rtlCol="0">
            <a:spAutoFit/>
          </a:bodyPr>
          <a:lstStyle/>
          <a:p>
            <a:pPr>
              <a:buNone/>
            </a:pPr>
            <a:r>
              <a:rPr lang="en-US" b="1" dirty="0" smtClean="0">
                <a:solidFill>
                  <a:schemeClr val="accent6"/>
                </a:solidFill>
                <a:effectLst/>
              </a:rPr>
              <a:t>H</a:t>
            </a:r>
            <a:endParaRPr lang="en-US" b="1" dirty="0">
              <a:solidFill>
                <a:schemeClr val="accent6"/>
              </a:solidFill>
              <a:effectLst/>
            </a:endParaRPr>
          </a:p>
        </p:txBody>
      </p:sp>
      <p:sp>
        <p:nvSpPr>
          <p:cNvPr id="13" name="TextBox 12"/>
          <p:cNvSpPr txBox="1"/>
          <p:nvPr/>
        </p:nvSpPr>
        <p:spPr>
          <a:xfrm>
            <a:off x="5112544" y="1130588"/>
            <a:ext cx="609600" cy="584775"/>
          </a:xfrm>
          <a:prstGeom prst="rect">
            <a:avLst/>
          </a:prstGeom>
          <a:solidFill>
            <a:schemeClr val="tx1"/>
          </a:solidFill>
        </p:spPr>
        <p:txBody>
          <a:bodyPr wrap="square" rtlCol="0">
            <a:spAutoFit/>
          </a:bodyPr>
          <a:lstStyle/>
          <a:p>
            <a:pPr>
              <a:buNone/>
            </a:pPr>
            <a:r>
              <a:rPr lang="en-US" b="1" dirty="0">
                <a:solidFill>
                  <a:schemeClr val="accent6"/>
                </a:solidFill>
                <a:effectLst/>
              </a:rPr>
              <a:t>G</a:t>
            </a:r>
            <a:endParaRPr lang="en-US" b="1" dirty="0">
              <a:solidFill>
                <a:schemeClr val="accent6"/>
              </a:solidFill>
              <a:effectLst/>
            </a:endParaRPr>
          </a:p>
        </p:txBody>
      </p:sp>
      <p:sp>
        <p:nvSpPr>
          <p:cNvPr id="14" name="TextBox 13"/>
          <p:cNvSpPr txBox="1"/>
          <p:nvPr/>
        </p:nvSpPr>
        <p:spPr>
          <a:xfrm>
            <a:off x="4419600" y="344551"/>
            <a:ext cx="609600" cy="584775"/>
          </a:xfrm>
          <a:prstGeom prst="rect">
            <a:avLst/>
          </a:prstGeom>
          <a:solidFill>
            <a:schemeClr val="tx1"/>
          </a:solidFill>
        </p:spPr>
        <p:txBody>
          <a:bodyPr wrap="square" rtlCol="0">
            <a:spAutoFit/>
          </a:bodyPr>
          <a:lstStyle/>
          <a:p>
            <a:pPr>
              <a:buNone/>
            </a:pPr>
            <a:r>
              <a:rPr lang="en-US" b="1" dirty="0">
                <a:solidFill>
                  <a:schemeClr val="accent6"/>
                </a:solidFill>
                <a:effectLst/>
              </a:rPr>
              <a:t>F</a:t>
            </a:r>
            <a:endParaRPr lang="en-US" b="1" dirty="0">
              <a:solidFill>
                <a:schemeClr val="accent6"/>
              </a:solidFill>
              <a:effectLst/>
            </a:endParaRPr>
          </a:p>
        </p:txBody>
      </p:sp>
    </p:spTree>
    <p:extLst>
      <p:ext uri="{BB962C8B-B14F-4D97-AF65-F5344CB8AC3E}">
        <p14:creationId xmlns:p14="http://schemas.microsoft.com/office/powerpoint/2010/main" val="1298579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39825"/>
          </a:xfrm>
        </p:spPr>
        <p:txBody>
          <a:bodyPr/>
          <a:lstStyle/>
          <a:p>
            <a:r>
              <a:rPr lang="en-US" dirty="0" smtClean="0">
                <a:solidFill>
                  <a:schemeClr val="accent6"/>
                </a:solidFill>
                <a:effectLst/>
              </a:rPr>
              <a:t>City jobs</a:t>
            </a:r>
            <a:endParaRPr lang="en-US" dirty="0">
              <a:solidFill>
                <a:schemeClr val="accent6"/>
              </a:solidFill>
              <a:effectLst/>
            </a:endParaRPr>
          </a:p>
        </p:txBody>
      </p:sp>
      <p:sp>
        <p:nvSpPr>
          <p:cNvPr id="3" name="Content Placeholder 2"/>
          <p:cNvSpPr>
            <a:spLocks noGrp="1"/>
          </p:cNvSpPr>
          <p:nvPr>
            <p:ph idx="1"/>
          </p:nvPr>
        </p:nvSpPr>
        <p:spPr>
          <a:xfrm>
            <a:off x="0" y="762000"/>
            <a:ext cx="5791200" cy="4530725"/>
          </a:xfrm>
        </p:spPr>
        <p:txBody>
          <a:bodyPr/>
          <a:lstStyle/>
          <a:p>
            <a:r>
              <a:rPr lang="en-US" sz="3000" dirty="0" smtClean="0">
                <a:solidFill>
                  <a:schemeClr val="accent6"/>
                </a:solidFill>
                <a:effectLst/>
              </a:rPr>
              <a:t>Gate/wall around the city</a:t>
            </a:r>
          </a:p>
          <a:p>
            <a:r>
              <a:rPr lang="en-US" sz="3000" dirty="0" smtClean="0">
                <a:solidFill>
                  <a:schemeClr val="accent6"/>
                </a:solidFill>
                <a:effectLst/>
              </a:rPr>
              <a:t>City hall / government building</a:t>
            </a:r>
          </a:p>
          <a:p>
            <a:r>
              <a:rPr lang="en-US" sz="3000" dirty="0" smtClean="0">
                <a:solidFill>
                  <a:schemeClr val="accent6"/>
                </a:solidFill>
                <a:effectLst/>
              </a:rPr>
              <a:t>Mayor</a:t>
            </a:r>
          </a:p>
          <a:p>
            <a:r>
              <a:rPr lang="en-US" sz="3000" dirty="0" smtClean="0">
                <a:solidFill>
                  <a:schemeClr val="accent6"/>
                </a:solidFill>
                <a:effectLst/>
              </a:rPr>
              <a:t>City parks </a:t>
            </a:r>
          </a:p>
          <a:p>
            <a:r>
              <a:rPr lang="en-US" sz="3000" dirty="0" smtClean="0">
                <a:solidFill>
                  <a:schemeClr val="accent6"/>
                </a:solidFill>
                <a:effectLst/>
              </a:rPr>
              <a:t>Building company</a:t>
            </a:r>
          </a:p>
          <a:p>
            <a:r>
              <a:rPr lang="en-US" sz="3000" dirty="0" smtClean="0">
                <a:solidFill>
                  <a:schemeClr val="accent6"/>
                </a:solidFill>
                <a:effectLst/>
              </a:rPr>
              <a:t>Power Plant (factory)</a:t>
            </a:r>
          </a:p>
        </p:txBody>
      </p:sp>
      <p:sp>
        <p:nvSpPr>
          <p:cNvPr id="4" name="TextBox 3"/>
          <p:cNvSpPr txBox="1"/>
          <p:nvPr/>
        </p:nvSpPr>
        <p:spPr>
          <a:xfrm>
            <a:off x="4343400" y="2209800"/>
            <a:ext cx="4343400" cy="4130361"/>
          </a:xfrm>
          <a:prstGeom prst="rect">
            <a:avLst/>
          </a:prstGeom>
          <a:noFill/>
        </p:spPr>
        <p:txBody>
          <a:bodyPr wrap="square" rtlCol="0">
            <a:spAutoFit/>
          </a:bodyPr>
          <a:lstStyle/>
          <a:p>
            <a:r>
              <a:rPr lang="en-US" dirty="0">
                <a:solidFill>
                  <a:schemeClr val="accent6"/>
                </a:solidFill>
                <a:effectLst/>
              </a:rPr>
              <a:t>Waste management</a:t>
            </a:r>
          </a:p>
          <a:p>
            <a:r>
              <a:rPr lang="en-US" dirty="0">
                <a:solidFill>
                  <a:schemeClr val="accent6"/>
                </a:solidFill>
                <a:effectLst/>
              </a:rPr>
              <a:t>Storage facility</a:t>
            </a:r>
          </a:p>
          <a:p>
            <a:r>
              <a:rPr lang="en-US" dirty="0">
                <a:solidFill>
                  <a:schemeClr val="accent6"/>
                </a:solidFill>
                <a:effectLst/>
              </a:rPr>
              <a:t>Gate keeper / guard</a:t>
            </a:r>
          </a:p>
          <a:p>
            <a:r>
              <a:rPr lang="en-US" dirty="0">
                <a:solidFill>
                  <a:schemeClr val="accent6"/>
                </a:solidFill>
                <a:effectLst/>
              </a:rPr>
              <a:t>Solar energy </a:t>
            </a:r>
            <a:r>
              <a:rPr lang="en-US" dirty="0" smtClean="0">
                <a:solidFill>
                  <a:schemeClr val="accent6"/>
                </a:solidFill>
                <a:effectLst/>
              </a:rPr>
              <a:t>farm</a:t>
            </a:r>
          </a:p>
          <a:p>
            <a:r>
              <a:rPr lang="en-US" dirty="0" smtClean="0">
                <a:solidFill>
                  <a:schemeClr val="accent6"/>
                </a:solidFill>
                <a:effectLst/>
              </a:rPr>
              <a:t>Transportation dept.</a:t>
            </a:r>
          </a:p>
          <a:p>
            <a:r>
              <a:rPr lang="en-US" dirty="0" smtClean="0">
                <a:solidFill>
                  <a:schemeClr val="accent6"/>
                </a:solidFill>
                <a:effectLst/>
              </a:rPr>
              <a:t>Post office</a:t>
            </a:r>
            <a:endParaRPr lang="en-US" dirty="0">
              <a:solidFill>
                <a:schemeClr val="accent6"/>
              </a:solidFill>
              <a:effectLst/>
            </a:endParaRPr>
          </a:p>
          <a:p>
            <a:endParaRPr lang="en-US" dirty="0"/>
          </a:p>
        </p:txBody>
      </p:sp>
    </p:spTree>
    <p:extLst>
      <p:ext uri="{BB962C8B-B14F-4D97-AF65-F5344CB8AC3E}">
        <p14:creationId xmlns:p14="http://schemas.microsoft.com/office/powerpoint/2010/main" val="24984828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0" name="Title 1"/>
          <p:cNvSpPr>
            <a:spLocks noGrp="1"/>
          </p:cNvSpPr>
          <p:nvPr>
            <p:ph type="title"/>
          </p:nvPr>
        </p:nvSpPr>
        <p:spPr bwMode="auto">
          <a:xfrm>
            <a:off x="457200" y="12192"/>
            <a:ext cx="8229600" cy="941387"/>
          </a:xfrm>
        </p:spPr>
        <p:txBody>
          <a:bodyPr wrap="square" numCol="1" anchorCtr="0" compatLnSpc="1">
            <a:prstTxWarp prst="textNoShape">
              <a:avLst/>
            </a:prstTxWarp>
          </a:bodyPr>
          <a:lstStyle/>
          <a:p>
            <a:pPr eaLnBrk="1" hangingPunct="1"/>
            <a:r>
              <a:rPr lang="en-US" altLang="en-US" dirty="0" smtClean="0">
                <a:solidFill>
                  <a:schemeClr val="bg1">
                    <a:lumMod val="60000"/>
                    <a:lumOff val="40000"/>
                  </a:schemeClr>
                </a:solidFill>
                <a:effectLst/>
              </a:rPr>
              <a:t>Cell Membrane</a:t>
            </a:r>
          </a:p>
        </p:txBody>
      </p:sp>
      <p:sp>
        <p:nvSpPr>
          <p:cNvPr id="22531" name="Content Placeholder 2"/>
          <p:cNvSpPr>
            <a:spLocks noGrp="1"/>
          </p:cNvSpPr>
          <p:nvPr>
            <p:ph idx="1"/>
          </p:nvPr>
        </p:nvSpPr>
        <p:spPr>
          <a:xfrm>
            <a:off x="168275" y="1119251"/>
            <a:ext cx="7077075" cy="3992562"/>
          </a:xfrm>
        </p:spPr>
        <p:txBody>
          <a:bodyPr/>
          <a:lstStyle/>
          <a:p>
            <a:pPr eaLnBrk="1" hangingPunct="1"/>
            <a:r>
              <a:rPr lang="en-US" altLang="en-US" u="sng" dirty="0" smtClean="0">
                <a:solidFill>
                  <a:schemeClr val="bg2"/>
                </a:solidFill>
                <a:effectLst/>
              </a:rPr>
              <a:t>BOTH</a:t>
            </a:r>
            <a:r>
              <a:rPr lang="en-US" altLang="en-US" dirty="0" smtClean="0"/>
              <a:t> </a:t>
            </a:r>
            <a:r>
              <a:rPr lang="en-US" altLang="en-US" dirty="0" smtClean="0">
                <a:solidFill>
                  <a:srgbClr val="CC00CC"/>
                </a:solidFill>
              </a:rPr>
              <a:t>Plant and Animal Cells</a:t>
            </a:r>
          </a:p>
          <a:p>
            <a:pPr eaLnBrk="1" hangingPunct="1"/>
            <a:r>
              <a:rPr lang="en-US" altLang="en-US" dirty="0" smtClean="0">
                <a:solidFill>
                  <a:srgbClr val="00B050"/>
                </a:solidFill>
              </a:rPr>
              <a:t>Function</a:t>
            </a:r>
            <a:r>
              <a:rPr lang="en-US" altLang="en-US" dirty="0" smtClean="0"/>
              <a:t>: </a:t>
            </a:r>
            <a:br>
              <a:rPr lang="en-US" altLang="en-US" dirty="0" smtClean="0"/>
            </a:br>
            <a:r>
              <a:rPr lang="en-US" altLang="en-US" dirty="0" smtClean="0">
                <a:solidFill>
                  <a:srgbClr val="FF0000"/>
                </a:solidFill>
              </a:rPr>
              <a:t>controls what substances enter </a:t>
            </a:r>
            <a:br>
              <a:rPr lang="en-US" altLang="en-US" dirty="0" smtClean="0">
                <a:solidFill>
                  <a:srgbClr val="FF0000"/>
                </a:solidFill>
              </a:rPr>
            </a:br>
            <a:r>
              <a:rPr lang="en-US" altLang="en-US" dirty="0" smtClean="0">
                <a:solidFill>
                  <a:srgbClr val="FF0000"/>
                </a:solidFill>
              </a:rPr>
              <a:t>and exit the cell</a:t>
            </a:r>
          </a:p>
          <a:p>
            <a:pPr eaLnBrk="1" hangingPunct="1"/>
            <a:r>
              <a:rPr lang="en-US" altLang="en-US" dirty="0" smtClean="0">
                <a:solidFill>
                  <a:srgbClr val="0070C0"/>
                </a:solidFill>
              </a:rPr>
              <a:t>Analogy to City: </a:t>
            </a:r>
            <a:r>
              <a:rPr lang="en-US" altLang="en-US" dirty="0" smtClean="0">
                <a:solidFill>
                  <a:srgbClr val="FF0000"/>
                </a:solidFill>
              </a:rPr>
              <a:t>City “Gate Keeper”</a:t>
            </a:r>
          </a:p>
        </p:txBody>
      </p:sp>
      <p:pic>
        <p:nvPicPr>
          <p:cNvPr id="22532" name="Picture 4"/>
          <p:cNvPicPr>
            <a:picLocks noChangeAspect="1"/>
          </p:cNvPicPr>
          <p:nvPr/>
        </p:nvPicPr>
        <p:blipFill>
          <a:blip r:embed="rId2">
            <a:extLst>
              <a:ext uri="{28A0092B-C50C-407E-A947-70E740481C1C}">
                <a14:useLocalDpi xmlns:a14="http://schemas.microsoft.com/office/drawing/2010/main" val="0"/>
              </a:ext>
            </a:extLst>
          </a:blip>
          <a:srcRect l="50977" t="8939" r="36034" b="75943"/>
          <a:stretch>
            <a:fillRect/>
          </a:stretch>
        </p:blipFill>
        <p:spPr bwMode="auto">
          <a:xfrm>
            <a:off x="6989503" y="668464"/>
            <a:ext cx="15621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5" descr="anatomy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4104766"/>
            <a:ext cx="1746250"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8" descr="anatom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9938" y="4092574"/>
            <a:ext cx="2024062"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11" descr="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4104766"/>
            <a:ext cx="7842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12" descr="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2730" flipH="1">
            <a:off x="7127817" y="3917154"/>
            <a:ext cx="757237"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36732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4" name="Title 1"/>
          <p:cNvSpPr>
            <a:spLocks noGrp="1"/>
          </p:cNvSpPr>
          <p:nvPr>
            <p:ph type="title"/>
          </p:nvPr>
        </p:nvSpPr>
        <p:spPr bwMode="auto">
          <a:xfrm>
            <a:off x="457200" y="0"/>
            <a:ext cx="8229600" cy="712787"/>
          </a:xfrm>
        </p:spPr>
        <p:txBody>
          <a:bodyPr wrap="square" numCol="1" anchorCtr="0" compatLnSpc="1">
            <a:prstTxWarp prst="textNoShape">
              <a:avLst/>
            </a:prstTxWarp>
          </a:bodyPr>
          <a:lstStyle/>
          <a:p>
            <a:pPr eaLnBrk="1" hangingPunct="1"/>
            <a:r>
              <a:rPr lang="en-US" altLang="en-US" dirty="0" smtClean="0">
                <a:solidFill>
                  <a:srgbClr val="FC445E"/>
                </a:solidFill>
                <a:effectLst/>
              </a:rPr>
              <a:t>Cell Wall</a:t>
            </a:r>
          </a:p>
        </p:txBody>
      </p:sp>
      <p:sp>
        <p:nvSpPr>
          <p:cNvPr id="23555" name="Content Placeholder 2"/>
          <p:cNvSpPr>
            <a:spLocks noGrp="1"/>
          </p:cNvSpPr>
          <p:nvPr>
            <p:ph idx="1"/>
          </p:nvPr>
        </p:nvSpPr>
        <p:spPr>
          <a:xfrm>
            <a:off x="222758" y="685800"/>
            <a:ext cx="7077075" cy="3992562"/>
          </a:xfrm>
        </p:spPr>
        <p:txBody>
          <a:bodyPr/>
          <a:lstStyle/>
          <a:p>
            <a:pPr eaLnBrk="1" hangingPunct="1"/>
            <a:r>
              <a:rPr lang="en-US" altLang="en-US" u="sng" dirty="0" smtClean="0">
                <a:solidFill>
                  <a:srgbClr val="008000"/>
                </a:solidFill>
              </a:rPr>
              <a:t>PLANT CELLS ONLY </a:t>
            </a:r>
          </a:p>
          <a:p>
            <a:pPr eaLnBrk="1" hangingPunct="1"/>
            <a:r>
              <a:rPr lang="en-US" altLang="en-US" dirty="0" smtClean="0">
                <a:solidFill>
                  <a:srgbClr val="FF0000"/>
                </a:solidFill>
              </a:rPr>
              <a:t>Function: </a:t>
            </a:r>
            <a:r>
              <a:rPr lang="en-US" altLang="en-US" dirty="0" smtClean="0"/>
              <a:t/>
            </a:r>
            <a:br>
              <a:rPr lang="en-US" altLang="en-US" dirty="0" smtClean="0"/>
            </a:br>
            <a:r>
              <a:rPr lang="en-US" altLang="en-US" dirty="0" smtClean="0">
                <a:solidFill>
                  <a:srgbClr val="FF0000"/>
                </a:solidFill>
              </a:rPr>
              <a:t>surrounds plants to protect and support </a:t>
            </a:r>
            <a:br>
              <a:rPr lang="en-US" altLang="en-US" dirty="0" smtClean="0">
                <a:solidFill>
                  <a:srgbClr val="FF0000"/>
                </a:solidFill>
              </a:rPr>
            </a:br>
            <a:r>
              <a:rPr lang="en-US" altLang="en-US" dirty="0" smtClean="0">
                <a:solidFill>
                  <a:srgbClr val="FF0000"/>
                </a:solidFill>
              </a:rPr>
              <a:t>the cell</a:t>
            </a:r>
          </a:p>
          <a:p>
            <a:pPr eaLnBrk="1" hangingPunct="1"/>
            <a:r>
              <a:rPr lang="en-US" altLang="en-US" dirty="0" smtClean="0">
                <a:solidFill>
                  <a:srgbClr val="0070C0"/>
                </a:solidFill>
              </a:rPr>
              <a:t>Analogy to City: </a:t>
            </a:r>
            <a:r>
              <a:rPr lang="en-US" altLang="en-US" dirty="0" smtClean="0">
                <a:solidFill>
                  <a:srgbClr val="0000FF"/>
                </a:solidFill>
              </a:rPr>
              <a:t>City Border</a:t>
            </a:r>
          </a:p>
        </p:txBody>
      </p:sp>
      <p:pic>
        <p:nvPicPr>
          <p:cNvPr id="23556" name="Picture 4"/>
          <p:cNvPicPr>
            <a:picLocks noChangeAspect="1"/>
          </p:cNvPicPr>
          <p:nvPr/>
        </p:nvPicPr>
        <p:blipFill>
          <a:blip r:embed="rId2">
            <a:extLst>
              <a:ext uri="{28A0092B-C50C-407E-A947-70E740481C1C}">
                <a14:useLocalDpi xmlns:a14="http://schemas.microsoft.com/office/drawing/2010/main" val="0"/>
              </a:ext>
            </a:extLst>
          </a:blip>
          <a:srcRect l="5106" t="8939" r="48074" b="75943"/>
          <a:stretch>
            <a:fillRect/>
          </a:stretch>
        </p:blipFill>
        <p:spPr bwMode="auto">
          <a:xfrm>
            <a:off x="381000" y="4038600"/>
            <a:ext cx="5632450" cy="161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descr="anatomy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533400"/>
            <a:ext cx="3236912" cy="365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11" descr="arr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689336">
            <a:off x="7564799" y="4266320"/>
            <a:ext cx="79851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61098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8" name="Title 1"/>
          <p:cNvSpPr>
            <a:spLocks noGrp="1"/>
          </p:cNvSpPr>
          <p:nvPr>
            <p:ph type="title"/>
          </p:nvPr>
        </p:nvSpPr>
        <p:spPr bwMode="auto">
          <a:xfrm>
            <a:off x="457200" y="33528"/>
            <a:ext cx="8229600" cy="788987"/>
          </a:xfrm>
        </p:spPr>
        <p:txBody>
          <a:bodyPr wrap="square" numCol="1" anchorCtr="0" compatLnSpc="1">
            <a:prstTxWarp prst="textNoShape">
              <a:avLst/>
            </a:prstTxWarp>
          </a:bodyPr>
          <a:lstStyle/>
          <a:p>
            <a:pPr eaLnBrk="1" hangingPunct="1"/>
            <a:r>
              <a:rPr lang="en-US" altLang="en-US" dirty="0" smtClean="0">
                <a:solidFill>
                  <a:srgbClr val="FF0000"/>
                </a:solidFill>
                <a:effectLst/>
              </a:rPr>
              <a:t>Nucleus</a:t>
            </a:r>
          </a:p>
        </p:txBody>
      </p:sp>
      <p:sp>
        <p:nvSpPr>
          <p:cNvPr id="24579" name="Content Placeholder 2"/>
          <p:cNvSpPr>
            <a:spLocks noGrp="1"/>
          </p:cNvSpPr>
          <p:nvPr>
            <p:ph idx="1"/>
          </p:nvPr>
        </p:nvSpPr>
        <p:spPr>
          <a:xfrm>
            <a:off x="228600" y="850901"/>
            <a:ext cx="7077075" cy="3992562"/>
          </a:xfrm>
        </p:spPr>
        <p:txBody>
          <a:bodyPr/>
          <a:lstStyle/>
          <a:p>
            <a:pPr eaLnBrk="1" hangingPunct="1"/>
            <a:r>
              <a:rPr lang="en-US" altLang="en-US" u="sng" dirty="0" smtClean="0">
                <a:solidFill>
                  <a:srgbClr val="9900CC"/>
                </a:solidFill>
              </a:rPr>
              <a:t>BOTH</a:t>
            </a:r>
            <a:r>
              <a:rPr lang="en-US" altLang="en-US" dirty="0" smtClean="0">
                <a:solidFill>
                  <a:srgbClr val="9900CC"/>
                </a:solidFill>
              </a:rPr>
              <a:t> Plant and Animal Cells</a:t>
            </a:r>
          </a:p>
          <a:p>
            <a:pPr eaLnBrk="1" hangingPunct="1"/>
            <a:r>
              <a:rPr lang="en-US" altLang="en-US" dirty="0" smtClean="0">
                <a:solidFill>
                  <a:srgbClr val="FF0000"/>
                </a:solidFill>
              </a:rPr>
              <a:t>Function: </a:t>
            </a:r>
            <a:r>
              <a:rPr lang="en-US" altLang="en-US" dirty="0" smtClean="0"/>
              <a:t/>
            </a:r>
            <a:br>
              <a:rPr lang="en-US" altLang="en-US" dirty="0" smtClean="0"/>
            </a:br>
            <a:r>
              <a:rPr lang="en-US" altLang="en-US" dirty="0" smtClean="0">
                <a:solidFill>
                  <a:srgbClr val="FF0000"/>
                </a:solidFill>
              </a:rPr>
              <a:t>directs all the cells activities</a:t>
            </a:r>
            <a:br>
              <a:rPr lang="en-US" altLang="en-US" dirty="0" smtClean="0">
                <a:solidFill>
                  <a:srgbClr val="FF0000"/>
                </a:solidFill>
              </a:rPr>
            </a:br>
            <a:r>
              <a:rPr lang="en-US" altLang="en-US" dirty="0" smtClean="0">
                <a:solidFill>
                  <a:srgbClr val="FF0000"/>
                </a:solidFill>
              </a:rPr>
              <a:t>(brain of cell)</a:t>
            </a:r>
          </a:p>
          <a:p>
            <a:pPr eaLnBrk="1" hangingPunct="1"/>
            <a:r>
              <a:rPr lang="en-US" altLang="en-US" dirty="0" smtClean="0">
                <a:solidFill>
                  <a:srgbClr val="0070C0"/>
                </a:solidFill>
              </a:rPr>
              <a:t>Analogy to City: </a:t>
            </a:r>
            <a:r>
              <a:rPr lang="en-US" altLang="en-US" dirty="0" smtClean="0">
                <a:solidFill>
                  <a:srgbClr val="0000FF"/>
                </a:solidFill>
              </a:rPr>
              <a:t>City Hall</a:t>
            </a:r>
          </a:p>
        </p:txBody>
      </p:sp>
      <p:pic>
        <p:nvPicPr>
          <p:cNvPr id="24580" name="Picture 4"/>
          <p:cNvPicPr>
            <a:picLocks noChangeAspect="1"/>
          </p:cNvPicPr>
          <p:nvPr/>
        </p:nvPicPr>
        <p:blipFill>
          <a:blip r:embed="rId2">
            <a:extLst>
              <a:ext uri="{28A0092B-C50C-407E-A947-70E740481C1C}">
                <a14:useLocalDpi xmlns:a14="http://schemas.microsoft.com/office/drawing/2010/main" val="0"/>
              </a:ext>
            </a:extLst>
          </a:blip>
          <a:srcRect l="24899" t="64127" r="52824" b="8372"/>
          <a:stretch>
            <a:fillRect/>
          </a:stretch>
        </p:blipFill>
        <p:spPr bwMode="auto">
          <a:xfrm>
            <a:off x="6146800" y="747744"/>
            <a:ext cx="2681288" cy="294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descr="anatomy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019" y="3689381"/>
            <a:ext cx="1746250" cy="197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8" descr="anatom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3689381"/>
            <a:ext cx="2024062"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11" descr="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4413824"/>
            <a:ext cx="782638"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12" descr="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2730" flipH="1">
            <a:off x="3943886" y="4420175"/>
            <a:ext cx="757237"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68088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effectLst/>
              </a:rPr>
              <a:t>Review</a:t>
            </a:r>
            <a:endParaRPr lang="en-US" dirty="0">
              <a:solidFill>
                <a:schemeClr val="bg1"/>
              </a:solidFill>
              <a:effectLst/>
            </a:endParaRPr>
          </a:p>
        </p:txBody>
      </p:sp>
      <p:sp>
        <p:nvSpPr>
          <p:cNvPr id="3" name="Content Placeholder 2"/>
          <p:cNvSpPr>
            <a:spLocks noGrp="1"/>
          </p:cNvSpPr>
          <p:nvPr>
            <p:ph idx="1"/>
          </p:nvPr>
        </p:nvSpPr>
        <p:spPr>
          <a:xfrm>
            <a:off x="457200" y="1391807"/>
            <a:ext cx="8229600" cy="4530725"/>
          </a:xfrm>
        </p:spPr>
        <p:txBody>
          <a:bodyPr/>
          <a:lstStyle/>
          <a:p>
            <a:pPr marL="0" indent="0">
              <a:buNone/>
            </a:pPr>
            <a:r>
              <a:rPr lang="en-US" dirty="0" smtClean="0">
                <a:solidFill>
                  <a:srgbClr val="0000CC"/>
                </a:solidFill>
                <a:effectLst/>
              </a:rPr>
              <a:t>What is Spontaneous Generation?</a:t>
            </a:r>
          </a:p>
          <a:p>
            <a:pPr marL="0" indent="0">
              <a:buNone/>
            </a:pPr>
            <a:r>
              <a:rPr lang="en-US" dirty="0">
                <a:solidFill>
                  <a:srgbClr val="0000CC"/>
                </a:solidFill>
                <a:effectLst/>
              </a:rPr>
              <a:t> </a:t>
            </a:r>
            <a:r>
              <a:rPr lang="en-US" dirty="0" smtClean="0">
                <a:solidFill>
                  <a:srgbClr val="0000CC"/>
                </a:solidFill>
                <a:effectLst/>
              </a:rPr>
              <a:t>- the idea that life could suddenly come from non-living stuff</a:t>
            </a:r>
          </a:p>
          <a:p>
            <a:pPr marL="0" indent="0">
              <a:buNone/>
            </a:pPr>
            <a:r>
              <a:rPr lang="en-US" dirty="0" smtClean="0">
                <a:solidFill>
                  <a:srgbClr val="0000CC"/>
                </a:solidFill>
                <a:effectLst/>
              </a:rPr>
              <a:t>-an old belief</a:t>
            </a:r>
          </a:p>
          <a:p>
            <a:pPr marL="0" indent="0">
              <a:buNone/>
            </a:pPr>
            <a:r>
              <a:rPr lang="en-US" dirty="0" smtClean="0">
                <a:solidFill>
                  <a:srgbClr val="0000CC"/>
                </a:solidFill>
                <a:effectLst/>
              </a:rPr>
              <a:t>-a belief disproven by Francesco </a:t>
            </a:r>
            <a:r>
              <a:rPr lang="en-US" dirty="0" err="1" smtClean="0">
                <a:solidFill>
                  <a:srgbClr val="0000CC"/>
                </a:solidFill>
                <a:effectLst/>
              </a:rPr>
              <a:t>Redi</a:t>
            </a:r>
            <a:r>
              <a:rPr lang="en-US" dirty="0" smtClean="0">
                <a:solidFill>
                  <a:srgbClr val="0000CC"/>
                </a:solidFill>
                <a:effectLst/>
              </a:rPr>
              <a:t> and Louis Pasteur</a:t>
            </a:r>
            <a:endParaRPr lang="en-US" dirty="0">
              <a:solidFill>
                <a:srgbClr val="0000CC"/>
              </a:solidFill>
              <a:effectLst/>
            </a:endParaRPr>
          </a:p>
        </p:txBody>
      </p:sp>
    </p:spTree>
    <p:extLst>
      <p:ext uri="{BB962C8B-B14F-4D97-AF65-F5344CB8AC3E}">
        <p14:creationId xmlns:p14="http://schemas.microsoft.com/office/powerpoint/2010/main" val="1967440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2" name="Title 1"/>
          <p:cNvSpPr>
            <a:spLocks noGrp="1"/>
          </p:cNvSpPr>
          <p:nvPr>
            <p:ph type="title"/>
          </p:nvPr>
        </p:nvSpPr>
        <p:spPr bwMode="auto">
          <a:xfrm>
            <a:off x="457200" y="76200"/>
            <a:ext cx="8229600" cy="865187"/>
          </a:xfrm>
        </p:spPr>
        <p:txBody>
          <a:bodyPr wrap="square" numCol="1" anchorCtr="0" compatLnSpc="1">
            <a:prstTxWarp prst="textNoShape">
              <a:avLst/>
            </a:prstTxWarp>
          </a:bodyPr>
          <a:lstStyle/>
          <a:p>
            <a:pPr eaLnBrk="1" hangingPunct="1"/>
            <a:r>
              <a:rPr lang="en-US" altLang="en-US" dirty="0" smtClean="0">
                <a:solidFill>
                  <a:srgbClr val="FC445E"/>
                </a:solidFill>
                <a:effectLst/>
              </a:rPr>
              <a:t>Nucleolus</a:t>
            </a:r>
          </a:p>
        </p:txBody>
      </p:sp>
      <p:sp>
        <p:nvSpPr>
          <p:cNvPr id="25603" name="Content Placeholder 2"/>
          <p:cNvSpPr>
            <a:spLocks noGrp="1"/>
          </p:cNvSpPr>
          <p:nvPr>
            <p:ph idx="1"/>
          </p:nvPr>
        </p:nvSpPr>
        <p:spPr>
          <a:xfrm>
            <a:off x="152400" y="762000"/>
            <a:ext cx="7077075" cy="3992562"/>
          </a:xfrm>
        </p:spPr>
        <p:txBody>
          <a:bodyPr/>
          <a:lstStyle/>
          <a:p>
            <a:pPr eaLnBrk="1" hangingPunct="1"/>
            <a:r>
              <a:rPr lang="en-US" altLang="en-US" u="sng" dirty="0" smtClean="0">
                <a:solidFill>
                  <a:srgbClr val="9900CC"/>
                </a:solidFill>
              </a:rPr>
              <a:t>BOTH</a:t>
            </a:r>
            <a:r>
              <a:rPr lang="en-US" altLang="en-US" dirty="0" smtClean="0">
                <a:solidFill>
                  <a:srgbClr val="9900CC"/>
                </a:solidFill>
              </a:rPr>
              <a:t> Plant and Animal Cells</a:t>
            </a:r>
          </a:p>
          <a:p>
            <a:pPr eaLnBrk="1" hangingPunct="1"/>
            <a:r>
              <a:rPr lang="en-US" altLang="en-US" dirty="0" smtClean="0">
                <a:solidFill>
                  <a:srgbClr val="FF0000"/>
                </a:solidFill>
              </a:rPr>
              <a:t>Function: </a:t>
            </a:r>
            <a:r>
              <a:rPr lang="en-US" altLang="en-US" dirty="0" smtClean="0"/>
              <a:t/>
            </a:r>
            <a:br>
              <a:rPr lang="en-US" altLang="en-US" dirty="0" smtClean="0"/>
            </a:br>
            <a:r>
              <a:rPr lang="en-US" altLang="en-US" dirty="0" smtClean="0">
                <a:solidFill>
                  <a:srgbClr val="FF0000"/>
                </a:solidFill>
              </a:rPr>
              <a:t>makes ribosomes inside the nucleus</a:t>
            </a:r>
          </a:p>
          <a:p>
            <a:pPr eaLnBrk="1" hangingPunct="1"/>
            <a:r>
              <a:rPr lang="en-US" altLang="en-US" dirty="0" smtClean="0">
                <a:solidFill>
                  <a:srgbClr val="0070C0"/>
                </a:solidFill>
              </a:rPr>
              <a:t>Analogy to City: </a:t>
            </a:r>
            <a:r>
              <a:rPr lang="en-US" altLang="en-US" dirty="0" smtClean="0"/>
              <a:t/>
            </a:r>
            <a:br>
              <a:rPr lang="en-US" altLang="en-US" dirty="0" smtClean="0"/>
            </a:br>
            <a:r>
              <a:rPr lang="en-US" altLang="en-US" dirty="0" smtClean="0">
                <a:solidFill>
                  <a:srgbClr val="0000FF"/>
                </a:solidFill>
              </a:rPr>
              <a:t>Copy Machine Inside City Hall</a:t>
            </a:r>
          </a:p>
        </p:txBody>
      </p:sp>
      <p:pic>
        <p:nvPicPr>
          <p:cNvPr id="25604" name="Picture 5" descr="anatomy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3811238"/>
            <a:ext cx="1746250"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8" descr="anatom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2927350"/>
            <a:ext cx="2024062"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11" descr="arr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2930" y="4710906"/>
            <a:ext cx="782638"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12" descr="arr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2730" flipH="1">
            <a:off x="7353645" y="3632770"/>
            <a:ext cx="75565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22281" y="219075"/>
            <a:ext cx="2033588"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02757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6632" name="Picture 9"/>
          <p:cNvPicPr>
            <a:picLocks noChangeAspect="1"/>
          </p:cNvPicPr>
          <p:nvPr/>
        </p:nvPicPr>
        <p:blipFill>
          <a:blip r:embed="rId2">
            <a:extLst>
              <a:ext uri="{28A0092B-C50C-407E-A947-70E740481C1C}">
                <a14:useLocalDpi xmlns:a14="http://schemas.microsoft.com/office/drawing/2010/main" val="0"/>
              </a:ext>
            </a:extLst>
          </a:blip>
          <a:srcRect l="24899" t="64127" r="52824" b="8372"/>
          <a:stretch>
            <a:fillRect/>
          </a:stretch>
        </p:blipFill>
        <p:spPr bwMode="auto">
          <a:xfrm>
            <a:off x="6404610" y="-33528"/>
            <a:ext cx="2679700" cy="294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6" name="Title 1"/>
          <p:cNvSpPr>
            <a:spLocks noGrp="1"/>
          </p:cNvSpPr>
          <p:nvPr>
            <p:ph type="title"/>
          </p:nvPr>
        </p:nvSpPr>
        <p:spPr bwMode="auto">
          <a:xfrm>
            <a:off x="457200" y="152400"/>
            <a:ext cx="8229600" cy="788987"/>
          </a:xfrm>
        </p:spPr>
        <p:txBody>
          <a:bodyPr wrap="square" numCol="1" anchorCtr="0" compatLnSpc="1">
            <a:prstTxWarp prst="textNoShape">
              <a:avLst/>
            </a:prstTxWarp>
          </a:bodyPr>
          <a:lstStyle/>
          <a:p>
            <a:pPr eaLnBrk="1" hangingPunct="1"/>
            <a:r>
              <a:rPr lang="en-US" altLang="en-US" dirty="0" smtClean="0">
                <a:solidFill>
                  <a:srgbClr val="FF0000"/>
                </a:solidFill>
                <a:effectLst/>
              </a:rPr>
              <a:t>Nuclear Membrane</a:t>
            </a:r>
          </a:p>
        </p:txBody>
      </p:sp>
      <p:sp>
        <p:nvSpPr>
          <p:cNvPr id="26627" name="Content Placeholder 2"/>
          <p:cNvSpPr>
            <a:spLocks noGrp="1"/>
          </p:cNvSpPr>
          <p:nvPr>
            <p:ph idx="1"/>
          </p:nvPr>
        </p:nvSpPr>
        <p:spPr>
          <a:xfrm>
            <a:off x="152400" y="900113"/>
            <a:ext cx="7077075" cy="3992562"/>
          </a:xfrm>
        </p:spPr>
        <p:txBody>
          <a:bodyPr/>
          <a:lstStyle/>
          <a:p>
            <a:pPr eaLnBrk="1" hangingPunct="1"/>
            <a:r>
              <a:rPr lang="en-US" altLang="en-US" u="sng" dirty="0" smtClean="0">
                <a:solidFill>
                  <a:srgbClr val="CC00CC"/>
                </a:solidFill>
              </a:rPr>
              <a:t>BOTH</a:t>
            </a:r>
            <a:r>
              <a:rPr lang="en-US" altLang="en-US" dirty="0" smtClean="0">
                <a:solidFill>
                  <a:srgbClr val="CC00CC"/>
                </a:solidFill>
              </a:rPr>
              <a:t> Plant and Animal Cells</a:t>
            </a:r>
          </a:p>
          <a:p>
            <a:pPr eaLnBrk="1" hangingPunct="1"/>
            <a:r>
              <a:rPr lang="en-US" altLang="en-US" dirty="0" smtClean="0">
                <a:solidFill>
                  <a:srgbClr val="FF0000"/>
                </a:solidFill>
              </a:rPr>
              <a:t>Function: </a:t>
            </a:r>
            <a:r>
              <a:rPr lang="en-US" altLang="en-US" dirty="0" smtClean="0"/>
              <a:t/>
            </a:r>
            <a:br>
              <a:rPr lang="en-US" altLang="en-US" dirty="0" smtClean="0"/>
            </a:br>
            <a:r>
              <a:rPr lang="en-US" altLang="en-US" dirty="0" smtClean="0">
                <a:solidFill>
                  <a:srgbClr val="FF0000"/>
                </a:solidFill>
              </a:rPr>
              <a:t>controls what enters and leaves the nucleus, protects</a:t>
            </a:r>
          </a:p>
          <a:p>
            <a:pPr eaLnBrk="1" hangingPunct="1"/>
            <a:r>
              <a:rPr lang="en-US" altLang="en-US" dirty="0" smtClean="0">
                <a:solidFill>
                  <a:srgbClr val="0070C0"/>
                </a:solidFill>
              </a:rPr>
              <a:t>Analogy to City: </a:t>
            </a:r>
            <a:r>
              <a:rPr lang="en-US" altLang="en-US" dirty="0" smtClean="0">
                <a:solidFill>
                  <a:srgbClr val="0000FF"/>
                </a:solidFill>
              </a:rPr>
              <a:t>gate around City Hall</a:t>
            </a:r>
          </a:p>
          <a:p>
            <a:pPr eaLnBrk="1" hangingPunct="1"/>
            <a:endParaRPr lang="en-US" altLang="en-US" dirty="0" smtClean="0">
              <a:solidFill>
                <a:srgbClr val="0000FF"/>
              </a:solidFill>
            </a:endParaRPr>
          </a:p>
        </p:txBody>
      </p:sp>
      <p:pic>
        <p:nvPicPr>
          <p:cNvPr id="26628" name="Picture 5" descr="anatomy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0813" y="3938588"/>
            <a:ext cx="1747838"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8" descr="anatom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1690" y="3620294"/>
            <a:ext cx="2024062"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11" descr="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8260" y="4551028"/>
            <a:ext cx="7842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12" descr="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2730" flipH="1">
            <a:off x="6950363" y="4191213"/>
            <a:ext cx="75565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297514" y="2530284"/>
            <a:ext cx="28035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2540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7656" name="Picture 10" descr="animal9"/>
          <p:cNvPicPr>
            <a:picLocks noChangeAspect="1" noChangeArrowheads="1"/>
          </p:cNvPicPr>
          <p:nvPr/>
        </p:nvPicPr>
        <p:blipFill>
          <a:blip r:embed="rId2">
            <a:extLst>
              <a:ext uri="{28A0092B-C50C-407E-A947-70E740481C1C}">
                <a14:useLocalDpi xmlns:a14="http://schemas.microsoft.com/office/drawing/2010/main" val="0"/>
              </a:ext>
            </a:extLst>
          </a:blip>
          <a:srcRect l="33743"/>
          <a:stretch>
            <a:fillRect/>
          </a:stretch>
        </p:blipFill>
        <p:spPr bwMode="auto">
          <a:xfrm>
            <a:off x="6889972" y="-3048"/>
            <a:ext cx="2303463"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0" name="Title 1"/>
          <p:cNvSpPr>
            <a:spLocks noGrp="1"/>
          </p:cNvSpPr>
          <p:nvPr>
            <p:ph type="title"/>
          </p:nvPr>
        </p:nvSpPr>
        <p:spPr bwMode="auto">
          <a:xfrm>
            <a:off x="457200" y="52705"/>
            <a:ext cx="8229600" cy="788987"/>
          </a:xfrm>
        </p:spPr>
        <p:txBody>
          <a:bodyPr wrap="square" numCol="1" anchorCtr="0" compatLnSpc="1">
            <a:prstTxWarp prst="textNoShape">
              <a:avLst/>
            </a:prstTxWarp>
          </a:bodyPr>
          <a:lstStyle/>
          <a:p>
            <a:pPr eaLnBrk="1" hangingPunct="1"/>
            <a:r>
              <a:rPr lang="en-US" altLang="en-US" dirty="0" smtClean="0">
                <a:solidFill>
                  <a:srgbClr val="FF0000"/>
                </a:solidFill>
                <a:effectLst/>
              </a:rPr>
              <a:t>Chromosomes</a:t>
            </a:r>
          </a:p>
        </p:txBody>
      </p:sp>
      <p:sp>
        <p:nvSpPr>
          <p:cNvPr id="27651" name="Content Placeholder 2"/>
          <p:cNvSpPr>
            <a:spLocks noGrp="1"/>
          </p:cNvSpPr>
          <p:nvPr>
            <p:ph idx="1"/>
          </p:nvPr>
        </p:nvSpPr>
        <p:spPr>
          <a:xfrm>
            <a:off x="174752" y="900113"/>
            <a:ext cx="7077075" cy="3992562"/>
          </a:xfrm>
        </p:spPr>
        <p:txBody>
          <a:bodyPr/>
          <a:lstStyle/>
          <a:p>
            <a:pPr eaLnBrk="1" hangingPunct="1"/>
            <a:r>
              <a:rPr lang="en-US" altLang="en-US" u="sng" dirty="0" smtClean="0">
                <a:solidFill>
                  <a:srgbClr val="CC00CC"/>
                </a:solidFill>
              </a:rPr>
              <a:t>BOTH</a:t>
            </a:r>
            <a:r>
              <a:rPr lang="en-US" altLang="en-US" dirty="0" smtClean="0">
                <a:solidFill>
                  <a:srgbClr val="CC00CC"/>
                </a:solidFill>
              </a:rPr>
              <a:t> Plant and Animal Cells</a:t>
            </a:r>
          </a:p>
          <a:p>
            <a:pPr eaLnBrk="1" hangingPunct="1"/>
            <a:r>
              <a:rPr lang="en-US" altLang="en-US" dirty="0" smtClean="0">
                <a:solidFill>
                  <a:srgbClr val="FF0000"/>
                </a:solidFill>
              </a:rPr>
              <a:t>Function: </a:t>
            </a:r>
            <a:r>
              <a:rPr lang="en-US" altLang="en-US" dirty="0" smtClean="0"/>
              <a:t/>
            </a:r>
            <a:br>
              <a:rPr lang="en-US" altLang="en-US" dirty="0" smtClean="0"/>
            </a:br>
            <a:r>
              <a:rPr lang="en-US" altLang="en-US" dirty="0" smtClean="0">
                <a:solidFill>
                  <a:srgbClr val="FF0000"/>
                </a:solidFill>
              </a:rPr>
              <a:t>contains the important blueprints of the</a:t>
            </a:r>
            <a:r>
              <a:rPr lang="en-US" altLang="en-US" dirty="0">
                <a:solidFill>
                  <a:srgbClr val="FF0000"/>
                </a:solidFill>
              </a:rPr>
              <a:t> </a:t>
            </a:r>
            <a:r>
              <a:rPr lang="en-US" altLang="en-US" dirty="0" smtClean="0">
                <a:solidFill>
                  <a:srgbClr val="FF0000"/>
                </a:solidFill>
              </a:rPr>
              <a:t>cell or DNA</a:t>
            </a:r>
          </a:p>
          <a:p>
            <a:pPr eaLnBrk="1" hangingPunct="1"/>
            <a:r>
              <a:rPr lang="en-US" altLang="en-US" dirty="0" smtClean="0">
                <a:solidFill>
                  <a:srgbClr val="0070C0"/>
                </a:solidFill>
              </a:rPr>
              <a:t>Analogy to City: </a:t>
            </a:r>
            <a:r>
              <a:rPr lang="en-US" altLang="en-US" dirty="0" smtClean="0">
                <a:solidFill>
                  <a:srgbClr val="0000FF"/>
                </a:solidFill>
              </a:rPr>
              <a:t>City Mayor</a:t>
            </a:r>
          </a:p>
        </p:txBody>
      </p:sp>
      <p:pic>
        <p:nvPicPr>
          <p:cNvPr id="27652" name="Picture 5" descr="anatomy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9318" y="3813175"/>
            <a:ext cx="1746250"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8" descr="anatom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9972" y="2590800"/>
            <a:ext cx="2024063"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11" descr="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4800600"/>
            <a:ext cx="7842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12" descr="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2730" flipH="1">
            <a:off x="6952332" y="3277338"/>
            <a:ext cx="75565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p:nvPr/>
        </p:nvGrpSpPr>
        <p:grpSpPr>
          <a:xfrm>
            <a:off x="5241353" y="4800600"/>
            <a:ext cx="328613" cy="371475"/>
            <a:chOff x="4705350" y="5961063"/>
            <a:chExt cx="328613" cy="371475"/>
          </a:xfrm>
        </p:grpSpPr>
        <p:cxnSp>
          <p:nvCxnSpPr>
            <p:cNvPr id="12" name="Straight Connector 11"/>
            <p:cNvCxnSpPr/>
            <p:nvPr/>
          </p:nvCxnSpPr>
          <p:spPr>
            <a:xfrm>
              <a:off x="4705350" y="6008688"/>
              <a:ext cx="142875" cy="144462"/>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H="1">
              <a:off x="4818063" y="6200775"/>
              <a:ext cx="215900" cy="104775"/>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4891088" y="6186488"/>
              <a:ext cx="142875" cy="1460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4705350" y="5961063"/>
              <a:ext cx="142875" cy="239712"/>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22" name="Straight Connector 21"/>
          <p:cNvCxnSpPr/>
          <p:nvPr/>
        </p:nvCxnSpPr>
        <p:spPr>
          <a:xfrm>
            <a:off x="7605141" y="3621086"/>
            <a:ext cx="141287" cy="144463"/>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601966" y="3900449"/>
            <a:ext cx="215900" cy="104775"/>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7674991" y="3886161"/>
            <a:ext cx="142875" cy="146050"/>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V="1">
            <a:off x="7600502" y="3573462"/>
            <a:ext cx="141287" cy="239713"/>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40201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8676" name="Picture 4"/>
          <p:cNvPicPr>
            <a:picLocks noChangeAspect="1"/>
          </p:cNvPicPr>
          <p:nvPr/>
        </p:nvPicPr>
        <p:blipFill>
          <a:blip r:embed="rId2">
            <a:extLst>
              <a:ext uri="{28A0092B-C50C-407E-A947-70E740481C1C}">
                <a14:useLocalDpi xmlns:a14="http://schemas.microsoft.com/office/drawing/2010/main" val="0"/>
              </a:ext>
            </a:extLst>
          </a:blip>
          <a:srcRect l="74510" t="68733" r="3214" b="6322"/>
          <a:stretch>
            <a:fillRect/>
          </a:stretch>
        </p:blipFill>
        <p:spPr bwMode="auto">
          <a:xfrm>
            <a:off x="6667177" y="0"/>
            <a:ext cx="2679700" cy="266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4" name="Title 1"/>
          <p:cNvSpPr>
            <a:spLocks noGrp="1"/>
          </p:cNvSpPr>
          <p:nvPr>
            <p:ph type="title"/>
          </p:nvPr>
        </p:nvSpPr>
        <p:spPr bwMode="auto">
          <a:xfrm>
            <a:off x="457200" y="76200"/>
            <a:ext cx="8229600" cy="712787"/>
          </a:xfrm>
        </p:spPr>
        <p:txBody>
          <a:bodyPr wrap="square" numCol="1" anchorCtr="0" compatLnSpc="1">
            <a:prstTxWarp prst="textNoShape">
              <a:avLst/>
            </a:prstTxWarp>
          </a:bodyPr>
          <a:lstStyle/>
          <a:p>
            <a:pPr eaLnBrk="1" hangingPunct="1"/>
            <a:r>
              <a:rPr lang="en-US" altLang="en-US" dirty="0" smtClean="0">
                <a:solidFill>
                  <a:srgbClr val="FF0000"/>
                </a:solidFill>
                <a:effectLst/>
              </a:rPr>
              <a:t>Vacuole</a:t>
            </a:r>
          </a:p>
        </p:txBody>
      </p:sp>
      <p:sp>
        <p:nvSpPr>
          <p:cNvPr id="28675" name="Content Placeholder 2"/>
          <p:cNvSpPr>
            <a:spLocks noGrp="1"/>
          </p:cNvSpPr>
          <p:nvPr>
            <p:ph idx="1"/>
          </p:nvPr>
        </p:nvSpPr>
        <p:spPr>
          <a:xfrm>
            <a:off x="228600" y="724472"/>
            <a:ext cx="7077075" cy="3992562"/>
          </a:xfrm>
        </p:spPr>
        <p:txBody>
          <a:bodyPr/>
          <a:lstStyle/>
          <a:p>
            <a:pPr eaLnBrk="1" hangingPunct="1"/>
            <a:r>
              <a:rPr lang="en-US" altLang="en-US" u="sng" dirty="0" smtClean="0">
                <a:solidFill>
                  <a:srgbClr val="CC00CC"/>
                </a:solidFill>
              </a:rPr>
              <a:t>BOTH</a:t>
            </a:r>
            <a:r>
              <a:rPr lang="en-US" altLang="en-US" dirty="0" smtClean="0">
                <a:solidFill>
                  <a:srgbClr val="CC00CC"/>
                </a:solidFill>
              </a:rPr>
              <a:t> Plant and Animal Cells</a:t>
            </a:r>
          </a:p>
          <a:p>
            <a:pPr eaLnBrk="1" hangingPunct="1"/>
            <a:r>
              <a:rPr lang="en-US" altLang="en-US" dirty="0" smtClean="0">
                <a:solidFill>
                  <a:srgbClr val="FC445E"/>
                </a:solidFill>
              </a:rPr>
              <a:t>Function: </a:t>
            </a:r>
            <a:r>
              <a:rPr lang="en-US" altLang="en-US" dirty="0" smtClean="0"/>
              <a:t/>
            </a:r>
            <a:br>
              <a:rPr lang="en-US" altLang="en-US" dirty="0" smtClean="0"/>
            </a:br>
            <a:r>
              <a:rPr lang="en-US" altLang="en-US" dirty="0" smtClean="0">
                <a:solidFill>
                  <a:srgbClr val="FF0000"/>
                </a:solidFill>
              </a:rPr>
              <a:t>stores food, water, waste, and other</a:t>
            </a:r>
            <a:br>
              <a:rPr lang="en-US" altLang="en-US" dirty="0" smtClean="0">
                <a:solidFill>
                  <a:srgbClr val="FF0000"/>
                </a:solidFill>
              </a:rPr>
            </a:br>
            <a:r>
              <a:rPr lang="en-US" altLang="en-US" dirty="0" smtClean="0">
                <a:solidFill>
                  <a:srgbClr val="FF0000"/>
                </a:solidFill>
              </a:rPr>
              <a:t>materials</a:t>
            </a:r>
          </a:p>
          <a:p>
            <a:pPr eaLnBrk="1" hangingPunct="1"/>
            <a:r>
              <a:rPr lang="en-US" altLang="en-US" dirty="0" smtClean="0">
                <a:solidFill>
                  <a:srgbClr val="00B0F0"/>
                </a:solidFill>
              </a:rPr>
              <a:t>Analogy to City: </a:t>
            </a:r>
            <a:r>
              <a:rPr lang="en-US" altLang="en-US" dirty="0" smtClean="0">
                <a:solidFill>
                  <a:srgbClr val="0000FF"/>
                </a:solidFill>
              </a:rPr>
              <a:t>Warehouses, </a:t>
            </a:r>
            <a:br>
              <a:rPr lang="en-US" altLang="en-US" dirty="0" smtClean="0">
                <a:solidFill>
                  <a:srgbClr val="0000FF"/>
                </a:solidFill>
              </a:rPr>
            </a:br>
            <a:r>
              <a:rPr lang="en-US" altLang="en-US" dirty="0" smtClean="0">
                <a:solidFill>
                  <a:srgbClr val="0000FF"/>
                </a:solidFill>
              </a:rPr>
              <a:t>Water Towers, etc.</a:t>
            </a:r>
          </a:p>
        </p:txBody>
      </p:sp>
      <p:pic>
        <p:nvPicPr>
          <p:cNvPr id="28677" name="Picture 5" descr="anatomy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9282" y="3984914"/>
            <a:ext cx="1746250"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8" descr="anatom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3581400"/>
            <a:ext cx="2024062"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11" descr="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3984914"/>
            <a:ext cx="782637"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12" descr="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65937" flipH="1">
            <a:off x="6479382" y="4485922"/>
            <a:ext cx="757237"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96656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9701" name="Picture 5" descr="anatomy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6125" y="3263900"/>
            <a:ext cx="2997200"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Title 1"/>
          <p:cNvSpPr>
            <a:spLocks noGrp="1"/>
          </p:cNvSpPr>
          <p:nvPr>
            <p:ph type="title"/>
          </p:nvPr>
        </p:nvSpPr>
        <p:spPr bwMode="auto">
          <a:xfrm>
            <a:off x="450850" y="152400"/>
            <a:ext cx="8229600" cy="636587"/>
          </a:xfrm>
        </p:spPr>
        <p:txBody>
          <a:bodyPr wrap="square" numCol="1" anchorCtr="0" compatLnSpc="1">
            <a:prstTxWarp prst="textNoShape">
              <a:avLst/>
            </a:prstTxWarp>
          </a:bodyPr>
          <a:lstStyle/>
          <a:p>
            <a:pPr eaLnBrk="1" hangingPunct="1"/>
            <a:r>
              <a:rPr lang="en-US" altLang="en-US" dirty="0" smtClean="0">
                <a:solidFill>
                  <a:srgbClr val="FF0000"/>
                </a:solidFill>
                <a:effectLst/>
              </a:rPr>
              <a:t>Chloroplast</a:t>
            </a:r>
          </a:p>
        </p:txBody>
      </p:sp>
      <p:sp>
        <p:nvSpPr>
          <p:cNvPr id="29699" name="Content Placeholder 2"/>
          <p:cNvSpPr>
            <a:spLocks noGrp="1"/>
          </p:cNvSpPr>
          <p:nvPr>
            <p:ph idx="1"/>
          </p:nvPr>
        </p:nvSpPr>
        <p:spPr>
          <a:xfrm>
            <a:off x="152400" y="749788"/>
            <a:ext cx="7077075" cy="3992562"/>
          </a:xfrm>
        </p:spPr>
        <p:txBody>
          <a:bodyPr/>
          <a:lstStyle/>
          <a:p>
            <a:pPr eaLnBrk="1" hangingPunct="1"/>
            <a:r>
              <a:rPr lang="en-US" altLang="en-US" u="sng" dirty="0" smtClean="0">
                <a:solidFill>
                  <a:srgbClr val="008000"/>
                </a:solidFill>
              </a:rPr>
              <a:t>PLANT CELLS ONLY</a:t>
            </a:r>
            <a:endParaRPr lang="en-US" altLang="en-US" dirty="0" smtClean="0"/>
          </a:p>
          <a:p>
            <a:pPr eaLnBrk="1" hangingPunct="1"/>
            <a:r>
              <a:rPr lang="en-US" altLang="en-US" dirty="0" smtClean="0">
                <a:solidFill>
                  <a:srgbClr val="FF0000"/>
                </a:solidFill>
              </a:rPr>
              <a:t>Function: </a:t>
            </a:r>
            <a:r>
              <a:rPr lang="en-US" altLang="en-US" dirty="0" smtClean="0"/>
              <a:t/>
            </a:r>
            <a:br>
              <a:rPr lang="en-US" altLang="en-US" dirty="0" smtClean="0"/>
            </a:br>
            <a:r>
              <a:rPr lang="en-US" altLang="en-US" dirty="0" smtClean="0">
                <a:solidFill>
                  <a:srgbClr val="FF0000"/>
                </a:solidFill>
              </a:rPr>
              <a:t>captures energy from sunlight and </a:t>
            </a:r>
            <a:br>
              <a:rPr lang="en-US" altLang="en-US" dirty="0" smtClean="0">
                <a:solidFill>
                  <a:srgbClr val="FF0000"/>
                </a:solidFill>
              </a:rPr>
            </a:br>
            <a:r>
              <a:rPr lang="en-US" altLang="en-US" dirty="0" smtClean="0">
                <a:solidFill>
                  <a:srgbClr val="FF0000"/>
                </a:solidFill>
              </a:rPr>
              <a:t>produces food</a:t>
            </a:r>
          </a:p>
          <a:p>
            <a:pPr eaLnBrk="1" hangingPunct="1"/>
            <a:r>
              <a:rPr lang="en-US" altLang="en-US" dirty="0" smtClean="0">
                <a:solidFill>
                  <a:srgbClr val="0070C0"/>
                </a:solidFill>
              </a:rPr>
              <a:t>Analogy to City: </a:t>
            </a:r>
            <a:r>
              <a:rPr lang="en-US" altLang="en-US" dirty="0" smtClean="0">
                <a:solidFill>
                  <a:srgbClr val="0000FF"/>
                </a:solidFill>
              </a:rPr>
              <a:t>Solar Energy Plant</a:t>
            </a:r>
          </a:p>
        </p:txBody>
      </p:sp>
      <p:pic>
        <p:nvPicPr>
          <p:cNvPr id="29700" name="Picture 4"/>
          <p:cNvPicPr>
            <a:picLocks noChangeAspect="1"/>
          </p:cNvPicPr>
          <p:nvPr/>
        </p:nvPicPr>
        <p:blipFill>
          <a:blip r:embed="rId3">
            <a:extLst>
              <a:ext uri="{28A0092B-C50C-407E-A947-70E740481C1C}">
                <a14:useLocalDpi xmlns:a14="http://schemas.microsoft.com/office/drawing/2010/main" val="0"/>
              </a:ext>
            </a:extLst>
          </a:blip>
          <a:srcRect l="19469" t="44131" r="54404" b="36832"/>
          <a:stretch>
            <a:fillRect/>
          </a:stretch>
        </p:blipFill>
        <p:spPr bwMode="auto">
          <a:xfrm>
            <a:off x="6248400" y="-304800"/>
            <a:ext cx="3144838" cy="203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11" descr="arr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414579">
            <a:off x="5648325" y="4926013"/>
            <a:ext cx="7826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58184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24" name="Picture 4"/>
          <p:cNvPicPr>
            <a:picLocks noChangeAspect="1"/>
          </p:cNvPicPr>
          <p:nvPr/>
        </p:nvPicPr>
        <p:blipFill>
          <a:blip r:embed="rId2">
            <a:extLst>
              <a:ext uri="{28A0092B-C50C-407E-A947-70E740481C1C}">
                <a14:useLocalDpi xmlns:a14="http://schemas.microsoft.com/office/drawing/2010/main" val="0"/>
              </a:ext>
            </a:extLst>
          </a:blip>
          <a:srcRect l="35687" t="25053" r="45544" b="56377"/>
          <a:stretch>
            <a:fillRect/>
          </a:stretch>
        </p:blipFill>
        <p:spPr bwMode="auto">
          <a:xfrm>
            <a:off x="6896101" y="228600"/>
            <a:ext cx="2259012" cy="198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2" name="Title 1"/>
          <p:cNvSpPr>
            <a:spLocks noGrp="1"/>
          </p:cNvSpPr>
          <p:nvPr>
            <p:ph type="title"/>
          </p:nvPr>
        </p:nvSpPr>
        <p:spPr bwMode="auto">
          <a:xfrm>
            <a:off x="457200" y="1"/>
            <a:ext cx="8229600" cy="838200"/>
          </a:xfrm>
        </p:spPr>
        <p:txBody>
          <a:bodyPr wrap="square" numCol="1" anchorCtr="0" compatLnSpc="1">
            <a:prstTxWarp prst="textNoShape">
              <a:avLst/>
            </a:prstTxWarp>
          </a:bodyPr>
          <a:lstStyle/>
          <a:p>
            <a:pPr eaLnBrk="1" hangingPunct="1"/>
            <a:r>
              <a:rPr lang="en-US" altLang="en-US" dirty="0" smtClean="0">
                <a:solidFill>
                  <a:srgbClr val="FF0000"/>
                </a:solidFill>
                <a:effectLst/>
              </a:rPr>
              <a:t>Endoplasmic Reticulum</a:t>
            </a:r>
          </a:p>
        </p:txBody>
      </p:sp>
      <p:sp>
        <p:nvSpPr>
          <p:cNvPr id="30723" name="Content Placeholder 2"/>
          <p:cNvSpPr>
            <a:spLocks noGrp="1"/>
          </p:cNvSpPr>
          <p:nvPr>
            <p:ph idx="1"/>
          </p:nvPr>
        </p:nvSpPr>
        <p:spPr>
          <a:xfrm>
            <a:off x="152400" y="830263"/>
            <a:ext cx="7077075" cy="3992562"/>
          </a:xfrm>
        </p:spPr>
        <p:txBody>
          <a:bodyPr/>
          <a:lstStyle/>
          <a:p>
            <a:pPr eaLnBrk="1" hangingPunct="1"/>
            <a:r>
              <a:rPr lang="en-US" altLang="en-US" u="sng" dirty="0" smtClean="0">
                <a:solidFill>
                  <a:srgbClr val="CC00CC"/>
                </a:solidFill>
              </a:rPr>
              <a:t>BOTH</a:t>
            </a:r>
            <a:r>
              <a:rPr lang="en-US" altLang="en-US" dirty="0" smtClean="0">
                <a:solidFill>
                  <a:srgbClr val="CC00CC"/>
                </a:solidFill>
              </a:rPr>
              <a:t> Plant and Animal Cells</a:t>
            </a:r>
          </a:p>
          <a:p>
            <a:pPr eaLnBrk="1" hangingPunct="1"/>
            <a:r>
              <a:rPr lang="en-US" altLang="en-US" dirty="0" smtClean="0">
                <a:solidFill>
                  <a:srgbClr val="FF0000"/>
                </a:solidFill>
              </a:rPr>
              <a:t>Function: </a:t>
            </a:r>
            <a:r>
              <a:rPr lang="en-US" altLang="en-US" dirty="0" smtClean="0"/>
              <a:t/>
            </a:r>
            <a:br>
              <a:rPr lang="en-US" altLang="en-US" dirty="0" smtClean="0"/>
            </a:br>
            <a:r>
              <a:rPr lang="en-US" altLang="en-US" dirty="0" smtClean="0">
                <a:solidFill>
                  <a:srgbClr val="FF0000"/>
                </a:solidFill>
              </a:rPr>
              <a:t>built proteins and move them</a:t>
            </a:r>
            <a:br>
              <a:rPr lang="en-US" altLang="en-US" dirty="0" smtClean="0">
                <a:solidFill>
                  <a:srgbClr val="FF0000"/>
                </a:solidFill>
              </a:rPr>
            </a:br>
            <a:r>
              <a:rPr lang="en-US" altLang="en-US" dirty="0" smtClean="0">
                <a:solidFill>
                  <a:srgbClr val="FF0000"/>
                </a:solidFill>
              </a:rPr>
              <a:t> throughout cell or out of cell</a:t>
            </a:r>
            <a:br>
              <a:rPr lang="en-US" altLang="en-US" dirty="0" smtClean="0">
                <a:solidFill>
                  <a:srgbClr val="FF0000"/>
                </a:solidFill>
              </a:rPr>
            </a:br>
            <a:r>
              <a:rPr lang="en-US" altLang="en-US" dirty="0" smtClean="0">
                <a:solidFill>
                  <a:srgbClr val="FF0000"/>
                </a:solidFill>
              </a:rPr>
              <a:t>(Smooth – no ribosomes, Rough – ribosomes)</a:t>
            </a:r>
          </a:p>
          <a:p>
            <a:pPr eaLnBrk="1" hangingPunct="1"/>
            <a:r>
              <a:rPr lang="en-US" altLang="en-US" dirty="0" smtClean="0">
                <a:solidFill>
                  <a:srgbClr val="6600FF"/>
                </a:solidFill>
              </a:rPr>
              <a:t>Analogy to City: </a:t>
            </a:r>
            <a:r>
              <a:rPr lang="en-US" altLang="en-US" dirty="0" smtClean="0">
                <a:solidFill>
                  <a:srgbClr val="0000FF"/>
                </a:solidFill>
              </a:rPr>
              <a:t>City Transportation Department</a:t>
            </a:r>
          </a:p>
        </p:txBody>
      </p:sp>
      <p:pic>
        <p:nvPicPr>
          <p:cNvPr id="30725" name="Picture 5" descr="anatomy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1150" y="4892675"/>
            <a:ext cx="1746250"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8" descr="anatom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1525" y="2590800"/>
            <a:ext cx="2022475"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11" descr="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54638" y="5643563"/>
            <a:ext cx="7826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12" descr="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7289319" flipH="1">
            <a:off x="8341691" y="2983553"/>
            <a:ext cx="75723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07516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6" name="Title 1"/>
          <p:cNvSpPr>
            <a:spLocks noGrp="1"/>
          </p:cNvSpPr>
          <p:nvPr>
            <p:ph type="title"/>
          </p:nvPr>
        </p:nvSpPr>
        <p:spPr bwMode="auto">
          <a:xfrm>
            <a:off x="457200" y="76200"/>
            <a:ext cx="8229600" cy="712787"/>
          </a:xfrm>
        </p:spPr>
        <p:txBody>
          <a:bodyPr wrap="square" numCol="1" anchorCtr="0" compatLnSpc="1">
            <a:prstTxWarp prst="textNoShape">
              <a:avLst/>
            </a:prstTxWarp>
          </a:bodyPr>
          <a:lstStyle/>
          <a:p>
            <a:pPr eaLnBrk="1" hangingPunct="1"/>
            <a:r>
              <a:rPr lang="en-US" altLang="en-US" dirty="0" smtClean="0">
                <a:solidFill>
                  <a:srgbClr val="FF0000"/>
                </a:solidFill>
                <a:effectLst/>
              </a:rPr>
              <a:t>Cytoplasm</a:t>
            </a:r>
          </a:p>
        </p:txBody>
      </p:sp>
      <p:sp>
        <p:nvSpPr>
          <p:cNvPr id="31747" name="Content Placeholder 2"/>
          <p:cNvSpPr>
            <a:spLocks noGrp="1"/>
          </p:cNvSpPr>
          <p:nvPr>
            <p:ph idx="1"/>
          </p:nvPr>
        </p:nvSpPr>
        <p:spPr>
          <a:xfrm>
            <a:off x="283369" y="900113"/>
            <a:ext cx="7077075" cy="3992562"/>
          </a:xfrm>
        </p:spPr>
        <p:txBody>
          <a:bodyPr/>
          <a:lstStyle/>
          <a:p>
            <a:pPr eaLnBrk="1" hangingPunct="1"/>
            <a:r>
              <a:rPr lang="en-US" altLang="en-US" u="sng" dirty="0" smtClean="0">
                <a:solidFill>
                  <a:srgbClr val="CC00CC"/>
                </a:solidFill>
              </a:rPr>
              <a:t>BOTH</a:t>
            </a:r>
            <a:r>
              <a:rPr lang="en-US" altLang="en-US" dirty="0" smtClean="0">
                <a:solidFill>
                  <a:srgbClr val="CC00CC"/>
                </a:solidFill>
              </a:rPr>
              <a:t> Plant and Animal Cells</a:t>
            </a:r>
          </a:p>
          <a:p>
            <a:pPr eaLnBrk="1" hangingPunct="1"/>
            <a:r>
              <a:rPr lang="en-US" altLang="en-US" dirty="0" smtClean="0">
                <a:solidFill>
                  <a:srgbClr val="FF0000"/>
                </a:solidFill>
              </a:rPr>
              <a:t>Function: </a:t>
            </a:r>
            <a:r>
              <a:rPr lang="en-US" altLang="en-US" dirty="0" smtClean="0"/>
              <a:t/>
            </a:r>
            <a:br>
              <a:rPr lang="en-US" altLang="en-US" dirty="0" smtClean="0"/>
            </a:br>
            <a:r>
              <a:rPr lang="en-US" altLang="en-US" dirty="0" smtClean="0">
                <a:solidFill>
                  <a:srgbClr val="FF0000"/>
                </a:solidFill>
              </a:rPr>
              <a:t>gel-like fluid between cell membrane and nucleus, allows other organelles to float freely through cell</a:t>
            </a:r>
          </a:p>
          <a:p>
            <a:pPr eaLnBrk="1" hangingPunct="1"/>
            <a:r>
              <a:rPr lang="en-US" altLang="en-US" dirty="0" smtClean="0">
                <a:solidFill>
                  <a:srgbClr val="6600FF"/>
                </a:solidFill>
              </a:rPr>
              <a:t>Analogy to City: </a:t>
            </a:r>
            <a:r>
              <a:rPr lang="en-US" altLang="en-US" dirty="0" smtClean="0">
                <a:solidFill>
                  <a:srgbClr val="0000FF"/>
                </a:solidFill>
              </a:rPr>
              <a:t>City Yards</a:t>
            </a:r>
          </a:p>
        </p:txBody>
      </p:sp>
      <p:pic>
        <p:nvPicPr>
          <p:cNvPr id="31749" name="Picture 5" descr="anatomy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5029200"/>
            <a:ext cx="1746250"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8" descr="anatom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4656" y="3860800"/>
            <a:ext cx="2024062"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11" descr="arr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2019" y="5644356"/>
            <a:ext cx="782637"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12" descr="arr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2730" flipH="1">
            <a:off x="6975729" y="4115374"/>
            <a:ext cx="75723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Users\Audrey_Garris\AppData\Local\Microsoft\Windows\Temporary Internet Files\Content.IE5\YUB5DGLX\158693426[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13842" y="-36576"/>
            <a:ext cx="1890809" cy="2626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63930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770" name="Title 1"/>
          <p:cNvSpPr>
            <a:spLocks noGrp="1"/>
          </p:cNvSpPr>
          <p:nvPr>
            <p:ph type="title"/>
          </p:nvPr>
        </p:nvSpPr>
        <p:spPr bwMode="auto">
          <a:xfrm>
            <a:off x="457200" y="9144"/>
            <a:ext cx="8229600" cy="865187"/>
          </a:xfrm>
        </p:spPr>
        <p:txBody>
          <a:bodyPr wrap="square" numCol="1" anchorCtr="0" compatLnSpc="1">
            <a:prstTxWarp prst="textNoShape">
              <a:avLst/>
            </a:prstTxWarp>
          </a:bodyPr>
          <a:lstStyle/>
          <a:p>
            <a:pPr eaLnBrk="1" hangingPunct="1"/>
            <a:r>
              <a:rPr lang="en-US" altLang="en-US" dirty="0" smtClean="0">
                <a:solidFill>
                  <a:srgbClr val="FF0000"/>
                </a:solidFill>
                <a:effectLst/>
              </a:rPr>
              <a:t>Ribosomes</a:t>
            </a:r>
          </a:p>
        </p:txBody>
      </p:sp>
      <p:sp>
        <p:nvSpPr>
          <p:cNvPr id="32771" name="Content Placeholder 2"/>
          <p:cNvSpPr>
            <a:spLocks noGrp="1"/>
          </p:cNvSpPr>
          <p:nvPr>
            <p:ph idx="1"/>
          </p:nvPr>
        </p:nvSpPr>
        <p:spPr>
          <a:xfrm>
            <a:off x="228600" y="914400"/>
            <a:ext cx="7077075" cy="3992562"/>
          </a:xfrm>
        </p:spPr>
        <p:txBody>
          <a:bodyPr/>
          <a:lstStyle/>
          <a:p>
            <a:pPr eaLnBrk="1" hangingPunct="1"/>
            <a:r>
              <a:rPr lang="en-US" altLang="en-US" u="sng" dirty="0" smtClean="0">
                <a:solidFill>
                  <a:srgbClr val="CC00CC"/>
                </a:solidFill>
              </a:rPr>
              <a:t>BOTH</a:t>
            </a:r>
            <a:r>
              <a:rPr lang="en-US" altLang="en-US" dirty="0" smtClean="0">
                <a:solidFill>
                  <a:srgbClr val="CC00CC"/>
                </a:solidFill>
              </a:rPr>
              <a:t> Plant and Animal Cells</a:t>
            </a:r>
          </a:p>
          <a:p>
            <a:pPr eaLnBrk="1" hangingPunct="1"/>
            <a:r>
              <a:rPr lang="en-US" altLang="en-US" dirty="0" smtClean="0">
                <a:solidFill>
                  <a:srgbClr val="FF0000"/>
                </a:solidFill>
              </a:rPr>
              <a:t>Function: </a:t>
            </a:r>
            <a:r>
              <a:rPr lang="en-US" altLang="en-US" dirty="0" smtClean="0"/>
              <a:t/>
            </a:r>
            <a:br>
              <a:rPr lang="en-US" altLang="en-US" dirty="0" smtClean="0"/>
            </a:br>
            <a:r>
              <a:rPr lang="en-US" altLang="en-US" dirty="0" smtClean="0">
                <a:solidFill>
                  <a:srgbClr val="FF0000"/>
                </a:solidFill>
              </a:rPr>
              <a:t>produce proteins </a:t>
            </a:r>
          </a:p>
          <a:p>
            <a:pPr eaLnBrk="1" hangingPunct="1"/>
            <a:r>
              <a:rPr lang="en-US" altLang="en-US" dirty="0" smtClean="0">
                <a:solidFill>
                  <a:srgbClr val="6600FF"/>
                </a:solidFill>
              </a:rPr>
              <a:t>Analogy to City: </a:t>
            </a:r>
            <a:r>
              <a:rPr lang="en-US" altLang="en-US" dirty="0" smtClean="0">
                <a:solidFill>
                  <a:srgbClr val="0000FF"/>
                </a:solidFill>
              </a:rPr>
              <a:t>Construction Company</a:t>
            </a:r>
          </a:p>
        </p:txBody>
      </p:sp>
      <p:pic>
        <p:nvPicPr>
          <p:cNvPr id="32772" name="Picture 4"/>
          <p:cNvPicPr>
            <a:picLocks noChangeAspect="1"/>
          </p:cNvPicPr>
          <p:nvPr/>
        </p:nvPicPr>
        <p:blipFill>
          <a:blip r:embed="rId2">
            <a:extLst>
              <a:ext uri="{28A0092B-C50C-407E-A947-70E740481C1C}">
                <a14:useLocalDpi xmlns:a14="http://schemas.microsoft.com/office/drawing/2010/main" val="0"/>
              </a:ext>
            </a:extLst>
          </a:blip>
          <a:srcRect l="13087" t="22253" r="63005" b="56763"/>
          <a:stretch>
            <a:fillRect/>
          </a:stretch>
        </p:blipFill>
        <p:spPr bwMode="auto">
          <a:xfrm>
            <a:off x="6267450" y="-4318"/>
            <a:ext cx="2876550"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5" descr="anatomy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4613" y="4479925"/>
            <a:ext cx="1746250"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8" descr="anatom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0863" y="4365625"/>
            <a:ext cx="2022475"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11" descr="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26063" y="5167313"/>
            <a:ext cx="78422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12" descr="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2730" flipH="1">
            <a:off x="7188200" y="4173538"/>
            <a:ext cx="75723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53119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4" name="Title 1"/>
          <p:cNvSpPr>
            <a:spLocks noGrp="1"/>
          </p:cNvSpPr>
          <p:nvPr>
            <p:ph type="title"/>
          </p:nvPr>
        </p:nvSpPr>
        <p:spPr bwMode="auto">
          <a:xfrm>
            <a:off x="457200" y="15240"/>
            <a:ext cx="8229600" cy="712787"/>
          </a:xfrm>
        </p:spPr>
        <p:txBody>
          <a:bodyPr wrap="square" numCol="1" anchorCtr="0" compatLnSpc="1">
            <a:prstTxWarp prst="textNoShape">
              <a:avLst/>
            </a:prstTxWarp>
          </a:bodyPr>
          <a:lstStyle/>
          <a:p>
            <a:pPr eaLnBrk="1" hangingPunct="1"/>
            <a:r>
              <a:rPr lang="en-US" altLang="en-US" dirty="0" smtClean="0">
                <a:solidFill>
                  <a:srgbClr val="FF0000"/>
                </a:solidFill>
                <a:effectLst/>
              </a:rPr>
              <a:t>Lysosomes</a:t>
            </a:r>
          </a:p>
        </p:txBody>
      </p:sp>
      <p:sp>
        <p:nvSpPr>
          <p:cNvPr id="33795" name="Content Placeholder 2"/>
          <p:cNvSpPr>
            <a:spLocks noGrp="1"/>
          </p:cNvSpPr>
          <p:nvPr>
            <p:ph idx="1"/>
          </p:nvPr>
        </p:nvSpPr>
        <p:spPr>
          <a:xfrm>
            <a:off x="228600" y="914400"/>
            <a:ext cx="7363619" cy="3992562"/>
          </a:xfrm>
        </p:spPr>
        <p:txBody>
          <a:bodyPr/>
          <a:lstStyle/>
          <a:p>
            <a:pPr eaLnBrk="1" hangingPunct="1"/>
            <a:r>
              <a:rPr lang="en-US" altLang="en-US" u="sng" dirty="0" smtClean="0">
                <a:solidFill>
                  <a:srgbClr val="008000"/>
                </a:solidFill>
              </a:rPr>
              <a:t>ANIMAL CELLS ONLY</a:t>
            </a:r>
            <a:endParaRPr lang="en-US" altLang="en-US" dirty="0" smtClean="0"/>
          </a:p>
          <a:p>
            <a:pPr eaLnBrk="1" hangingPunct="1"/>
            <a:r>
              <a:rPr lang="en-US" altLang="en-US" dirty="0" smtClean="0">
                <a:solidFill>
                  <a:srgbClr val="FF0000"/>
                </a:solidFill>
              </a:rPr>
              <a:t>Function: </a:t>
            </a:r>
            <a:r>
              <a:rPr lang="en-US" altLang="en-US" dirty="0" smtClean="0"/>
              <a:t/>
            </a:r>
            <a:br>
              <a:rPr lang="en-US" altLang="en-US" dirty="0" smtClean="0"/>
            </a:br>
            <a:r>
              <a:rPr lang="en-US" altLang="en-US" dirty="0" smtClean="0">
                <a:solidFill>
                  <a:srgbClr val="FF0000"/>
                </a:solidFill>
              </a:rPr>
              <a:t>contain chemicals that break down</a:t>
            </a:r>
            <a:br>
              <a:rPr lang="en-US" altLang="en-US" dirty="0" smtClean="0">
                <a:solidFill>
                  <a:srgbClr val="FF0000"/>
                </a:solidFill>
              </a:rPr>
            </a:br>
            <a:r>
              <a:rPr lang="en-US" altLang="en-US" dirty="0" smtClean="0">
                <a:solidFill>
                  <a:srgbClr val="FF0000"/>
                </a:solidFill>
              </a:rPr>
              <a:t>food particles and worn out cell parts</a:t>
            </a:r>
          </a:p>
          <a:p>
            <a:pPr eaLnBrk="1" hangingPunct="1"/>
            <a:r>
              <a:rPr lang="en-US" altLang="en-US" dirty="0" smtClean="0">
                <a:solidFill>
                  <a:srgbClr val="6600FF"/>
                </a:solidFill>
              </a:rPr>
              <a:t>Analogy to City: </a:t>
            </a:r>
            <a:r>
              <a:rPr lang="en-US" altLang="en-US" dirty="0" smtClean="0">
                <a:solidFill>
                  <a:srgbClr val="0000FF"/>
                </a:solidFill>
              </a:rPr>
              <a:t>Recycle or Waste </a:t>
            </a:r>
            <a:br>
              <a:rPr lang="en-US" altLang="en-US" dirty="0" smtClean="0">
                <a:solidFill>
                  <a:srgbClr val="0000FF"/>
                </a:solidFill>
              </a:rPr>
            </a:br>
            <a:r>
              <a:rPr lang="en-US" altLang="en-US" dirty="0" smtClean="0">
                <a:solidFill>
                  <a:srgbClr val="0000FF"/>
                </a:solidFill>
              </a:rPr>
              <a:t>Management Company</a:t>
            </a:r>
          </a:p>
        </p:txBody>
      </p:sp>
      <p:pic>
        <p:nvPicPr>
          <p:cNvPr id="33796" name="Picture 4"/>
          <p:cNvPicPr>
            <a:picLocks noChangeAspect="1"/>
          </p:cNvPicPr>
          <p:nvPr/>
        </p:nvPicPr>
        <p:blipFill>
          <a:blip r:embed="rId2">
            <a:extLst>
              <a:ext uri="{28A0092B-C50C-407E-A947-70E740481C1C}">
                <a14:useLocalDpi xmlns:a14="http://schemas.microsoft.com/office/drawing/2010/main" val="0"/>
              </a:ext>
            </a:extLst>
          </a:blip>
          <a:srcRect l="9387" t="53720" r="76286" b="23949"/>
          <a:stretch>
            <a:fillRect/>
          </a:stretch>
        </p:blipFill>
        <p:spPr bwMode="auto">
          <a:xfrm>
            <a:off x="7419975" y="152400"/>
            <a:ext cx="1724025"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8" descr="anatom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0438" y="3843338"/>
            <a:ext cx="3103562" cy="301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12" descr="arr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703314" flipH="1">
            <a:off x="7627938" y="4497388"/>
            <a:ext cx="757237"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44232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8" name="Title 1"/>
          <p:cNvSpPr>
            <a:spLocks noGrp="1"/>
          </p:cNvSpPr>
          <p:nvPr>
            <p:ph type="title"/>
          </p:nvPr>
        </p:nvSpPr>
        <p:spPr bwMode="auto">
          <a:xfrm>
            <a:off x="457200" y="36576"/>
            <a:ext cx="8229600" cy="865187"/>
          </a:xfrm>
        </p:spPr>
        <p:txBody>
          <a:bodyPr wrap="square" numCol="1" anchorCtr="0" compatLnSpc="1">
            <a:prstTxWarp prst="textNoShape">
              <a:avLst/>
            </a:prstTxWarp>
          </a:bodyPr>
          <a:lstStyle/>
          <a:p>
            <a:pPr eaLnBrk="1" hangingPunct="1"/>
            <a:r>
              <a:rPr lang="en-US" altLang="en-US" dirty="0" smtClean="0">
                <a:solidFill>
                  <a:srgbClr val="FF0000"/>
                </a:solidFill>
                <a:effectLst/>
              </a:rPr>
              <a:t>Mitochondria</a:t>
            </a:r>
          </a:p>
        </p:txBody>
      </p:sp>
      <p:sp>
        <p:nvSpPr>
          <p:cNvPr id="34819" name="Content Placeholder 2"/>
          <p:cNvSpPr>
            <a:spLocks noGrp="1"/>
          </p:cNvSpPr>
          <p:nvPr>
            <p:ph idx="1"/>
          </p:nvPr>
        </p:nvSpPr>
        <p:spPr>
          <a:xfrm>
            <a:off x="73343" y="923132"/>
            <a:ext cx="7077075" cy="3992562"/>
          </a:xfrm>
        </p:spPr>
        <p:txBody>
          <a:bodyPr/>
          <a:lstStyle/>
          <a:p>
            <a:pPr eaLnBrk="1" hangingPunct="1"/>
            <a:r>
              <a:rPr lang="en-US" altLang="en-US" u="sng" dirty="0" smtClean="0">
                <a:solidFill>
                  <a:srgbClr val="CC00CC"/>
                </a:solidFill>
              </a:rPr>
              <a:t>BOTH</a:t>
            </a:r>
            <a:r>
              <a:rPr lang="en-US" altLang="en-US" dirty="0" smtClean="0">
                <a:solidFill>
                  <a:srgbClr val="CC00CC"/>
                </a:solidFill>
              </a:rPr>
              <a:t> Plant and Animal Cells</a:t>
            </a:r>
          </a:p>
          <a:p>
            <a:pPr eaLnBrk="1" hangingPunct="1"/>
            <a:r>
              <a:rPr lang="en-US" altLang="en-US" dirty="0" smtClean="0">
                <a:solidFill>
                  <a:srgbClr val="FF0000"/>
                </a:solidFill>
              </a:rPr>
              <a:t>Function: </a:t>
            </a:r>
            <a:r>
              <a:rPr lang="en-US" altLang="en-US" dirty="0" smtClean="0"/>
              <a:t/>
            </a:r>
            <a:br>
              <a:rPr lang="en-US" altLang="en-US" dirty="0" smtClean="0"/>
            </a:br>
            <a:r>
              <a:rPr lang="en-US" altLang="en-US" dirty="0" smtClean="0">
                <a:solidFill>
                  <a:srgbClr val="FF0000"/>
                </a:solidFill>
              </a:rPr>
              <a:t>rod-shaped organelle that produce energy (powerhouse)</a:t>
            </a:r>
          </a:p>
          <a:p>
            <a:pPr eaLnBrk="1" hangingPunct="1"/>
            <a:r>
              <a:rPr lang="en-US" altLang="en-US" dirty="0" smtClean="0">
                <a:solidFill>
                  <a:srgbClr val="6600FF"/>
                </a:solidFill>
              </a:rPr>
              <a:t>Analogy to City: </a:t>
            </a:r>
            <a:r>
              <a:rPr lang="en-US" altLang="en-US" dirty="0" smtClean="0">
                <a:solidFill>
                  <a:srgbClr val="0000FF"/>
                </a:solidFill>
              </a:rPr>
              <a:t>Energy Plant</a:t>
            </a:r>
          </a:p>
        </p:txBody>
      </p:sp>
      <p:pic>
        <p:nvPicPr>
          <p:cNvPr id="34820" name="Picture 4"/>
          <p:cNvPicPr>
            <a:picLocks noChangeAspect="1"/>
          </p:cNvPicPr>
          <p:nvPr/>
        </p:nvPicPr>
        <p:blipFill>
          <a:blip r:embed="rId2">
            <a:extLst>
              <a:ext uri="{28A0092B-C50C-407E-A947-70E740481C1C}">
                <a14:useLocalDpi xmlns:a14="http://schemas.microsoft.com/office/drawing/2010/main" val="0"/>
              </a:ext>
            </a:extLst>
          </a:blip>
          <a:srcRect l="53720" t="25053" r="21112" b="54654"/>
          <a:stretch>
            <a:fillRect/>
          </a:stretch>
        </p:blipFill>
        <p:spPr bwMode="auto">
          <a:xfrm>
            <a:off x="6400800" y="0"/>
            <a:ext cx="3028950" cy="217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5" descr="anatomy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9894" y="3810000"/>
            <a:ext cx="1746250"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8" descr="anatom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2782" y="2647355"/>
            <a:ext cx="2024062"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11" descr="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0144" y="4114800"/>
            <a:ext cx="7826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Picture 12" descr="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2730" flipH="1">
            <a:off x="7230717" y="2667213"/>
            <a:ext cx="75565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48588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61071" y="-152400"/>
            <a:ext cx="8229600" cy="1139825"/>
          </a:xfrm>
        </p:spPr>
        <p:txBody>
          <a:bodyPr/>
          <a:lstStyle/>
          <a:p>
            <a:r>
              <a:rPr lang="en-US" altLang="en-US" dirty="0">
                <a:solidFill>
                  <a:srgbClr val="00B050"/>
                </a:solidFill>
              </a:rPr>
              <a:t>Cell Theory</a:t>
            </a:r>
          </a:p>
        </p:txBody>
      </p:sp>
      <p:sp>
        <p:nvSpPr>
          <p:cNvPr id="38915" name="Text Box 3"/>
          <p:cNvSpPr txBox="1">
            <a:spLocks noChangeArrowheads="1"/>
          </p:cNvSpPr>
          <p:nvPr/>
        </p:nvSpPr>
        <p:spPr bwMode="auto">
          <a:xfrm>
            <a:off x="264942" y="979676"/>
            <a:ext cx="8325729"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None/>
            </a:pPr>
            <a:r>
              <a:rPr lang="en-US" altLang="en-US" sz="3200" dirty="0">
                <a:solidFill>
                  <a:srgbClr val="0000CC"/>
                </a:solidFill>
                <a:effectLst/>
              </a:rPr>
              <a:t>Eventually people were able to create the Cell Theory…Schleiden, Schwann, and Virchow are credited.</a:t>
            </a:r>
          </a:p>
          <a:p>
            <a:pPr marL="514350" indent="-514350">
              <a:spcBef>
                <a:spcPct val="50000"/>
              </a:spcBef>
              <a:buFont typeface="+mj-lt"/>
              <a:buAutoNum type="arabicPeriod"/>
            </a:pPr>
            <a:r>
              <a:rPr lang="en-US" altLang="en-US" sz="3200" dirty="0">
                <a:solidFill>
                  <a:srgbClr val="FF0000"/>
                </a:solidFill>
                <a:effectLst>
                  <a:outerShdw blurRad="38100" dist="38100" dir="2700000" algn="tl">
                    <a:srgbClr val="C0C0C0"/>
                  </a:outerShdw>
                </a:effectLst>
              </a:rPr>
              <a:t>All living things are composed of cells</a:t>
            </a:r>
          </a:p>
          <a:p>
            <a:pPr marL="514350" indent="-514350">
              <a:spcBef>
                <a:spcPct val="50000"/>
              </a:spcBef>
              <a:buFont typeface="+mj-lt"/>
              <a:buAutoNum type="arabicPeriod"/>
            </a:pPr>
            <a:r>
              <a:rPr lang="en-US" altLang="en-US" sz="3200" dirty="0">
                <a:solidFill>
                  <a:schemeClr val="accent6"/>
                </a:solidFill>
                <a:effectLst>
                  <a:outerShdw blurRad="38100" dist="38100" dir="2700000" algn="tl">
                    <a:srgbClr val="C0C0C0"/>
                  </a:outerShdw>
                </a:effectLst>
              </a:rPr>
              <a:t>Cells are the basic structure of all living things</a:t>
            </a:r>
          </a:p>
          <a:p>
            <a:pPr marL="514350" indent="-514350">
              <a:spcBef>
                <a:spcPct val="50000"/>
              </a:spcBef>
              <a:buFont typeface="+mj-lt"/>
              <a:buAutoNum type="arabicPeriod"/>
            </a:pPr>
            <a:r>
              <a:rPr lang="en-US" altLang="en-US" sz="3200" dirty="0">
                <a:solidFill>
                  <a:srgbClr val="CC00CC"/>
                </a:solidFill>
                <a:effectLst>
                  <a:outerShdw blurRad="38100" dist="38100" dir="2700000" algn="tl">
                    <a:srgbClr val="C0C0C0"/>
                  </a:outerShdw>
                </a:effectLst>
              </a:rPr>
              <a:t>Cells can only come from other living cells</a:t>
            </a:r>
          </a:p>
          <a:p>
            <a:pPr>
              <a:spcBef>
                <a:spcPct val="50000"/>
              </a:spcBef>
            </a:pPr>
            <a:endParaRPr lang="en-US" altLang="en-US" dirty="0"/>
          </a:p>
        </p:txBody>
      </p:sp>
    </p:spTree>
    <p:extLst>
      <p:ext uri="{BB962C8B-B14F-4D97-AF65-F5344CB8AC3E}">
        <p14:creationId xmlns:p14="http://schemas.microsoft.com/office/powerpoint/2010/main" val="14809803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2" name="Title 1"/>
          <p:cNvSpPr>
            <a:spLocks noGrp="1"/>
          </p:cNvSpPr>
          <p:nvPr>
            <p:ph type="title"/>
          </p:nvPr>
        </p:nvSpPr>
        <p:spPr bwMode="auto">
          <a:xfrm>
            <a:off x="457200" y="27432"/>
            <a:ext cx="8229600" cy="636587"/>
          </a:xfrm>
        </p:spPr>
        <p:txBody>
          <a:bodyPr wrap="square" numCol="1" anchorCtr="0" compatLnSpc="1">
            <a:prstTxWarp prst="textNoShape">
              <a:avLst/>
            </a:prstTxWarp>
          </a:bodyPr>
          <a:lstStyle/>
          <a:p>
            <a:pPr eaLnBrk="1" hangingPunct="1"/>
            <a:r>
              <a:rPr lang="en-US" altLang="en-US" dirty="0" smtClean="0">
                <a:solidFill>
                  <a:srgbClr val="FF0000"/>
                </a:solidFill>
                <a:effectLst/>
              </a:rPr>
              <a:t>Golgi Body</a:t>
            </a:r>
          </a:p>
        </p:txBody>
      </p:sp>
      <p:sp>
        <p:nvSpPr>
          <p:cNvPr id="35843" name="Content Placeholder 2"/>
          <p:cNvSpPr>
            <a:spLocks noGrp="1"/>
          </p:cNvSpPr>
          <p:nvPr>
            <p:ph idx="1"/>
          </p:nvPr>
        </p:nvSpPr>
        <p:spPr>
          <a:xfrm>
            <a:off x="228600" y="646113"/>
            <a:ext cx="7077075" cy="3992562"/>
          </a:xfrm>
        </p:spPr>
        <p:txBody>
          <a:bodyPr/>
          <a:lstStyle/>
          <a:p>
            <a:pPr eaLnBrk="1" hangingPunct="1"/>
            <a:r>
              <a:rPr lang="en-US" altLang="en-US" u="sng" dirty="0" smtClean="0">
                <a:solidFill>
                  <a:srgbClr val="CC00CC"/>
                </a:solidFill>
              </a:rPr>
              <a:t>BOTH</a:t>
            </a:r>
            <a:r>
              <a:rPr lang="en-US" altLang="en-US" dirty="0" smtClean="0">
                <a:solidFill>
                  <a:srgbClr val="CC00CC"/>
                </a:solidFill>
              </a:rPr>
              <a:t> Plant and Animal Cells</a:t>
            </a:r>
          </a:p>
          <a:p>
            <a:pPr eaLnBrk="1" hangingPunct="1"/>
            <a:r>
              <a:rPr lang="en-US" altLang="en-US" dirty="0" smtClean="0">
                <a:solidFill>
                  <a:srgbClr val="FF0000"/>
                </a:solidFill>
              </a:rPr>
              <a:t>Function: </a:t>
            </a:r>
            <a:r>
              <a:rPr lang="en-US" altLang="en-US" dirty="0" smtClean="0"/>
              <a:t/>
            </a:r>
            <a:br>
              <a:rPr lang="en-US" altLang="en-US" dirty="0" smtClean="0"/>
            </a:br>
            <a:r>
              <a:rPr lang="en-US" altLang="en-US" dirty="0" smtClean="0">
                <a:solidFill>
                  <a:srgbClr val="FF0000"/>
                </a:solidFill>
              </a:rPr>
              <a:t>receives materials from the endoplasmic reticulum and sends them to other parts</a:t>
            </a:r>
            <a:r>
              <a:rPr lang="en-US" altLang="en-US" dirty="0">
                <a:solidFill>
                  <a:srgbClr val="FF0000"/>
                </a:solidFill>
              </a:rPr>
              <a:t> </a:t>
            </a:r>
            <a:r>
              <a:rPr lang="en-US" altLang="en-US" dirty="0" smtClean="0">
                <a:solidFill>
                  <a:srgbClr val="FF0000"/>
                </a:solidFill>
              </a:rPr>
              <a:t>of the cell</a:t>
            </a:r>
          </a:p>
          <a:p>
            <a:pPr eaLnBrk="1" hangingPunct="1"/>
            <a:r>
              <a:rPr lang="en-US" altLang="en-US" dirty="0" smtClean="0">
                <a:solidFill>
                  <a:srgbClr val="6600FF"/>
                </a:solidFill>
              </a:rPr>
              <a:t>Analogy to City: </a:t>
            </a:r>
            <a:r>
              <a:rPr lang="en-US" altLang="en-US" dirty="0" smtClean="0">
                <a:solidFill>
                  <a:srgbClr val="0000FF"/>
                </a:solidFill>
              </a:rPr>
              <a:t>Post Office</a:t>
            </a:r>
          </a:p>
        </p:txBody>
      </p:sp>
      <p:pic>
        <p:nvPicPr>
          <p:cNvPr id="35845" name="Picture 5" descr="anatomy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4575" y="3797300"/>
            <a:ext cx="1746250"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8" descr="anatom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2031" y="2819400"/>
            <a:ext cx="2022475"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Picture 11" descr="arr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0987" y="4953000"/>
            <a:ext cx="7826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8" name="Picture 12" descr="arr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110173" flipH="1">
            <a:off x="7943701" y="3873518"/>
            <a:ext cx="757237"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p:nvPr/>
        </p:nvGrpSpPr>
        <p:grpSpPr>
          <a:xfrm>
            <a:off x="5930825" y="18288"/>
            <a:ext cx="3544888" cy="2219325"/>
            <a:chOff x="0" y="4638675"/>
            <a:chExt cx="3544888" cy="2219325"/>
          </a:xfrm>
        </p:grpSpPr>
        <p:pic>
          <p:nvPicPr>
            <p:cNvPr id="35844" name="Picture 4"/>
            <p:cNvPicPr>
              <a:picLocks noChangeAspect="1"/>
            </p:cNvPicPr>
            <p:nvPr/>
          </p:nvPicPr>
          <p:blipFill>
            <a:blip r:embed="rId5">
              <a:extLst>
                <a:ext uri="{28A0092B-C50C-407E-A947-70E740481C1C}">
                  <a14:useLocalDpi xmlns:a14="http://schemas.microsoft.com/office/drawing/2010/main" val="0"/>
                </a:ext>
              </a:extLst>
            </a:blip>
            <a:srcRect l="48750" t="50000" r="21788" b="29243"/>
            <a:stretch>
              <a:fillRect/>
            </a:stretch>
          </p:blipFill>
          <p:spPr bwMode="auto">
            <a:xfrm>
              <a:off x="0" y="4638675"/>
              <a:ext cx="3544888"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9" name="TextBox 3"/>
            <p:cNvSpPr txBox="1">
              <a:spLocks noChangeArrowheads="1"/>
            </p:cNvSpPr>
            <p:nvPr/>
          </p:nvSpPr>
          <p:spPr bwMode="auto">
            <a:xfrm>
              <a:off x="619919" y="5746668"/>
              <a:ext cx="1152525" cy="646112"/>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2000"/>
                </a:spcBef>
                <a:buClr>
                  <a:srgbClr val="A6A6A6"/>
                </a:buClr>
                <a:buSzPct val="90000"/>
                <a:buFont typeface="Wingdings" pitchFamily="2" charset="2"/>
                <a:buChar char=""/>
                <a:defRPr sz="2400">
                  <a:solidFill>
                    <a:srgbClr val="262626"/>
                  </a:solidFill>
                  <a:latin typeface="Calibri" pitchFamily="34" charset="0"/>
                </a:defRPr>
              </a:lvl1pPr>
              <a:lvl2pPr marL="742950" indent="-285750" eaLnBrk="0" hangingPunct="0">
                <a:spcBef>
                  <a:spcPts val="600"/>
                </a:spcBef>
                <a:buClr>
                  <a:srgbClr val="404040"/>
                </a:buClr>
                <a:buSzPct val="90000"/>
                <a:buFont typeface="Wingdings" pitchFamily="2" charset="2"/>
                <a:buChar char=""/>
                <a:defRPr sz="2200">
                  <a:solidFill>
                    <a:srgbClr val="262626"/>
                  </a:solidFill>
                  <a:latin typeface="Calibri" pitchFamily="34" charset="0"/>
                </a:defRPr>
              </a:lvl2pPr>
              <a:lvl3pPr marL="1143000" indent="-228600" eaLnBrk="0" hangingPunct="0">
                <a:spcBef>
                  <a:spcPts val="600"/>
                </a:spcBef>
                <a:buClr>
                  <a:srgbClr val="A6A6A6"/>
                </a:buClr>
                <a:buSzPct val="90000"/>
                <a:buFont typeface="Wingdings" pitchFamily="2" charset="2"/>
                <a:buChar char=""/>
                <a:defRPr sz="2000">
                  <a:solidFill>
                    <a:srgbClr val="262626"/>
                  </a:solidFill>
                  <a:latin typeface="Calibri" pitchFamily="34" charset="0"/>
                </a:defRPr>
              </a:lvl3pPr>
              <a:lvl4pPr marL="1600200" indent="-228600" eaLnBrk="0" hangingPunct="0">
                <a:spcBef>
                  <a:spcPts val="600"/>
                </a:spcBef>
                <a:buClr>
                  <a:srgbClr val="404040"/>
                </a:buClr>
                <a:buSzPct val="90000"/>
                <a:buFont typeface="Wingdings" pitchFamily="2" charset="2"/>
                <a:buChar char=""/>
                <a:defRPr>
                  <a:solidFill>
                    <a:srgbClr val="262626"/>
                  </a:solidFill>
                  <a:latin typeface="Calibri" pitchFamily="34" charset="0"/>
                </a:defRPr>
              </a:lvl4pPr>
              <a:lvl5pPr marL="2057400" indent="-228600" eaLnBrk="0" hangingPunct="0">
                <a:spcBef>
                  <a:spcPts val="600"/>
                </a:spcBef>
                <a:buClr>
                  <a:srgbClr val="A6A6A6"/>
                </a:buClr>
                <a:buSzPct val="90000"/>
                <a:buFont typeface="Wingdings" pitchFamily="2" charset="2"/>
                <a:buChar char=""/>
                <a:defRPr>
                  <a:solidFill>
                    <a:srgbClr val="262626"/>
                  </a:solidFill>
                  <a:latin typeface="Calibri" pitchFamily="34" charset="0"/>
                </a:defRPr>
              </a:lvl5pPr>
              <a:lvl6pPr marL="2514600" indent="-228600" defTabSz="457200" eaLnBrk="0" fontAlgn="base" hangingPunct="0">
                <a:spcBef>
                  <a:spcPts val="600"/>
                </a:spcBef>
                <a:spcAft>
                  <a:spcPct val="0"/>
                </a:spcAft>
                <a:buClr>
                  <a:srgbClr val="A6A6A6"/>
                </a:buClr>
                <a:buSzPct val="90000"/>
                <a:buFont typeface="Wingdings" pitchFamily="2" charset="2"/>
                <a:buChar char=""/>
                <a:defRPr>
                  <a:solidFill>
                    <a:srgbClr val="262626"/>
                  </a:solidFill>
                  <a:latin typeface="Calibri" pitchFamily="34" charset="0"/>
                </a:defRPr>
              </a:lvl6pPr>
              <a:lvl7pPr marL="2971800" indent="-228600" defTabSz="457200" eaLnBrk="0" fontAlgn="base" hangingPunct="0">
                <a:spcBef>
                  <a:spcPts val="600"/>
                </a:spcBef>
                <a:spcAft>
                  <a:spcPct val="0"/>
                </a:spcAft>
                <a:buClr>
                  <a:srgbClr val="A6A6A6"/>
                </a:buClr>
                <a:buSzPct val="90000"/>
                <a:buFont typeface="Wingdings" pitchFamily="2" charset="2"/>
                <a:buChar char=""/>
                <a:defRPr>
                  <a:solidFill>
                    <a:srgbClr val="262626"/>
                  </a:solidFill>
                  <a:latin typeface="Calibri" pitchFamily="34" charset="0"/>
                </a:defRPr>
              </a:lvl7pPr>
              <a:lvl8pPr marL="3429000" indent="-228600" defTabSz="457200" eaLnBrk="0" fontAlgn="base" hangingPunct="0">
                <a:spcBef>
                  <a:spcPts val="600"/>
                </a:spcBef>
                <a:spcAft>
                  <a:spcPct val="0"/>
                </a:spcAft>
                <a:buClr>
                  <a:srgbClr val="A6A6A6"/>
                </a:buClr>
                <a:buSzPct val="90000"/>
                <a:buFont typeface="Wingdings" pitchFamily="2" charset="2"/>
                <a:buChar char=""/>
                <a:defRPr>
                  <a:solidFill>
                    <a:srgbClr val="262626"/>
                  </a:solidFill>
                  <a:latin typeface="Calibri" pitchFamily="34" charset="0"/>
                </a:defRPr>
              </a:lvl8pPr>
              <a:lvl9pPr marL="3886200" indent="-228600" defTabSz="457200" eaLnBrk="0" fontAlgn="base" hangingPunct="0">
                <a:spcBef>
                  <a:spcPts val="600"/>
                </a:spcBef>
                <a:spcAft>
                  <a:spcPct val="0"/>
                </a:spcAft>
                <a:buClr>
                  <a:srgbClr val="A6A6A6"/>
                </a:buClr>
                <a:buSzPct val="90000"/>
                <a:buFont typeface="Wingdings" pitchFamily="2" charset="2"/>
                <a:buChar char=""/>
                <a:defRPr>
                  <a:solidFill>
                    <a:srgbClr val="262626"/>
                  </a:solidFill>
                  <a:latin typeface="Calibri" pitchFamily="34" charset="0"/>
                </a:defRPr>
              </a:lvl9pPr>
            </a:lstStyle>
            <a:p>
              <a:pPr algn="ctr" eaLnBrk="1" hangingPunct="1">
                <a:spcBef>
                  <a:spcPct val="0"/>
                </a:spcBef>
                <a:buClrTx/>
                <a:buSzTx/>
                <a:buFontTx/>
                <a:buNone/>
              </a:pPr>
              <a:r>
                <a:rPr lang="en-US" altLang="en-US" sz="1800">
                  <a:solidFill>
                    <a:schemeClr val="tx1"/>
                  </a:solidFill>
                </a:rPr>
                <a:t>Post Office</a:t>
              </a:r>
            </a:p>
          </p:txBody>
        </p:sp>
      </p:grpSp>
    </p:spTree>
    <p:extLst>
      <p:ext uri="{BB962C8B-B14F-4D97-AF65-F5344CB8AC3E}">
        <p14:creationId xmlns:p14="http://schemas.microsoft.com/office/powerpoint/2010/main" val="31937312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866" name="Title 1"/>
          <p:cNvSpPr>
            <a:spLocks noGrp="1"/>
          </p:cNvSpPr>
          <p:nvPr>
            <p:ph type="title"/>
          </p:nvPr>
        </p:nvSpPr>
        <p:spPr bwMode="auto">
          <a:xfrm>
            <a:off x="457200" y="15240"/>
            <a:ext cx="8229600" cy="712787"/>
          </a:xfrm>
        </p:spPr>
        <p:txBody>
          <a:bodyPr wrap="square" numCol="1" anchorCtr="0" compatLnSpc="1">
            <a:prstTxWarp prst="textNoShape">
              <a:avLst/>
            </a:prstTxWarp>
          </a:bodyPr>
          <a:lstStyle/>
          <a:p>
            <a:pPr eaLnBrk="1" hangingPunct="1"/>
            <a:r>
              <a:rPr lang="en-US" altLang="en-US" dirty="0" smtClean="0">
                <a:solidFill>
                  <a:srgbClr val="FF0000"/>
                </a:solidFill>
                <a:effectLst/>
              </a:rPr>
              <a:t>The Whole City…</a:t>
            </a:r>
          </a:p>
        </p:txBody>
      </p:sp>
      <p:pic>
        <p:nvPicPr>
          <p:cNvPr id="10" name="Picture 9"/>
          <p:cNvPicPr>
            <a:picLocks noChangeAspect="1"/>
          </p:cNvPicPr>
          <p:nvPr/>
        </p:nvPicPr>
        <p:blipFill rotWithShape="1">
          <a:blip r:embed="rId2"/>
          <a:srcRect t="3065"/>
          <a:stretch/>
        </p:blipFill>
        <p:spPr>
          <a:xfrm>
            <a:off x="261366" y="685800"/>
            <a:ext cx="8858250" cy="4924425"/>
          </a:xfrm>
          <a:prstGeom prst="rect">
            <a:avLst/>
          </a:prstGeom>
          <a:solidFill>
            <a:schemeClr val="accent4"/>
          </a:solidFill>
        </p:spPr>
      </p:pic>
      <p:sp>
        <p:nvSpPr>
          <p:cNvPr id="36868" name="TextBox 10"/>
          <p:cNvSpPr txBox="1">
            <a:spLocks noChangeArrowheads="1"/>
          </p:cNvSpPr>
          <p:nvPr/>
        </p:nvSpPr>
        <p:spPr bwMode="auto">
          <a:xfrm>
            <a:off x="5029200" y="3505200"/>
            <a:ext cx="911225" cy="43180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2000"/>
              </a:spcBef>
              <a:buClr>
                <a:srgbClr val="A6A6A6"/>
              </a:buClr>
              <a:buSzPct val="90000"/>
              <a:buFont typeface="Wingdings" pitchFamily="2" charset="2"/>
              <a:buChar char=""/>
              <a:defRPr sz="2400">
                <a:solidFill>
                  <a:srgbClr val="262626"/>
                </a:solidFill>
                <a:latin typeface="Calibri" pitchFamily="34" charset="0"/>
              </a:defRPr>
            </a:lvl1pPr>
            <a:lvl2pPr marL="742950" indent="-285750" eaLnBrk="0" hangingPunct="0">
              <a:spcBef>
                <a:spcPts val="600"/>
              </a:spcBef>
              <a:buClr>
                <a:srgbClr val="404040"/>
              </a:buClr>
              <a:buSzPct val="90000"/>
              <a:buFont typeface="Wingdings" pitchFamily="2" charset="2"/>
              <a:buChar char=""/>
              <a:defRPr sz="2200">
                <a:solidFill>
                  <a:srgbClr val="262626"/>
                </a:solidFill>
                <a:latin typeface="Calibri" pitchFamily="34" charset="0"/>
              </a:defRPr>
            </a:lvl2pPr>
            <a:lvl3pPr marL="1143000" indent="-228600" eaLnBrk="0" hangingPunct="0">
              <a:spcBef>
                <a:spcPts val="600"/>
              </a:spcBef>
              <a:buClr>
                <a:srgbClr val="A6A6A6"/>
              </a:buClr>
              <a:buSzPct val="90000"/>
              <a:buFont typeface="Wingdings" pitchFamily="2" charset="2"/>
              <a:buChar char=""/>
              <a:defRPr sz="2000">
                <a:solidFill>
                  <a:srgbClr val="262626"/>
                </a:solidFill>
                <a:latin typeface="Calibri" pitchFamily="34" charset="0"/>
              </a:defRPr>
            </a:lvl3pPr>
            <a:lvl4pPr marL="1600200" indent="-228600" eaLnBrk="0" hangingPunct="0">
              <a:spcBef>
                <a:spcPts val="600"/>
              </a:spcBef>
              <a:buClr>
                <a:srgbClr val="404040"/>
              </a:buClr>
              <a:buSzPct val="90000"/>
              <a:buFont typeface="Wingdings" pitchFamily="2" charset="2"/>
              <a:buChar char=""/>
              <a:defRPr>
                <a:solidFill>
                  <a:srgbClr val="262626"/>
                </a:solidFill>
                <a:latin typeface="Calibri" pitchFamily="34" charset="0"/>
              </a:defRPr>
            </a:lvl4pPr>
            <a:lvl5pPr marL="2057400" indent="-228600" eaLnBrk="0" hangingPunct="0">
              <a:spcBef>
                <a:spcPts val="600"/>
              </a:spcBef>
              <a:buClr>
                <a:srgbClr val="A6A6A6"/>
              </a:buClr>
              <a:buSzPct val="90000"/>
              <a:buFont typeface="Wingdings" pitchFamily="2" charset="2"/>
              <a:buChar char=""/>
              <a:defRPr>
                <a:solidFill>
                  <a:srgbClr val="262626"/>
                </a:solidFill>
                <a:latin typeface="Calibri" pitchFamily="34" charset="0"/>
              </a:defRPr>
            </a:lvl5pPr>
            <a:lvl6pPr marL="2514600" indent="-228600" defTabSz="457200" eaLnBrk="0" fontAlgn="base" hangingPunct="0">
              <a:spcBef>
                <a:spcPts val="600"/>
              </a:spcBef>
              <a:spcAft>
                <a:spcPct val="0"/>
              </a:spcAft>
              <a:buClr>
                <a:srgbClr val="A6A6A6"/>
              </a:buClr>
              <a:buSzPct val="90000"/>
              <a:buFont typeface="Wingdings" pitchFamily="2" charset="2"/>
              <a:buChar char=""/>
              <a:defRPr>
                <a:solidFill>
                  <a:srgbClr val="262626"/>
                </a:solidFill>
                <a:latin typeface="Calibri" pitchFamily="34" charset="0"/>
              </a:defRPr>
            </a:lvl6pPr>
            <a:lvl7pPr marL="2971800" indent="-228600" defTabSz="457200" eaLnBrk="0" fontAlgn="base" hangingPunct="0">
              <a:spcBef>
                <a:spcPts val="600"/>
              </a:spcBef>
              <a:spcAft>
                <a:spcPct val="0"/>
              </a:spcAft>
              <a:buClr>
                <a:srgbClr val="A6A6A6"/>
              </a:buClr>
              <a:buSzPct val="90000"/>
              <a:buFont typeface="Wingdings" pitchFamily="2" charset="2"/>
              <a:buChar char=""/>
              <a:defRPr>
                <a:solidFill>
                  <a:srgbClr val="262626"/>
                </a:solidFill>
                <a:latin typeface="Calibri" pitchFamily="34" charset="0"/>
              </a:defRPr>
            </a:lvl7pPr>
            <a:lvl8pPr marL="3429000" indent="-228600" defTabSz="457200" eaLnBrk="0" fontAlgn="base" hangingPunct="0">
              <a:spcBef>
                <a:spcPts val="600"/>
              </a:spcBef>
              <a:spcAft>
                <a:spcPct val="0"/>
              </a:spcAft>
              <a:buClr>
                <a:srgbClr val="A6A6A6"/>
              </a:buClr>
              <a:buSzPct val="90000"/>
              <a:buFont typeface="Wingdings" pitchFamily="2" charset="2"/>
              <a:buChar char=""/>
              <a:defRPr>
                <a:solidFill>
                  <a:srgbClr val="262626"/>
                </a:solidFill>
                <a:latin typeface="Calibri" pitchFamily="34" charset="0"/>
              </a:defRPr>
            </a:lvl8pPr>
            <a:lvl9pPr marL="3886200" indent="-228600" defTabSz="457200" eaLnBrk="0" fontAlgn="base" hangingPunct="0">
              <a:spcBef>
                <a:spcPts val="600"/>
              </a:spcBef>
              <a:spcAft>
                <a:spcPct val="0"/>
              </a:spcAft>
              <a:buClr>
                <a:srgbClr val="A6A6A6"/>
              </a:buClr>
              <a:buSzPct val="90000"/>
              <a:buFont typeface="Wingdings" pitchFamily="2" charset="2"/>
              <a:buChar char=""/>
              <a:defRPr>
                <a:solidFill>
                  <a:srgbClr val="262626"/>
                </a:solidFill>
                <a:latin typeface="Calibri" pitchFamily="34" charset="0"/>
              </a:defRPr>
            </a:lvl9pPr>
          </a:lstStyle>
          <a:p>
            <a:pPr algn="ctr" eaLnBrk="1" hangingPunct="1">
              <a:spcBef>
                <a:spcPct val="0"/>
              </a:spcBef>
              <a:buClrTx/>
              <a:buSzTx/>
              <a:buFontTx/>
              <a:buNone/>
            </a:pPr>
            <a:r>
              <a:rPr lang="en-US" altLang="en-US" sz="1100" dirty="0">
                <a:solidFill>
                  <a:schemeClr val="tx1"/>
                </a:solidFill>
              </a:rPr>
              <a:t>Post </a:t>
            </a:r>
            <a:br>
              <a:rPr lang="en-US" altLang="en-US" sz="1100" dirty="0">
                <a:solidFill>
                  <a:schemeClr val="tx1"/>
                </a:solidFill>
              </a:rPr>
            </a:br>
            <a:r>
              <a:rPr lang="en-US" altLang="en-US" sz="1100" dirty="0">
                <a:solidFill>
                  <a:schemeClr val="tx1"/>
                </a:solidFill>
              </a:rPr>
              <a:t>Office</a:t>
            </a:r>
          </a:p>
        </p:txBody>
      </p:sp>
      <p:pic>
        <p:nvPicPr>
          <p:cNvPr id="36869" name="Picture 11" descr="animal9"/>
          <p:cNvPicPr>
            <a:picLocks noChangeAspect="1" noChangeArrowheads="1"/>
          </p:cNvPicPr>
          <p:nvPr/>
        </p:nvPicPr>
        <p:blipFill>
          <a:blip r:embed="rId3">
            <a:extLst>
              <a:ext uri="{28A0092B-C50C-407E-A947-70E740481C1C}">
                <a14:useLocalDpi xmlns:a14="http://schemas.microsoft.com/office/drawing/2010/main" val="0"/>
              </a:ext>
            </a:extLst>
          </a:blip>
          <a:srcRect l="33743"/>
          <a:stretch>
            <a:fillRect/>
          </a:stretch>
        </p:blipFill>
        <p:spPr bwMode="auto">
          <a:xfrm>
            <a:off x="3853879" y="3505200"/>
            <a:ext cx="836612"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14263" y="4101306"/>
            <a:ext cx="515937"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827023">
            <a:off x="2329379" y="4939505"/>
            <a:ext cx="236855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98745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890" name="Rectangle 3"/>
          <p:cNvSpPr>
            <a:spLocks noGrp="1" noRot="1" noChangeArrowheads="1"/>
          </p:cNvSpPr>
          <p:nvPr>
            <p:ph type="body" idx="1"/>
          </p:nvPr>
        </p:nvSpPr>
        <p:spPr>
          <a:xfrm>
            <a:off x="228600" y="152400"/>
            <a:ext cx="8540750" cy="6400800"/>
          </a:xfrm>
        </p:spPr>
        <p:txBody>
          <a:bodyPr/>
          <a:lstStyle/>
          <a:p>
            <a:pPr eaLnBrk="1" hangingPunct="1">
              <a:buFont typeface="Wingdings" pitchFamily="2" charset="2"/>
              <a:buNone/>
            </a:pPr>
            <a:r>
              <a:rPr lang="en-US" altLang="en-US" dirty="0" smtClean="0">
                <a:solidFill>
                  <a:srgbClr val="6600FF"/>
                </a:solidFill>
                <a:effectLst/>
              </a:rPr>
              <a:t>1. Choose the wrong statement from the following.</a:t>
            </a:r>
          </a:p>
          <a:p>
            <a:pPr lvl="1" eaLnBrk="1" hangingPunct="1">
              <a:buFont typeface="Wingdings" pitchFamily="2" charset="2"/>
              <a:buNone/>
            </a:pPr>
            <a:r>
              <a:rPr lang="en-US" altLang="en-US" dirty="0" smtClean="0">
                <a:solidFill>
                  <a:srgbClr val="6600FF"/>
                </a:solidFill>
                <a:effectLst/>
              </a:rPr>
              <a:t>a) Mitochondria produces most of the energy for the cell.</a:t>
            </a:r>
          </a:p>
          <a:p>
            <a:pPr lvl="1" eaLnBrk="1" hangingPunct="1">
              <a:buFont typeface="Wingdings" pitchFamily="2" charset="2"/>
              <a:buNone/>
            </a:pPr>
            <a:r>
              <a:rPr lang="en-US" altLang="en-US" dirty="0" smtClean="0">
                <a:solidFill>
                  <a:srgbClr val="6600FF"/>
                </a:solidFill>
                <a:effectLst/>
              </a:rPr>
              <a:t>b) Chloroplasts are </a:t>
            </a:r>
            <a:r>
              <a:rPr lang="ja-JP" altLang="en-US" dirty="0" smtClean="0">
                <a:solidFill>
                  <a:srgbClr val="6600FF"/>
                </a:solidFill>
                <a:effectLst/>
                <a:latin typeface="Arial" charset="0"/>
              </a:rPr>
              <a:t>“</a:t>
            </a:r>
            <a:r>
              <a:rPr lang="en-US" altLang="en-US" dirty="0" smtClean="0">
                <a:solidFill>
                  <a:srgbClr val="6600FF"/>
                </a:solidFill>
                <a:effectLst/>
              </a:rPr>
              <a:t>food producers.</a:t>
            </a:r>
            <a:r>
              <a:rPr lang="ja-JP" altLang="en-US" dirty="0" smtClean="0">
                <a:solidFill>
                  <a:srgbClr val="6600FF"/>
                </a:solidFill>
                <a:effectLst/>
                <a:latin typeface="Arial" charset="0"/>
              </a:rPr>
              <a:t>”</a:t>
            </a:r>
            <a:endParaRPr lang="en-US" altLang="en-US" dirty="0" smtClean="0">
              <a:solidFill>
                <a:srgbClr val="6600FF"/>
              </a:solidFill>
              <a:effectLst/>
            </a:endParaRPr>
          </a:p>
          <a:p>
            <a:pPr lvl="1" eaLnBrk="1" hangingPunct="1">
              <a:buFont typeface="Wingdings" pitchFamily="2" charset="2"/>
              <a:buNone/>
            </a:pPr>
            <a:r>
              <a:rPr lang="en-US" altLang="en-US" dirty="0" smtClean="0">
                <a:solidFill>
                  <a:srgbClr val="6600FF"/>
                </a:solidFill>
                <a:effectLst/>
              </a:rPr>
              <a:t>c) Cell wall controls the movements of materials into and out of the cell.</a:t>
            </a:r>
          </a:p>
          <a:p>
            <a:pPr lvl="1" eaLnBrk="1" hangingPunct="1">
              <a:buFont typeface="Wingdings" pitchFamily="2" charset="2"/>
              <a:buNone/>
            </a:pPr>
            <a:r>
              <a:rPr lang="en-US" altLang="en-US" dirty="0" smtClean="0">
                <a:solidFill>
                  <a:srgbClr val="6600FF"/>
                </a:solidFill>
                <a:effectLst/>
              </a:rPr>
              <a:t>d) Nucleus regulates and controls all cell activities, acting as the </a:t>
            </a:r>
            <a:r>
              <a:rPr lang="ja-JP" altLang="en-US" dirty="0" smtClean="0">
                <a:solidFill>
                  <a:srgbClr val="6600FF"/>
                </a:solidFill>
                <a:effectLst/>
                <a:latin typeface="Arial" charset="0"/>
              </a:rPr>
              <a:t>“</a:t>
            </a:r>
            <a:r>
              <a:rPr lang="en-US" altLang="en-US" dirty="0" smtClean="0">
                <a:solidFill>
                  <a:srgbClr val="6600FF"/>
                </a:solidFill>
                <a:effectLst/>
              </a:rPr>
              <a:t>brain</a:t>
            </a:r>
            <a:r>
              <a:rPr lang="ja-JP" altLang="en-US" dirty="0" smtClean="0">
                <a:solidFill>
                  <a:srgbClr val="6600FF"/>
                </a:solidFill>
                <a:effectLst/>
                <a:latin typeface="Arial" charset="0"/>
              </a:rPr>
              <a:t>”</a:t>
            </a:r>
            <a:r>
              <a:rPr lang="en-US" altLang="en-US" dirty="0" smtClean="0">
                <a:solidFill>
                  <a:srgbClr val="6600FF"/>
                </a:solidFill>
                <a:effectLst/>
              </a:rPr>
              <a:t> of the cell.</a:t>
            </a:r>
          </a:p>
          <a:p>
            <a:pPr eaLnBrk="1" hangingPunct="1">
              <a:buFont typeface="Wingdings" pitchFamily="2" charset="2"/>
              <a:buNone/>
            </a:pPr>
            <a:endParaRPr lang="en-US" altLang="en-US" dirty="0" smtClean="0"/>
          </a:p>
        </p:txBody>
      </p:sp>
    </p:spTree>
    <p:extLst>
      <p:ext uri="{BB962C8B-B14F-4D97-AF65-F5344CB8AC3E}">
        <p14:creationId xmlns:p14="http://schemas.microsoft.com/office/powerpoint/2010/main" val="30256954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228600" y="83469"/>
            <a:ext cx="8686800" cy="4721292"/>
          </a:xfrm>
          <a:prstGeom prst="rect">
            <a:avLst/>
          </a:prstGeom>
        </p:spPr>
        <p:txBody>
          <a:bodyPr wrap="square">
            <a:spAutoFit/>
          </a:bodyPr>
          <a:lstStyle/>
          <a:p>
            <a:pPr>
              <a:buNone/>
            </a:pPr>
            <a:r>
              <a:rPr lang="en-US" altLang="en-US" dirty="0">
                <a:solidFill>
                  <a:srgbClr val="6600FF"/>
                </a:solidFill>
                <a:effectLst/>
              </a:rPr>
              <a:t>2. Match the cell part to the </a:t>
            </a:r>
            <a:r>
              <a:rPr lang="en-US" altLang="en-US" i="1" dirty="0">
                <a:solidFill>
                  <a:srgbClr val="6600FF"/>
                </a:solidFill>
                <a:effectLst/>
              </a:rPr>
              <a:t>nickname</a:t>
            </a:r>
            <a:r>
              <a:rPr lang="en-US" altLang="en-US" dirty="0">
                <a:solidFill>
                  <a:srgbClr val="6600FF"/>
                </a:solidFill>
                <a:effectLst/>
              </a:rPr>
              <a:t>.</a:t>
            </a:r>
          </a:p>
          <a:p>
            <a:pPr lvl="1">
              <a:buNone/>
            </a:pPr>
            <a:r>
              <a:rPr lang="en-US" altLang="en-US" dirty="0">
                <a:solidFill>
                  <a:srgbClr val="6600FF"/>
                </a:solidFill>
                <a:effectLst/>
              </a:rPr>
              <a:t>1) Cytoplasm</a:t>
            </a:r>
          </a:p>
          <a:p>
            <a:pPr lvl="1">
              <a:buNone/>
            </a:pPr>
            <a:r>
              <a:rPr lang="en-US" altLang="en-US" dirty="0">
                <a:solidFill>
                  <a:srgbClr val="6600FF"/>
                </a:solidFill>
                <a:effectLst/>
              </a:rPr>
              <a:t>2) Nuclear membrane </a:t>
            </a:r>
          </a:p>
          <a:p>
            <a:pPr lvl="1">
              <a:buNone/>
            </a:pPr>
            <a:r>
              <a:rPr lang="en-US" altLang="en-US" dirty="0">
                <a:solidFill>
                  <a:srgbClr val="6600FF"/>
                </a:solidFill>
                <a:effectLst/>
              </a:rPr>
              <a:t>3) Vacuoles</a:t>
            </a:r>
          </a:p>
          <a:p>
            <a:pPr>
              <a:buNone/>
            </a:pPr>
            <a:endParaRPr lang="en-US" altLang="en-US" dirty="0">
              <a:solidFill>
                <a:srgbClr val="6600FF"/>
              </a:solidFill>
              <a:effectLst/>
            </a:endParaRPr>
          </a:p>
          <a:p>
            <a:pPr lvl="1">
              <a:buNone/>
            </a:pPr>
            <a:r>
              <a:rPr lang="en-US" altLang="en-US" dirty="0">
                <a:solidFill>
                  <a:srgbClr val="6600FF"/>
                </a:solidFill>
                <a:effectLst/>
              </a:rPr>
              <a:t>a. Gate of the nucleus</a:t>
            </a:r>
          </a:p>
          <a:p>
            <a:pPr lvl="1">
              <a:buNone/>
            </a:pPr>
            <a:r>
              <a:rPr lang="en-US" altLang="en-US" dirty="0">
                <a:solidFill>
                  <a:srgbClr val="6600FF"/>
                </a:solidFill>
                <a:effectLst/>
              </a:rPr>
              <a:t>b. Area of movement where cell parts move</a:t>
            </a:r>
          </a:p>
          <a:p>
            <a:pPr lvl="1">
              <a:buNone/>
            </a:pPr>
            <a:r>
              <a:rPr lang="en-US" altLang="en-US" dirty="0">
                <a:solidFill>
                  <a:srgbClr val="6600FF"/>
                </a:solidFill>
                <a:effectLst/>
              </a:rPr>
              <a:t>c. Storage tanks</a:t>
            </a:r>
          </a:p>
        </p:txBody>
      </p:sp>
    </p:spTree>
    <p:extLst>
      <p:ext uri="{BB962C8B-B14F-4D97-AF65-F5344CB8AC3E}">
        <p14:creationId xmlns:p14="http://schemas.microsoft.com/office/powerpoint/2010/main" val="30635227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
            <a:ext cx="8229600" cy="865187"/>
          </a:xfrm>
        </p:spPr>
        <p:txBody>
          <a:bodyPr/>
          <a:lstStyle/>
          <a:p>
            <a:r>
              <a:rPr lang="en-US" dirty="0" smtClean="0">
                <a:solidFill>
                  <a:schemeClr val="accent6"/>
                </a:solidFill>
                <a:effectLst/>
              </a:rPr>
              <a:t>School analogy</a:t>
            </a:r>
            <a:endParaRPr lang="en-US" dirty="0">
              <a:solidFill>
                <a:schemeClr val="accent6"/>
              </a:solidFill>
              <a:effectLst/>
            </a:endParaRPr>
          </a:p>
        </p:txBody>
      </p:sp>
      <p:sp>
        <p:nvSpPr>
          <p:cNvPr id="3" name="Content Placeholder 2"/>
          <p:cNvSpPr>
            <a:spLocks noGrp="1"/>
          </p:cNvSpPr>
          <p:nvPr>
            <p:ph idx="1"/>
          </p:nvPr>
        </p:nvSpPr>
        <p:spPr>
          <a:xfrm>
            <a:off x="6096" y="838200"/>
            <a:ext cx="8680704" cy="4530725"/>
          </a:xfrm>
        </p:spPr>
        <p:txBody>
          <a:bodyPr/>
          <a:lstStyle/>
          <a:p>
            <a:r>
              <a:rPr lang="en-US" dirty="0" smtClean="0">
                <a:solidFill>
                  <a:schemeClr val="accent6"/>
                </a:solidFill>
                <a:effectLst/>
              </a:rPr>
              <a:t>Cut the doors/windows – just three sides.</a:t>
            </a:r>
          </a:p>
          <a:p>
            <a:r>
              <a:rPr lang="en-US" dirty="0" smtClean="0">
                <a:solidFill>
                  <a:schemeClr val="accent6"/>
                </a:solidFill>
                <a:effectLst/>
              </a:rPr>
              <a:t>Put the schoolhouse onto colorful paper and trace the box space.</a:t>
            </a:r>
          </a:p>
          <a:p>
            <a:r>
              <a:rPr lang="en-US" dirty="0" smtClean="0">
                <a:solidFill>
                  <a:schemeClr val="accent6"/>
                </a:solidFill>
                <a:effectLst/>
              </a:rPr>
              <a:t>Remove the schoolhouse and cut out the square place descriptions.</a:t>
            </a:r>
          </a:p>
          <a:p>
            <a:r>
              <a:rPr lang="en-US" dirty="0" smtClean="0">
                <a:solidFill>
                  <a:schemeClr val="accent6"/>
                </a:solidFill>
                <a:effectLst/>
              </a:rPr>
              <a:t>Determine where each square goes – and then glue!</a:t>
            </a:r>
          </a:p>
          <a:p>
            <a:r>
              <a:rPr lang="en-US" dirty="0" smtClean="0">
                <a:solidFill>
                  <a:schemeClr val="accent6"/>
                </a:solidFill>
                <a:effectLst/>
              </a:rPr>
              <a:t>Put schoolhouse over top and glue.</a:t>
            </a:r>
            <a:endParaRPr lang="en-US" dirty="0">
              <a:solidFill>
                <a:schemeClr val="accent6"/>
              </a:solidFill>
              <a:effectLst/>
            </a:endParaRPr>
          </a:p>
        </p:txBody>
      </p:sp>
    </p:spTree>
    <p:extLst>
      <p:ext uri="{BB962C8B-B14F-4D97-AF65-F5344CB8AC3E}">
        <p14:creationId xmlns:p14="http://schemas.microsoft.com/office/powerpoint/2010/main" val="41771779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0"/>
            <a:ext cx="7467600" cy="5206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78323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52400"/>
            <a:ext cx="5124450" cy="6518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bwMode="auto">
          <a:xfrm>
            <a:off x="5181600" y="0"/>
            <a:ext cx="2057400" cy="6096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3" name="TextBox 2"/>
          <p:cNvSpPr txBox="1"/>
          <p:nvPr/>
        </p:nvSpPr>
        <p:spPr>
          <a:xfrm>
            <a:off x="3048000" y="152400"/>
            <a:ext cx="5029200" cy="461665"/>
          </a:xfrm>
          <a:prstGeom prst="rect">
            <a:avLst/>
          </a:prstGeom>
          <a:noFill/>
        </p:spPr>
        <p:txBody>
          <a:bodyPr wrap="square" rtlCol="0">
            <a:spAutoFit/>
          </a:bodyPr>
          <a:lstStyle/>
          <a:p>
            <a:pPr>
              <a:buNone/>
            </a:pPr>
            <a:r>
              <a:rPr lang="en-US" sz="2400" dirty="0" smtClean="0">
                <a:solidFill>
                  <a:srgbClr val="00B050"/>
                </a:solidFill>
                <a:effectLst/>
              </a:rPr>
              <a:t>Outer most part of plant cell.</a:t>
            </a:r>
            <a:endParaRPr lang="en-US" sz="2400" dirty="0">
              <a:solidFill>
                <a:srgbClr val="00B050"/>
              </a:solidFill>
              <a:effectLst/>
            </a:endParaRPr>
          </a:p>
        </p:txBody>
      </p:sp>
      <p:sp>
        <p:nvSpPr>
          <p:cNvPr id="5" name="TextBox 4"/>
          <p:cNvSpPr txBox="1"/>
          <p:nvPr/>
        </p:nvSpPr>
        <p:spPr>
          <a:xfrm>
            <a:off x="6224155" y="1295400"/>
            <a:ext cx="2511136" cy="461665"/>
          </a:xfrm>
          <a:prstGeom prst="rect">
            <a:avLst/>
          </a:prstGeom>
          <a:noFill/>
        </p:spPr>
        <p:txBody>
          <a:bodyPr wrap="square" rtlCol="0">
            <a:spAutoFit/>
          </a:bodyPr>
          <a:lstStyle/>
          <a:p>
            <a:pPr>
              <a:buNone/>
            </a:pPr>
            <a:r>
              <a:rPr lang="en-US" sz="2400" dirty="0" smtClean="0">
                <a:solidFill>
                  <a:srgbClr val="CC00CC"/>
                </a:solidFill>
                <a:effectLst/>
              </a:rPr>
              <a:t>Road (smooth)</a:t>
            </a:r>
            <a:endParaRPr lang="en-US" sz="2400" dirty="0">
              <a:solidFill>
                <a:srgbClr val="CC00CC"/>
              </a:solidFill>
              <a:effectLst/>
            </a:endParaRPr>
          </a:p>
        </p:txBody>
      </p:sp>
      <p:sp>
        <p:nvSpPr>
          <p:cNvPr id="6" name="TextBox 5"/>
          <p:cNvSpPr txBox="1"/>
          <p:nvPr/>
        </p:nvSpPr>
        <p:spPr>
          <a:xfrm>
            <a:off x="6496050" y="5273799"/>
            <a:ext cx="2239241" cy="461665"/>
          </a:xfrm>
          <a:prstGeom prst="rect">
            <a:avLst/>
          </a:prstGeom>
          <a:noFill/>
        </p:spPr>
        <p:txBody>
          <a:bodyPr wrap="square" rtlCol="0">
            <a:spAutoFit/>
          </a:bodyPr>
          <a:lstStyle/>
          <a:p>
            <a:pPr>
              <a:buNone/>
            </a:pPr>
            <a:r>
              <a:rPr lang="en-US" sz="2400" dirty="0" smtClean="0">
                <a:solidFill>
                  <a:srgbClr val="00B050"/>
                </a:solidFill>
                <a:effectLst/>
              </a:rPr>
              <a:t>Protein factory</a:t>
            </a:r>
            <a:endParaRPr lang="en-US" sz="2400" dirty="0">
              <a:solidFill>
                <a:srgbClr val="00B050"/>
              </a:solidFill>
              <a:effectLst/>
            </a:endParaRPr>
          </a:p>
        </p:txBody>
      </p:sp>
      <p:sp>
        <p:nvSpPr>
          <p:cNvPr id="7" name="TextBox 6"/>
          <p:cNvSpPr txBox="1"/>
          <p:nvPr/>
        </p:nvSpPr>
        <p:spPr>
          <a:xfrm>
            <a:off x="6676159" y="2452255"/>
            <a:ext cx="2239241" cy="461665"/>
          </a:xfrm>
          <a:prstGeom prst="rect">
            <a:avLst/>
          </a:prstGeom>
          <a:noFill/>
        </p:spPr>
        <p:txBody>
          <a:bodyPr wrap="square" rtlCol="0">
            <a:spAutoFit/>
          </a:bodyPr>
          <a:lstStyle/>
          <a:p>
            <a:pPr>
              <a:buNone/>
            </a:pPr>
            <a:r>
              <a:rPr lang="en-US" sz="2400" dirty="0" smtClean="0">
                <a:solidFill>
                  <a:srgbClr val="CC00CC"/>
                </a:solidFill>
                <a:effectLst/>
              </a:rPr>
              <a:t>Controls cell</a:t>
            </a:r>
            <a:endParaRPr lang="en-US" sz="2400" dirty="0">
              <a:solidFill>
                <a:srgbClr val="CC00CC"/>
              </a:solidFill>
              <a:effectLst/>
            </a:endParaRPr>
          </a:p>
        </p:txBody>
      </p:sp>
      <p:sp>
        <p:nvSpPr>
          <p:cNvPr id="8" name="TextBox 7"/>
          <p:cNvSpPr txBox="1"/>
          <p:nvPr/>
        </p:nvSpPr>
        <p:spPr>
          <a:xfrm>
            <a:off x="6639791" y="3215350"/>
            <a:ext cx="2239241" cy="830997"/>
          </a:xfrm>
          <a:prstGeom prst="rect">
            <a:avLst/>
          </a:prstGeom>
          <a:noFill/>
        </p:spPr>
        <p:txBody>
          <a:bodyPr wrap="square" rtlCol="0">
            <a:spAutoFit/>
          </a:bodyPr>
          <a:lstStyle/>
          <a:p>
            <a:pPr>
              <a:buNone/>
            </a:pPr>
            <a:r>
              <a:rPr lang="en-US" sz="2400" dirty="0" smtClean="0">
                <a:solidFill>
                  <a:srgbClr val="00B050"/>
                </a:solidFill>
                <a:effectLst/>
              </a:rPr>
              <a:t>Copies ribosomes</a:t>
            </a:r>
            <a:endParaRPr lang="en-US" sz="2400" dirty="0">
              <a:solidFill>
                <a:srgbClr val="00B050"/>
              </a:solidFill>
              <a:effectLst/>
            </a:endParaRPr>
          </a:p>
        </p:txBody>
      </p:sp>
      <p:sp>
        <p:nvSpPr>
          <p:cNvPr id="9" name="TextBox 8"/>
          <p:cNvSpPr txBox="1"/>
          <p:nvPr/>
        </p:nvSpPr>
        <p:spPr>
          <a:xfrm>
            <a:off x="6496050" y="4032492"/>
            <a:ext cx="2557895" cy="1015663"/>
          </a:xfrm>
          <a:prstGeom prst="rect">
            <a:avLst/>
          </a:prstGeom>
          <a:noFill/>
        </p:spPr>
        <p:txBody>
          <a:bodyPr wrap="square" rtlCol="0">
            <a:spAutoFit/>
          </a:bodyPr>
          <a:lstStyle/>
          <a:p>
            <a:pPr>
              <a:buNone/>
            </a:pPr>
            <a:r>
              <a:rPr lang="en-US" sz="2000" dirty="0" smtClean="0">
                <a:solidFill>
                  <a:srgbClr val="CC00CC"/>
                </a:solidFill>
                <a:effectLst/>
              </a:rPr>
              <a:t>Inner part of outer covering of plant cell.</a:t>
            </a:r>
            <a:endParaRPr lang="en-US" sz="2000" dirty="0">
              <a:solidFill>
                <a:srgbClr val="CC00CC"/>
              </a:solidFill>
              <a:effectLst/>
            </a:endParaRPr>
          </a:p>
        </p:txBody>
      </p:sp>
      <p:sp>
        <p:nvSpPr>
          <p:cNvPr id="11" name="TextBox 10"/>
          <p:cNvSpPr txBox="1"/>
          <p:nvPr/>
        </p:nvSpPr>
        <p:spPr>
          <a:xfrm>
            <a:off x="4314825" y="6166727"/>
            <a:ext cx="2239241" cy="461665"/>
          </a:xfrm>
          <a:prstGeom prst="rect">
            <a:avLst/>
          </a:prstGeom>
          <a:noFill/>
        </p:spPr>
        <p:txBody>
          <a:bodyPr wrap="square" rtlCol="0">
            <a:spAutoFit/>
          </a:bodyPr>
          <a:lstStyle/>
          <a:p>
            <a:pPr>
              <a:buNone/>
            </a:pPr>
            <a:r>
              <a:rPr lang="en-US" sz="2400" dirty="0" smtClean="0">
                <a:solidFill>
                  <a:srgbClr val="CC00CC"/>
                </a:solidFill>
                <a:effectLst/>
              </a:rPr>
              <a:t>Power factory</a:t>
            </a:r>
            <a:endParaRPr lang="en-US" sz="2400" dirty="0">
              <a:solidFill>
                <a:srgbClr val="CC00CC"/>
              </a:solidFill>
              <a:effectLst/>
            </a:endParaRPr>
          </a:p>
        </p:txBody>
      </p:sp>
      <p:sp>
        <p:nvSpPr>
          <p:cNvPr id="12" name="TextBox 11"/>
          <p:cNvSpPr txBox="1"/>
          <p:nvPr/>
        </p:nvSpPr>
        <p:spPr>
          <a:xfrm>
            <a:off x="471055" y="2913920"/>
            <a:ext cx="1534391" cy="461665"/>
          </a:xfrm>
          <a:prstGeom prst="rect">
            <a:avLst/>
          </a:prstGeom>
          <a:noFill/>
        </p:spPr>
        <p:txBody>
          <a:bodyPr wrap="square" rtlCol="0">
            <a:spAutoFit/>
          </a:bodyPr>
          <a:lstStyle/>
          <a:p>
            <a:pPr>
              <a:buNone/>
            </a:pPr>
            <a:r>
              <a:rPr lang="en-US" sz="2400" dirty="0" smtClean="0">
                <a:solidFill>
                  <a:srgbClr val="CC00CC"/>
                </a:solidFill>
                <a:effectLst/>
              </a:rPr>
              <a:t>Storage</a:t>
            </a:r>
            <a:endParaRPr lang="en-US" sz="2400" dirty="0">
              <a:solidFill>
                <a:srgbClr val="CC00CC"/>
              </a:solidFill>
              <a:effectLst/>
            </a:endParaRPr>
          </a:p>
        </p:txBody>
      </p:sp>
      <p:sp>
        <p:nvSpPr>
          <p:cNvPr id="13" name="TextBox 12"/>
          <p:cNvSpPr txBox="1"/>
          <p:nvPr/>
        </p:nvSpPr>
        <p:spPr>
          <a:xfrm>
            <a:off x="471055" y="387973"/>
            <a:ext cx="1534391" cy="1200329"/>
          </a:xfrm>
          <a:prstGeom prst="rect">
            <a:avLst/>
          </a:prstGeom>
          <a:noFill/>
        </p:spPr>
        <p:txBody>
          <a:bodyPr wrap="square" rtlCol="0">
            <a:spAutoFit/>
          </a:bodyPr>
          <a:lstStyle/>
          <a:p>
            <a:pPr>
              <a:buNone/>
            </a:pPr>
            <a:r>
              <a:rPr lang="en-US" sz="2400" dirty="0" smtClean="0">
                <a:solidFill>
                  <a:srgbClr val="CC00CC"/>
                </a:solidFill>
                <a:effectLst/>
              </a:rPr>
              <a:t>Makes food from sunlight</a:t>
            </a:r>
            <a:endParaRPr lang="en-US" sz="2400" dirty="0">
              <a:solidFill>
                <a:srgbClr val="CC00CC"/>
              </a:solidFill>
              <a:effectLst/>
            </a:endParaRPr>
          </a:p>
        </p:txBody>
      </p:sp>
      <p:sp>
        <p:nvSpPr>
          <p:cNvPr id="14" name="TextBox 13"/>
          <p:cNvSpPr txBox="1"/>
          <p:nvPr/>
        </p:nvSpPr>
        <p:spPr>
          <a:xfrm>
            <a:off x="60614" y="2105101"/>
            <a:ext cx="2472171" cy="400110"/>
          </a:xfrm>
          <a:prstGeom prst="rect">
            <a:avLst/>
          </a:prstGeom>
          <a:noFill/>
        </p:spPr>
        <p:txBody>
          <a:bodyPr wrap="square" rtlCol="0">
            <a:spAutoFit/>
          </a:bodyPr>
          <a:lstStyle/>
          <a:p>
            <a:pPr>
              <a:buNone/>
            </a:pPr>
            <a:r>
              <a:rPr lang="en-US" sz="2000" dirty="0" smtClean="0">
                <a:solidFill>
                  <a:srgbClr val="00B050"/>
                </a:solidFill>
                <a:effectLst/>
              </a:rPr>
              <a:t>Gel surrounding all </a:t>
            </a:r>
            <a:endParaRPr lang="en-US" sz="2000" dirty="0">
              <a:solidFill>
                <a:srgbClr val="00B050"/>
              </a:solidFill>
              <a:effectLst/>
            </a:endParaRPr>
          </a:p>
        </p:txBody>
      </p:sp>
      <p:sp>
        <p:nvSpPr>
          <p:cNvPr id="15" name="TextBox 14"/>
          <p:cNvSpPr txBox="1"/>
          <p:nvPr/>
        </p:nvSpPr>
        <p:spPr>
          <a:xfrm>
            <a:off x="154564" y="5795861"/>
            <a:ext cx="2472171" cy="400110"/>
          </a:xfrm>
          <a:prstGeom prst="rect">
            <a:avLst/>
          </a:prstGeom>
          <a:noFill/>
        </p:spPr>
        <p:txBody>
          <a:bodyPr wrap="square" rtlCol="0">
            <a:spAutoFit/>
          </a:bodyPr>
          <a:lstStyle/>
          <a:p>
            <a:pPr>
              <a:buNone/>
            </a:pPr>
            <a:r>
              <a:rPr lang="en-US" sz="2000" dirty="0" smtClean="0">
                <a:solidFill>
                  <a:srgbClr val="00B050"/>
                </a:solidFill>
                <a:effectLst/>
              </a:rPr>
              <a:t>Packaging plant</a:t>
            </a:r>
            <a:endParaRPr lang="en-US" sz="2000" dirty="0">
              <a:solidFill>
                <a:srgbClr val="00B050"/>
              </a:solidFill>
              <a:effectLst/>
            </a:endParaRPr>
          </a:p>
        </p:txBody>
      </p:sp>
      <p:sp>
        <p:nvSpPr>
          <p:cNvPr id="16" name="TextBox 15"/>
          <p:cNvSpPr txBox="1"/>
          <p:nvPr/>
        </p:nvSpPr>
        <p:spPr>
          <a:xfrm>
            <a:off x="6751494" y="1741864"/>
            <a:ext cx="2511136" cy="461665"/>
          </a:xfrm>
          <a:prstGeom prst="rect">
            <a:avLst/>
          </a:prstGeom>
          <a:noFill/>
        </p:spPr>
        <p:txBody>
          <a:bodyPr wrap="square" rtlCol="0">
            <a:spAutoFit/>
          </a:bodyPr>
          <a:lstStyle/>
          <a:p>
            <a:pPr>
              <a:buNone/>
            </a:pPr>
            <a:r>
              <a:rPr lang="en-US" sz="2400" dirty="0" smtClean="0">
                <a:solidFill>
                  <a:srgbClr val="00B050"/>
                </a:solidFill>
                <a:effectLst/>
              </a:rPr>
              <a:t>Road (rough)</a:t>
            </a:r>
            <a:endParaRPr lang="en-US" sz="2400" dirty="0">
              <a:solidFill>
                <a:srgbClr val="00B050"/>
              </a:solidFill>
              <a:effectLst/>
            </a:endParaRPr>
          </a:p>
        </p:txBody>
      </p:sp>
    </p:spTree>
    <p:extLst>
      <p:ext uri="{BB962C8B-B14F-4D97-AF65-F5344CB8AC3E}">
        <p14:creationId xmlns:p14="http://schemas.microsoft.com/office/powerpoint/2010/main" val="4806251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2400"/>
            <a:ext cx="5333196" cy="6585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bwMode="auto">
          <a:xfrm>
            <a:off x="5334000" y="0"/>
            <a:ext cx="1981200" cy="3810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4" name="TextBox 3"/>
          <p:cNvSpPr txBox="1"/>
          <p:nvPr/>
        </p:nvSpPr>
        <p:spPr>
          <a:xfrm>
            <a:off x="6195579" y="5334000"/>
            <a:ext cx="2239241" cy="461665"/>
          </a:xfrm>
          <a:prstGeom prst="rect">
            <a:avLst/>
          </a:prstGeom>
          <a:noFill/>
        </p:spPr>
        <p:txBody>
          <a:bodyPr wrap="square" rtlCol="0">
            <a:spAutoFit/>
          </a:bodyPr>
          <a:lstStyle/>
          <a:p>
            <a:pPr>
              <a:buNone/>
            </a:pPr>
            <a:r>
              <a:rPr lang="en-US" sz="2400" dirty="0" smtClean="0">
                <a:solidFill>
                  <a:srgbClr val="00B050"/>
                </a:solidFill>
                <a:effectLst/>
              </a:rPr>
              <a:t>Protein factory</a:t>
            </a:r>
            <a:endParaRPr lang="en-US" sz="2400" dirty="0">
              <a:solidFill>
                <a:srgbClr val="00B050"/>
              </a:solidFill>
              <a:effectLst/>
            </a:endParaRPr>
          </a:p>
        </p:txBody>
      </p:sp>
      <p:sp>
        <p:nvSpPr>
          <p:cNvPr id="5" name="TextBox 4"/>
          <p:cNvSpPr txBox="1"/>
          <p:nvPr/>
        </p:nvSpPr>
        <p:spPr>
          <a:xfrm>
            <a:off x="245052" y="1143000"/>
            <a:ext cx="2557895" cy="707886"/>
          </a:xfrm>
          <a:prstGeom prst="rect">
            <a:avLst/>
          </a:prstGeom>
          <a:noFill/>
        </p:spPr>
        <p:txBody>
          <a:bodyPr wrap="square" rtlCol="0">
            <a:spAutoFit/>
          </a:bodyPr>
          <a:lstStyle/>
          <a:p>
            <a:pPr>
              <a:buNone/>
            </a:pPr>
            <a:r>
              <a:rPr lang="en-US" sz="2000" dirty="0" smtClean="0">
                <a:solidFill>
                  <a:srgbClr val="CC00CC"/>
                </a:solidFill>
                <a:effectLst/>
              </a:rPr>
              <a:t>Outer covering of an animal cell.</a:t>
            </a:r>
            <a:endParaRPr lang="en-US" sz="2000" dirty="0">
              <a:solidFill>
                <a:srgbClr val="CC00CC"/>
              </a:solidFill>
              <a:effectLst/>
            </a:endParaRPr>
          </a:p>
        </p:txBody>
      </p:sp>
      <p:sp>
        <p:nvSpPr>
          <p:cNvPr id="6" name="TextBox 5"/>
          <p:cNvSpPr txBox="1"/>
          <p:nvPr/>
        </p:nvSpPr>
        <p:spPr>
          <a:xfrm>
            <a:off x="6224155" y="1295400"/>
            <a:ext cx="2511136" cy="461665"/>
          </a:xfrm>
          <a:prstGeom prst="rect">
            <a:avLst/>
          </a:prstGeom>
          <a:noFill/>
        </p:spPr>
        <p:txBody>
          <a:bodyPr wrap="square" rtlCol="0">
            <a:spAutoFit/>
          </a:bodyPr>
          <a:lstStyle/>
          <a:p>
            <a:pPr>
              <a:buNone/>
            </a:pPr>
            <a:r>
              <a:rPr lang="en-US" sz="2400" dirty="0" smtClean="0">
                <a:solidFill>
                  <a:srgbClr val="00B050"/>
                </a:solidFill>
                <a:effectLst/>
              </a:rPr>
              <a:t>Road (smooth)</a:t>
            </a:r>
            <a:endParaRPr lang="en-US" sz="2400" dirty="0">
              <a:solidFill>
                <a:srgbClr val="00B050"/>
              </a:solidFill>
              <a:effectLst/>
            </a:endParaRPr>
          </a:p>
        </p:txBody>
      </p:sp>
      <p:sp>
        <p:nvSpPr>
          <p:cNvPr id="7" name="TextBox 6"/>
          <p:cNvSpPr txBox="1"/>
          <p:nvPr/>
        </p:nvSpPr>
        <p:spPr>
          <a:xfrm>
            <a:off x="6540676" y="1997269"/>
            <a:ext cx="2511136" cy="461665"/>
          </a:xfrm>
          <a:prstGeom prst="rect">
            <a:avLst/>
          </a:prstGeom>
          <a:noFill/>
        </p:spPr>
        <p:txBody>
          <a:bodyPr wrap="square" rtlCol="0">
            <a:spAutoFit/>
          </a:bodyPr>
          <a:lstStyle/>
          <a:p>
            <a:pPr>
              <a:buNone/>
            </a:pPr>
            <a:r>
              <a:rPr lang="en-US" sz="2400" dirty="0" smtClean="0">
                <a:solidFill>
                  <a:srgbClr val="CC00CC"/>
                </a:solidFill>
                <a:effectLst/>
              </a:rPr>
              <a:t>Road (rough)</a:t>
            </a:r>
            <a:endParaRPr lang="en-US" sz="2400" dirty="0">
              <a:solidFill>
                <a:srgbClr val="CC00CC"/>
              </a:solidFill>
              <a:effectLst/>
            </a:endParaRPr>
          </a:p>
        </p:txBody>
      </p:sp>
      <p:sp>
        <p:nvSpPr>
          <p:cNvPr id="8" name="TextBox 7"/>
          <p:cNvSpPr txBox="1"/>
          <p:nvPr/>
        </p:nvSpPr>
        <p:spPr>
          <a:xfrm>
            <a:off x="-99848" y="2965645"/>
            <a:ext cx="2472171" cy="400110"/>
          </a:xfrm>
          <a:prstGeom prst="rect">
            <a:avLst/>
          </a:prstGeom>
          <a:noFill/>
        </p:spPr>
        <p:txBody>
          <a:bodyPr wrap="square" rtlCol="0">
            <a:spAutoFit/>
          </a:bodyPr>
          <a:lstStyle/>
          <a:p>
            <a:pPr>
              <a:buNone/>
            </a:pPr>
            <a:r>
              <a:rPr lang="en-US" sz="2000" dirty="0" smtClean="0">
                <a:solidFill>
                  <a:srgbClr val="00B050"/>
                </a:solidFill>
                <a:effectLst/>
              </a:rPr>
              <a:t>Gel surrounding all </a:t>
            </a:r>
            <a:endParaRPr lang="en-US" sz="2000" dirty="0">
              <a:solidFill>
                <a:srgbClr val="00B050"/>
              </a:solidFill>
              <a:effectLst/>
            </a:endParaRPr>
          </a:p>
        </p:txBody>
      </p:sp>
      <p:sp>
        <p:nvSpPr>
          <p:cNvPr id="9" name="TextBox 8"/>
          <p:cNvSpPr txBox="1"/>
          <p:nvPr/>
        </p:nvSpPr>
        <p:spPr>
          <a:xfrm>
            <a:off x="5105400" y="376534"/>
            <a:ext cx="1534391" cy="461665"/>
          </a:xfrm>
          <a:prstGeom prst="rect">
            <a:avLst/>
          </a:prstGeom>
          <a:noFill/>
        </p:spPr>
        <p:txBody>
          <a:bodyPr wrap="square" rtlCol="0">
            <a:spAutoFit/>
          </a:bodyPr>
          <a:lstStyle/>
          <a:p>
            <a:pPr>
              <a:buNone/>
            </a:pPr>
            <a:r>
              <a:rPr lang="en-US" sz="2400" dirty="0" smtClean="0">
                <a:solidFill>
                  <a:srgbClr val="CC00CC"/>
                </a:solidFill>
                <a:effectLst/>
              </a:rPr>
              <a:t>Storage</a:t>
            </a:r>
            <a:endParaRPr lang="en-US" sz="2400" dirty="0">
              <a:solidFill>
                <a:srgbClr val="CC00CC"/>
              </a:solidFill>
              <a:effectLst/>
            </a:endParaRPr>
          </a:p>
        </p:txBody>
      </p:sp>
      <p:sp>
        <p:nvSpPr>
          <p:cNvPr id="10" name="TextBox 9"/>
          <p:cNvSpPr txBox="1"/>
          <p:nvPr/>
        </p:nvSpPr>
        <p:spPr>
          <a:xfrm>
            <a:off x="6545931" y="4161094"/>
            <a:ext cx="2239241" cy="461665"/>
          </a:xfrm>
          <a:prstGeom prst="rect">
            <a:avLst/>
          </a:prstGeom>
          <a:noFill/>
        </p:spPr>
        <p:txBody>
          <a:bodyPr wrap="square" rtlCol="0">
            <a:spAutoFit/>
          </a:bodyPr>
          <a:lstStyle/>
          <a:p>
            <a:pPr>
              <a:buNone/>
            </a:pPr>
            <a:r>
              <a:rPr lang="en-US" sz="2400" dirty="0" smtClean="0">
                <a:solidFill>
                  <a:srgbClr val="00B050"/>
                </a:solidFill>
                <a:effectLst/>
              </a:rPr>
              <a:t>Controls cell</a:t>
            </a:r>
            <a:endParaRPr lang="en-US" sz="2400" dirty="0">
              <a:solidFill>
                <a:srgbClr val="00B050"/>
              </a:solidFill>
              <a:effectLst/>
            </a:endParaRPr>
          </a:p>
        </p:txBody>
      </p:sp>
      <p:sp>
        <p:nvSpPr>
          <p:cNvPr id="11" name="TextBox 10"/>
          <p:cNvSpPr txBox="1"/>
          <p:nvPr/>
        </p:nvSpPr>
        <p:spPr>
          <a:xfrm>
            <a:off x="6324600" y="4503003"/>
            <a:ext cx="2239241" cy="830997"/>
          </a:xfrm>
          <a:prstGeom prst="rect">
            <a:avLst/>
          </a:prstGeom>
          <a:noFill/>
        </p:spPr>
        <p:txBody>
          <a:bodyPr wrap="square" rtlCol="0">
            <a:spAutoFit/>
          </a:bodyPr>
          <a:lstStyle/>
          <a:p>
            <a:pPr>
              <a:buNone/>
            </a:pPr>
            <a:r>
              <a:rPr lang="en-US" sz="2400" dirty="0" smtClean="0">
                <a:solidFill>
                  <a:srgbClr val="9900CC"/>
                </a:solidFill>
                <a:effectLst/>
              </a:rPr>
              <a:t>Copies ribosomes</a:t>
            </a:r>
            <a:endParaRPr lang="en-US" sz="2400" dirty="0">
              <a:solidFill>
                <a:srgbClr val="9900CC"/>
              </a:solidFill>
              <a:effectLst/>
            </a:endParaRPr>
          </a:p>
        </p:txBody>
      </p:sp>
      <p:sp>
        <p:nvSpPr>
          <p:cNvPr id="13" name="TextBox 12"/>
          <p:cNvSpPr txBox="1"/>
          <p:nvPr/>
        </p:nvSpPr>
        <p:spPr>
          <a:xfrm>
            <a:off x="5403705" y="6226552"/>
            <a:ext cx="2472171" cy="400110"/>
          </a:xfrm>
          <a:prstGeom prst="rect">
            <a:avLst/>
          </a:prstGeom>
          <a:noFill/>
        </p:spPr>
        <p:txBody>
          <a:bodyPr wrap="square" rtlCol="0">
            <a:spAutoFit/>
          </a:bodyPr>
          <a:lstStyle/>
          <a:p>
            <a:pPr>
              <a:buNone/>
            </a:pPr>
            <a:r>
              <a:rPr lang="en-US" sz="2000" dirty="0" smtClean="0">
                <a:solidFill>
                  <a:srgbClr val="9900CC"/>
                </a:solidFill>
                <a:effectLst/>
              </a:rPr>
              <a:t>Packaging plant</a:t>
            </a:r>
            <a:endParaRPr lang="en-US" sz="2000" dirty="0">
              <a:solidFill>
                <a:srgbClr val="9900CC"/>
              </a:solidFill>
              <a:effectLst/>
            </a:endParaRPr>
          </a:p>
        </p:txBody>
      </p:sp>
      <p:sp>
        <p:nvSpPr>
          <p:cNvPr id="14" name="TextBox 13"/>
          <p:cNvSpPr txBox="1"/>
          <p:nvPr/>
        </p:nvSpPr>
        <p:spPr>
          <a:xfrm>
            <a:off x="685800" y="6226552"/>
            <a:ext cx="2239241" cy="461665"/>
          </a:xfrm>
          <a:prstGeom prst="rect">
            <a:avLst/>
          </a:prstGeom>
          <a:noFill/>
        </p:spPr>
        <p:txBody>
          <a:bodyPr wrap="square" rtlCol="0">
            <a:spAutoFit/>
          </a:bodyPr>
          <a:lstStyle/>
          <a:p>
            <a:pPr>
              <a:buNone/>
            </a:pPr>
            <a:r>
              <a:rPr lang="en-US" sz="2400" dirty="0" smtClean="0">
                <a:solidFill>
                  <a:srgbClr val="00B050"/>
                </a:solidFill>
                <a:effectLst/>
              </a:rPr>
              <a:t>Power factory</a:t>
            </a:r>
            <a:endParaRPr lang="en-US" sz="2400" dirty="0">
              <a:solidFill>
                <a:srgbClr val="00B050"/>
              </a:solidFill>
              <a:effectLst/>
            </a:endParaRPr>
          </a:p>
        </p:txBody>
      </p:sp>
      <p:sp>
        <p:nvSpPr>
          <p:cNvPr id="15" name="TextBox 14"/>
          <p:cNvSpPr txBox="1"/>
          <p:nvPr/>
        </p:nvSpPr>
        <p:spPr>
          <a:xfrm>
            <a:off x="3076219" y="190500"/>
            <a:ext cx="1811776" cy="830997"/>
          </a:xfrm>
          <a:prstGeom prst="rect">
            <a:avLst/>
          </a:prstGeom>
          <a:noFill/>
        </p:spPr>
        <p:txBody>
          <a:bodyPr wrap="square" rtlCol="0">
            <a:spAutoFit/>
          </a:bodyPr>
          <a:lstStyle/>
          <a:p>
            <a:pPr>
              <a:buNone/>
            </a:pPr>
            <a:r>
              <a:rPr lang="en-US" sz="2400" dirty="0" smtClean="0">
                <a:solidFill>
                  <a:srgbClr val="00B050"/>
                </a:solidFill>
                <a:effectLst/>
              </a:rPr>
              <a:t>Clean up (</a:t>
            </a:r>
            <a:r>
              <a:rPr lang="en-US" sz="2400" dirty="0" err="1" smtClean="0">
                <a:solidFill>
                  <a:srgbClr val="00B050"/>
                </a:solidFill>
                <a:effectLst/>
              </a:rPr>
              <a:t>pac</a:t>
            </a:r>
            <a:r>
              <a:rPr lang="en-US" sz="2400" dirty="0" smtClean="0">
                <a:solidFill>
                  <a:srgbClr val="00B050"/>
                </a:solidFill>
                <a:effectLst/>
              </a:rPr>
              <a:t>-man)</a:t>
            </a:r>
            <a:endParaRPr lang="en-US" sz="2400" dirty="0">
              <a:solidFill>
                <a:srgbClr val="00B050"/>
              </a:solidFill>
              <a:effectLst/>
            </a:endParaRPr>
          </a:p>
        </p:txBody>
      </p:sp>
      <p:sp>
        <p:nvSpPr>
          <p:cNvPr id="16" name="TextBox 15"/>
          <p:cNvSpPr txBox="1"/>
          <p:nvPr/>
        </p:nvSpPr>
        <p:spPr>
          <a:xfrm>
            <a:off x="112061" y="4711683"/>
            <a:ext cx="2239241" cy="1015663"/>
          </a:xfrm>
          <a:prstGeom prst="rect">
            <a:avLst/>
          </a:prstGeom>
          <a:noFill/>
        </p:spPr>
        <p:txBody>
          <a:bodyPr wrap="square" rtlCol="0">
            <a:spAutoFit/>
          </a:bodyPr>
          <a:lstStyle/>
          <a:p>
            <a:pPr>
              <a:buNone/>
            </a:pPr>
            <a:r>
              <a:rPr lang="en-US" sz="2000" dirty="0" smtClean="0">
                <a:solidFill>
                  <a:srgbClr val="CC00CC"/>
                </a:solidFill>
                <a:effectLst/>
              </a:rPr>
              <a:t>Centrioles = help in cell division (reproduction)</a:t>
            </a:r>
            <a:endParaRPr lang="en-US" sz="2000" dirty="0">
              <a:solidFill>
                <a:srgbClr val="CC00CC"/>
              </a:solidFill>
              <a:effectLst/>
            </a:endParaRPr>
          </a:p>
        </p:txBody>
      </p:sp>
    </p:spTree>
    <p:extLst>
      <p:ext uri="{BB962C8B-B14F-4D97-AF65-F5344CB8AC3E}">
        <p14:creationId xmlns:p14="http://schemas.microsoft.com/office/powerpoint/2010/main" val="1057148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381000" y="381000"/>
            <a:ext cx="4191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algn="l">
              <a:buClrTx/>
              <a:buSzTx/>
              <a:buFontTx/>
              <a:buNone/>
            </a:pPr>
            <a:r>
              <a:rPr lang="en-US" sz="3200" kern="0" dirty="0" smtClean="0">
                <a:solidFill>
                  <a:schemeClr val="bg1"/>
                </a:solidFill>
                <a:effectLst/>
              </a:rPr>
              <a:t>Robert Hooke (1665)</a:t>
            </a:r>
            <a:endParaRPr lang="en-US" sz="3200" kern="0" dirty="0">
              <a:solidFill>
                <a:schemeClr val="bg1"/>
              </a:solidFill>
              <a:effectLst/>
            </a:endParaRPr>
          </a:p>
        </p:txBody>
      </p:sp>
      <p:sp>
        <p:nvSpPr>
          <p:cNvPr id="3" name="Title 1"/>
          <p:cNvSpPr txBox="1">
            <a:spLocks/>
          </p:cNvSpPr>
          <p:nvPr/>
        </p:nvSpPr>
        <p:spPr bwMode="auto">
          <a:xfrm>
            <a:off x="381000" y="2438400"/>
            <a:ext cx="6553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algn="l">
              <a:buClrTx/>
              <a:buSzTx/>
              <a:buFontTx/>
              <a:buNone/>
            </a:pPr>
            <a:r>
              <a:rPr lang="en-US" sz="3200" kern="0" dirty="0" smtClean="0">
                <a:solidFill>
                  <a:schemeClr val="bg1"/>
                </a:solidFill>
                <a:effectLst/>
              </a:rPr>
              <a:t>Anton van Leeuwenhoek (1670)</a:t>
            </a:r>
            <a:endParaRPr lang="en-US" sz="3200" kern="0" dirty="0">
              <a:solidFill>
                <a:schemeClr val="bg1"/>
              </a:solidFill>
              <a:effectLst/>
            </a:endParaRPr>
          </a:p>
        </p:txBody>
      </p:sp>
      <p:sp>
        <p:nvSpPr>
          <p:cNvPr id="4" name="Content Placeholder 2"/>
          <p:cNvSpPr txBox="1">
            <a:spLocks/>
          </p:cNvSpPr>
          <p:nvPr/>
        </p:nvSpPr>
        <p:spPr bwMode="auto">
          <a:xfrm>
            <a:off x="914400" y="1171956"/>
            <a:ext cx="533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ClrTx/>
              <a:buSzTx/>
              <a:buNone/>
            </a:pPr>
            <a:r>
              <a:rPr lang="en-US" sz="2400" kern="0" dirty="0" smtClean="0">
                <a:solidFill>
                  <a:srgbClr val="FF0000"/>
                </a:solidFill>
                <a:effectLst/>
              </a:rPr>
              <a:t>Used a COMPOUND microscope</a:t>
            </a:r>
            <a:endParaRPr lang="en-US" sz="2400" kern="0" dirty="0">
              <a:solidFill>
                <a:srgbClr val="FF0000"/>
              </a:solidFill>
              <a:effectLst/>
            </a:endParaRPr>
          </a:p>
        </p:txBody>
      </p:sp>
      <p:sp>
        <p:nvSpPr>
          <p:cNvPr id="5" name="Content Placeholder 2"/>
          <p:cNvSpPr txBox="1">
            <a:spLocks/>
          </p:cNvSpPr>
          <p:nvPr/>
        </p:nvSpPr>
        <p:spPr bwMode="auto">
          <a:xfrm>
            <a:off x="1371600" y="1562100"/>
            <a:ext cx="533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ClrTx/>
              <a:buSzTx/>
              <a:buNone/>
            </a:pPr>
            <a:r>
              <a:rPr lang="en-US" sz="2400" kern="0" dirty="0" smtClean="0">
                <a:solidFill>
                  <a:srgbClr val="6600FF"/>
                </a:solidFill>
                <a:effectLst/>
              </a:rPr>
              <a:t>Saw cork (dead plant cells)</a:t>
            </a:r>
            <a:endParaRPr lang="en-US" sz="2400" kern="0" dirty="0">
              <a:solidFill>
                <a:srgbClr val="6600FF"/>
              </a:solidFill>
              <a:effectLst/>
            </a:endParaRPr>
          </a:p>
        </p:txBody>
      </p:sp>
      <p:sp>
        <p:nvSpPr>
          <p:cNvPr id="6" name="Content Placeholder 2"/>
          <p:cNvSpPr txBox="1">
            <a:spLocks/>
          </p:cNvSpPr>
          <p:nvPr/>
        </p:nvSpPr>
        <p:spPr bwMode="auto">
          <a:xfrm>
            <a:off x="1752600" y="2057400"/>
            <a:ext cx="6324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ClrTx/>
              <a:buSzTx/>
              <a:buNone/>
            </a:pPr>
            <a:r>
              <a:rPr lang="en-US" sz="2400" kern="0" dirty="0" smtClean="0">
                <a:solidFill>
                  <a:srgbClr val="00B050"/>
                </a:solidFill>
                <a:effectLst/>
              </a:rPr>
              <a:t>Described the cell walls (boxes) as “CELLS”</a:t>
            </a:r>
            <a:endParaRPr lang="en-US" sz="2400" kern="0" dirty="0">
              <a:solidFill>
                <a:srgbClr val="00B050"/>
              </a:solidFill>
              <a:effectLst/>
            </a:endParaRPr>
          </a:p>
        </p:txBody>
      </p:sp>
      <p:sp>
        <p:nvSpPr>
          <p:cNvPr id="7" name="Content Placeholder 2"/>
          <p:cNvSpPr txBox="1">
            <a:spLocks/>
          </p:cNvSpPr>
          <p:nvPr/>
        </p:nvSpPr>
        <p:spPr bwMode="auto">
          <a:xfrm>
            <a:off x="1066800" y="3238500"/>
            <a:ext cx="533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ClrTx/>
              <a:buSzTx/>
              <a:buNone/>
            </a:pPr>
            <a:r>
              <a:rPr lang="en-US" sz="2400" kern="0" dirty="0" smtClean="0">
                <a:solidFill>
                  <a:srgbClr val="FF0000"/>
                </a:solidFill>
                <a:effectLst/>
              </a:rPr>
              <a:t>Looked at pond water…living cells</a:t>
            </a:r>
            <a:endParaRPr lang="en-US" sz="2400" kern="0" dirty="0">
              <a:solidFill>
                <a:srgbClr val="FF0000"/>
              </a:solidFill>
              <a:effectLst/>
            </a:endParaRPr>
          </a:p>
        </p:txBody>
      </p:sp>
      <p:sp>
        <p:nvSpPr>
          <p:cNvPr id="8" name="Content Placeholder 2"/>
          <p:cNvSpPr txBox="1">
            <a:spLocks/>
          </p:cNvSpPr>
          <p:nvPr/>
        </p:nvSpPr>
        <p:spPr bwMode="auto">
          <a:xfrm>
            <a:off x="1676400" y="3733800"/>
            <a:ext cx="6858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ClrTx/>
              <a:buSzTx/>
              <a:buNone/>
            </a:pPr>
            <a:r>
              <a:rPr lang="en-US" sz="2400" kern="0" dirty="0" smtClean="0">
                <a:solidFill>
                  <a:srgbClr val="00B050"/>
                </a:solidFill>
                <a:effectLst/>
              </a:rPr>
              <a:t>Described the moving beings as “animal-</a:t>
            </a:r>
            <a:r>
              <a:rPr lang="en-US" sz="2400" kern="0" dirty="0" err="1" smtClean="0">
                <a:solidFill>
                  <a:srgbClr val="00B050"/>
                </a:solidFill>
                <a:effectLst/>
              </a:rPr>
              <a:t>cules</a:t>
            </a:r>
            <a:r>
              <a:rPr lang="en-US" sz="2400" kern="0" dirty="0" smtClean="0">
                <a:solidFill>
                  <a:srgbClr val="00B050"/>
                </a:solidFill>
                <a:effectLst/>
              </a:rPr>
              <a:t>”</a:t>
            </a:r>
            <a:endParaRPr lang="en-US" sz="2400" kern="0" dirty="0">
              <a:solidFill>
                <a:srgbClr val="00B050"/>
              </a:solidFill>
              <a:effectLst/>
            </a:endParaRPr>
          </a:p>
        </p:txBody>
      </p:sp>
    </p:spTree>
    <p:extLst>
      <p:ext uri="{BB962C8B-B14F-4D97-AF65-F5344CB8AC3E}">
        <p14:creationId xmlns:p14="http://schemas.microsoft.com/office/powerpoint/2010/main" val="15359657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ctrTitle"/>
          </p:nvPr>
        </p:nvSpPr>
        <p:spPr>
          <a:xfrm>
            <a:off x="179388" y="115888"/>
            <a:ext cx="8785225" cy="493712"/>
          </a:xfrm>
        </p:spPr>
        <p:txBody>
          <a:bodyPr/>
          <a:lstStyle/>
          <a:p>
            <a:r>
              <a:rPr lang="en-US" altLang="en-US" sz="4000" b="1" dirty="0">
                <a:solidFill>
                  <a:schemeClr val="bg1"/>
                </a:solidFill>
                <a:latin typeface="Tahoma" pitchFamily="34" charset="0"/>
              </a:rPr>
              <a:t>Compound Microscope</a:t>
            </a:r>
            <a:endParaRPr lang="en-US" altLang="en-US" sz="3600" b="1" dirty="0">
              <a:solidFill>
                <a:schemeClr val="bg1"/>
              </a:solidFill>
              <a:latin typeface="Tahoma" pitchFamily="34" charset="0"/>
            </a:endParaRPr>
          </a:p>
        </p:txBody>
      </p:sp>
      <p:pic>
        <p:nvPicPr>
          <p:cNvPr id="124932" name="Picture 4" descr="MIC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9600" y="914400"/>
            <a:ext cx="43942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4" name="Text Box 6"/>
          <p:cNvSpPr txBox="1">
            <a:spLocks noChangeArrowheads="1"/>
          </p:cNvSpPr>
          <p:nvPr/>
        </p:nvSpPr>
        <p:spPr bwMode="auto">
          <a:xfrm>
            <a:off x="228600" y="925513"/>
            <a:ext cx="411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None/>
            </a:pPr>
            <a:r>
              <a:rPr lang="en-US" altLang="en-US" sz="2000" b="1" dirty="0" smtClean="0">
                <a:solidFill>
                  <a:schemeClr val="accent1"/>
                </a:solidFill>
                <a:effectLst/>
              </a:rPr>
              <a:t>2</a:t>
            </a:r>
            <a:r>
              <a:rPr lang="en-US" altLang="en-US" sz="2000" b="1" dirty="0" smtClean="0">
                <a:solidFill>
                  <a:schemeClr val="accent1"/>
                </a:solidFill>
                <a:effectLst/>
                <a:latin typeface="Tahoma" pitchFamily="34" charset="0"/>
              </a:rPr>
              <a:t>. </a:t>
            </a:r>
            <a:r>
              <a:rPr lang="en-US" altLang="en-US" sz="2000" b="1" dirty="0">
                <a:solidFill>
                  <a:schemeClr val="accent1"/>
                </a:solidFill>
                <a:effectLst/>
                <a:latin typeface="Tahoma" pitchFamily="34" charset="0"/>
              </a:rPr>
              <a:t>Body Tube </a:t>
            </a:r>
            <a:r>
              <a:rPr lang="en-US" altLang="en-US" sz="2000" dirty="0">
                <a:solidFill>
                  <a:schemeClr val="accent1"/>
                </a:solidFill>
                <a:effectLst/>
              </a:rPr>
              <a:t>– gives distance between eyepiece and objective.</a:t>
            </a:r>
          </a:p>
        </p:txBody>
      </p:sp>
      <p:sp>
        <p:nvSpPr>
          <p:cNvPr id="124935" name="Text Box 7"/>
          <p:cNvSpPr txBox="1">
            <a:spLocks noChangeArrowheads="1"/>
          </p:cNvSpPr>
          <p:nvPr/>
        </p:nvSpPr>
        <p:spPr bwMode="auto">
          <a:xfrm>
            <a:off x="4572000" y="620713"/>
            <a:ext cx="4724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None/>
            </a:pPr>
            <a:r>
              <a:rPr lang="en-US" altLang="en-US" sz="2000" b="1" dirty="0" smtClean="0">
                <a:solidFill>
                  <a:srgbClr val="FF0000"/>
                </a:solidFill>
                <a:effectLst/>
              </a:rPr>
              <a:t>1</a:t>
            </a:r>
            <a:r>
              <a:rPr lang="en-US" altLang="en-US" sz="2000" b="1" dirty="0" smtClean="0">
                <a:solidFill>
                  <a:srgbClr val="FF0000"/>
                </a:solidFill>
                <a:effectLst/>
                <a:latin typeface="Tahoma" pitchFamily="34" charset="0"/>
              </a:rPr>
              <a:t>. </a:t>
            </a:r>
            <a:r>
              <a:rPr lang="en-US" altLang="en-US" sz="2000" b="1" dirty="0">
                <a:solidFill>
                  <a:srgbClr val="FF0000"/>
                </a:solidFill>
                <a:effectLst/>
                <a:latin typeface="Tahoma" pitchFamily="34" charset="0"/>
              </a:rPr>
              <a:t>Eye </a:t>
            </a:r>
            <a:r>
              <a:rPr lang="en-US" altLang="en-US" sz="2000" b="1" dirty="0" smtClean="0">
                <a:solidFill>
                  <a:srgbClr val="FF0000"/>
                </a:solidFill>
                <a:effectLst/>
                <a:latin typeface="Tahoma" pitchFamily="34" charset="0"/>
              </a:rPr>
              <a:t>Piece or Ocular </a:t>
            </a:r>
            <a:r>
              <a:rPr lang="en-US" altLang="en-US" sz="2000" dirty="0">
                <a:solidFill>
                  <a:srgbClr val="FF0000"/>
                </a:solidFill>
                <a:effectLst/>
              </a:rPr>
              <a:t>– </a:t>
            </a:r>
            <a:r>
              <a:rPr lang="en-US" altLang="en-US" sz="2000" dirty="0" smtClean="0">
                <a:solidFill>
                  <a:srgbClr val="FF0000"/>
                </a:solidFill>
                <a:effectLst/>
              </a:rPr>
              <a:t>lens </a:t>
            </a:r>
            <a:r>
              <a:rPr lang="en-US" altLang="en-US" sz="2000" dirty="0">
                <a:solidFill>
                  <a:srgbClr val="FF0000"/>
                </a:solidFill>
                <a:effectLst/>
              </a:rPr>
              <a:t>closest to the eye.</a:t>
            </a:r>
          </a:p>
        </p:txBody>
      </p:sp>
      <p:sp>
        <p:nvSpPr>
          <p:cNvPr id="124936" name="Text Box 8"/>
          <p:cNvSpPr txBox="1">
            <a:spLocks noChangeArrowheads="1"/>
          </p:cNvSpPr>
          <p:nvPr/>
        </p:nvSpPr>
        <p:spPr bwMode="auto">
          <a:xfrm>
            <a:off x="4008120" y="2455069"/>
            <a:ext cx="52578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buNone/>
            </a:pPr>
            <a:r>
              <a:rPr lang="en-US" altLang="en-US" sz="2000" b="1" dirty="0">
                <a:solidFill>
                  <a:srgbClr val="FF0000"/>
                </a:solidFill>
                <a:effectLst/>
                <a:latin typeface="Tahoma" pitchFamily="34" charset="0"/>
              </a:rPr>
              <a:t>4. Arm </a:t>
            </a:r>
            <a:r>
              <a:rPr lang="en-US" altLang="en-US" sz="2000" dirty="0">
                <a:solidFill>
                  <a:srgbClr val="FF0000"/>
                </a:solidFill>
                <a:effectLst/>
              </a:rPr>
              <a:t>– holds the tube and lenses.</a:t>
            </a:r>
          </a:p>
        </p:txBody>
      </p:sp>
      <p:sp>
        <p:nvSpPr>
          <p:cNvPr id="124937" name="Text Box 9"/>
          <p:cNvSpPr txBox="1">
            <a:spLocks noChangeArrowheads="1"/>
          </p:cNvSpPr>
          <p:nvPr/>
        </p:nvSpPr>
        <p:spPr bwMode="auto">
          <a:xfrm>
            <a:off x="152400" y="1828800"/>
            <a:ext cx="335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None/>
            </a:pPr>
            <a:r>
              <a:rPr lang="en-US" altLang="en-US" sz="2000" b="1" dirty="0">
                <a:solidFill>
                  <a:srgbClr val="00B050"/>
                </a:solidFill>
                <a:effectLst/>
                <a:latin typeface="Tahoma" pitchFamily="34" charset="0"/>
              </a:rPr>
              <a:t>3. Nose Piece </a:t>
            </a:r>
            <a:r>
              <a:rPr lang="en-US" altLang="en-US" sz="2000" dirty="0">
                <a:solidFill>
                  <a:srgbClr val="00B050"/>
                </a:solidFill>
                <a:effectLst/>
              </a:rPr>
              <a:t>– holds   the objectives.</a:t>
            </a:r>
          </a:p>
        </p:txBody>
      </p:sp>
      <p:sp>
        <p:nvSpPr>
          <p:cNvPr id="124938" name="Text Box 10"/>
          <p:cNvSpPr txBox="1">
            <a:spLocks noChangeArrowheads="1"/>
          </p:cNvSpPr>
          <p:nvPr/>
        </p:nvSpPr>
        <p:spPr bwMode="auto">
          <a:xfrm>
            <a:off x="5105400" y="3287713"/>
            <a:ext cx="41910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None/>
            </a:pPr>
            <a:r>
              <a:rPr lang="en-US" altLang="en-US" sz="2000" b="1" dirty="0">
                <a:solidFill>
                  <a:srgbClr val="00B050"/>
                </a:solidFill>
                <a:effectLst/>
                <a:latin typeface="Tahoma" pitchFamily="34" charset="0"/>
              </a:rPr>
              <a:t>6. Stage </a:t>
            </a:r>
            <a:r>
              <a:rPr lang="en-US" altLang="en-US" sz="2000" dirty="0">
                <a:solidFill>
                  <a:srgbClr val="00B050"/>
                </a:solidFill>
                <a:effectLst/>
              </a:rPr>
              <a:t>– platform for the slides.</a:t>
            </a:r>
          </a:p>
        </p:txBody>
      </p:sp>
      <p:sp>
        <p:nvSpPr>
          <p:cNvPr id="124939" name="Text Box 11"/>
          <p:cNvSpPr txBox="1">
            <a:spLocks noChangeArrowheads="1"/>
          </p:cNvSpPr>
          <p:nvPr/>
        </p:nvSpPr>
        <p:spPr bwMode="auto">
          <a:xfrm>
            <a:off x="63500" y="2678113"/>
            <a:ext cx="33528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None/>
            </a:pPr>
            <a:r>
              <a:rPr lang="en-US" altLang="en-US" sz="2000" b="1" dirty="0">
                <a:solidFill>
                  <a:srgbClr val="0070C0"/>
                </a:solidFill>
                <a:effectLst/>
                <a:latin typeface="Tahoma" pitchFamily="34" charset="0"/>
              </a:rPr>
              <a:t>5. </a:t>
            </a:r>
            <a:r>
              <a:rPr lang="en-US" altLang="en-US" sz="2000" b="1" dirty="0" smtClean="0">
                <a:solidFill>
                  <a:srgbClr val="0070C0"/>
                </a:solidFill>
                <a:effectLst/>
                <a:latin typeface="Tahoma" pitchFamily="34" charset="0"/>
              </a:rPr>
              <a:t>Objective lenses </a:t>
            </a:r>
            <a:r>
              <a:rPr lang="en-US" altLang="en-US" sz="2000" dirty="0">
                <a:solidFill>
                  <a:srgbClr val="0070C0"/>
                </a:solidFill>
                <a:effectLst/>
                <a:latin typeface="Tahoma" pitchFamily="34" charset="0"/>
              </a:rPr>
              <a:t>– </a:t>
            </a:r>
          </a:p>
          <a:p>
            <a:pPr>
              <a:buNone/>
            </a:pPr>
            <a:r>
              <a:rPr lang="en-US" altLang="en-US" sz="2000" dirty="0">
                <a:solidFill>
                  <a:srgbClr val="0070C0"/>
                </a:solidFill>
                <a:effectLst/>
              </a:rPr>
              <a:t>lens closest to the slide.</a:t>
            </a:r>
          </a:p>
        </p:txBody>
      </p:sp>
      <p:sp>
        <p:nvSpPr>
          <p:cNvPr id="124940" name="Text Box 12"/>
          <p:cNvSpPr txBox="1">
            <a:spLocks noChangeArrowheads="1"/>
          </p:cNvSpPr>
          <p:nvPr/>
        </p:nvSpPr>
        <p:spPr bwMode="auto">
          <a:xfrm>
            <a:off x="0" y="3440113"/>
            <a:ext cx="3352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None/>
            </a:pPr>
            <a:r>
              <a:rPr lang="en-US" altLang="en-US" sz="2000" b="1" dirty="0">
                <a:solidFill>
                  <a:srgbClr val="FF0000"/>
                </a:solidFill>
                <a:effectLst/>
                <a:latin typeface="Tahoma" pitchFamily="34" charset="0"/>
              </a:rPr>
              <a:t>7. Stage clips </a:t>
            </a:r>
            <a:r>
              <a:rPr lang="en-US" altLang="en-US" sz="2000" dirty="0">
                <a:solidFill>
                  <a:srgbClr val="FF0000"/>
                </a:solidFill>
                <a:effectLst/>
                <a:latin typeface="Tahoma" pitchFamily="34" charset="0"/>
              </a:rPr>
              <a:t>– </a:t>
            </a:r>
          </a:p>
          <a:p>
            <a:pPr>
              <a:buNone/>
            </a:pPr>
            <a:r>
              <a:rPr lang="en-US" altLang="en-US" sz="2000" dirty="0">
                <a:solidFill>
                  <a:srgbClr val="FF0000"/>
                </a:solidFill>
                <a:effectLst/>
              </a:rPr>
              <a:t>Holds the slide in place.</a:t>
            </a:r>
          </a:p>
        </p:txBody>
      </p:sp>
      <p:sp>
        <p:nvSpPr>
          <p:cNvPr id="124941" name="Text Box 13"/>
          <p:cNvSpPr txBox="1">
            <a:spLocks noChangeArrowheads="1"/>
          </p:cNvSpPr>
          <p:nvPr/>
        </p:nvSpPr>
        <p:spPr bwMode="auto">
          <a:xfrm>
            <a:off x="0" y="4125913"/>
            <a:ext cx="40386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None/>
            </a:pPr>
            <a:r>
              <a:rPr lang="en-US" altLang="en-US" sz="2000" b="1" dirty="0">
                <a:solidFill>
                  <a:srgbClr val="00B050"/>
                </a:solidFill>
                <a:effectLst/>
                <a:latin typeface="Tahoma" pitchFamily="34" charset="0"/>
              </a:rPr>
              <a:t>9. </a:t>
            </a:r>
            <a:r>
              <a:rPr lang="en-US" altLang="en-US" sz="2000" b="1" dirty="0" smtClean="0">
                <a:solidFill>
                  <a:srgbClr val="00B050"/>
                </a:solidFill>
                <a:effectLst/>
                <a:latin typeface="Tahoma" pitchFamily="34" charset="0"/>
              </a:rPr>
              <a:t>Diaphragm / IRIS </a:t>
            </a:r>
            <a:r>
              <a:rPr lang="en-US" altLang="en-US" sz="2000" dirty="0">
                <a:solidFill>
                  <a:srgbClr val="00B050"/>
                </a:solidFill>
                <a:effectLst/>
                <a:latin typeface="Tahoma" pitchFamily="34" charset="0"/>
              </a:rPr>
              <a:t>– </a:t>
            </a:r>
          </a:p>
          <a:p>
            <a:pPr>
              <a:buNone/>
            </a:pPr>
            <a:r>
              <a:rPr lang="en-US" altLang="en-US" sz="2000" dirty="0">
                <a:latin typeface="Tahoma" pitchFamily="34" charset="0"/>
              </a:rPr>
              <a:t>     </a:t>
            </a:r>
            <a:r>
              <a:rPr lang="en-US" altLang="en-US" sz="2000" dirty="0">
                <a:solidFill>
                  <a:srgbClr val="00B050"/>
                </a:solidFill>
                <a:effectLst/>
              </a:rPr>
              <a:t>Controls the amount of light.</a:t>
            </a:r>
          </a:p>
        </p:txBody>
      </p:sp>
      <p:sp>
        <p:nvSpPr>
          <p:cNvPr id="124942" name="Text Box 14"/>
          <p:cNvSpPr txBox="1">
            <a:spLocks noChangeArrowheads="1"/>
          </p:cNvSpPr>
          <p:nvPr/>
        </p:nvSpPr>
        <p:spPr bwMode="auto">
          <a:xfrm>
            <a:off x="152400" y="4724400"/>
            <a:ext cx="320040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None/>
            </a:pPr>
            <a:r>
              <a:rPr lang="en-US" altLang="en-US" sz="2000" b="1" dirty="0">
                <a:solidFill>
                  <a:srgbClr val="0070C0"/>
                </a:solidFill>
                <a:effectLst/>
                <a:latin typeface="Tahoma" pitchFamily="34" charset="0"/>
              </a:rPr>
              <a:t>11. Light </a:t>
            </a:r>
            <a:r>
              <a:rPr lang="en-US" altLang="en-US" sz="2000" dirty="0">
                <a:solidFill>
                  <a:srgbClr val="0070C0"/>
                </a:solidFill>
                <a:effectLst/>
                <a:latin typeface="Tahoma" pitchFamily="34" charset="0"/>
              </a:rPr>
              <a:t>– </a:t>
            </a:r>
          </a:p>
          <a:p>
            <a:pPr>
              <a:buNone/>
            </a:pPr>
            <a:r>
              <a:rPr lang="en-US" altLang="en-US" sz="2000" dirty="0">
                <a:solidFill>
                  <a:srgbClr val="0070C0"/>
                </a:solidFill>
                <a:effectLst/>
              </a:rPr>
              <a:t>Shines light through the slide, lens, tube.</a:t>
            </a:r>
          </a:p>
        </p:txBody>
      </p:sp>
      <p:sp>
        <p:nvSpPr>
          <p:cNvPr id="124943" name="Text Box 15"/>
          <p:cNvSpPr txBox="1">
            <a:spLocks noChangeArrowheads="1"/>
          </p:cNvSpPr>
          <p:nvPr/>
        </p:nvSpPr>
        <p:spPr bwMode="auto">
          <a:xfrm>
            <a:off x="5270500" y="3937000"/>
            <a:ext cx="457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None/>
            </a:pPr>
            <a:r>
              <a:rPr lang="en-US" altLang="en-US" sz="2000" b="1" dirty="0">
                <a:solidFill>
                  <a:srgbClr val="0070C0"/>
                </a:solidFill>
                <a:effectLst/>
                <a:latin typeface="Tahoma" pitchFamily="34" charset="0"/>
              </a:rPr>
              <a:t>8. </a:t>
            </a:r>
            <a:r>
              <a:rPr lang="en-US" altLang="en-US" sz="2000" b="1" dirty="0" smtClean="0">
                <a:solidFill>
                  <a:srgbClr val="0070C0"/>
                </a:solidFill>
                <a:effectLst/>
                <a:latin typeface="Tahoma" pitchFamily="34" charset="0"/>
              </a:rPr>
              <a:t>Coarse </a:t>
            </a:r>
            <a:r>
              <a:rPr lang="en-US" altLang="en-US" sz="2000" b="1" dirty="0">
                <a:solidFill>
                  <a:srgbClr val="0070C0"/>
                </a:solidFill>
                <a:effectLst/>
                <a:latin typeface="Tahoma" pitchFamily="34" charset="0"/>
              </a:rPr>
              <a:t>Adjustment knob </a:t>
            </a:r>
            <a:r>
              <a:rPr lang="en-US" altLang="en-US" sz="2000" dirty="0">
                <a:solidFill>
                  <a:srgbClr val="0070C0"/>
                </a:solidFill>
                <a:effectLst/>
                <a:latin typeface="Tahoma" pitchFamily="34" charset="0"/>
              </a:rPr>
              <a:t>– </a:t>
            </a:r>
          </a:p>
          <a:p>
            <a:pPr>
              <a:buNone/>
            </a:pPr>
            <a:r>
              <a:rPr lang="en-US" altLang="en-US" sz="2000" dirty="0">
                <a:solidFill>
                  <a:srgbClr val="0070C0"/>
                </a:solidFill>
                <a:effectLst/>
              </a:rPr>
              <a:t>Moves stage up/down (to focus).</a:t>
            </a:r>
          </a:p>
        </p:txBody>
      </p:sp>
      <p:sp>
        <p:nvSpPr>
          <p:cNvPr id="124944" name="Text Box 16"/>
          <p:cNvSpPr txBox="1">
            <a:spLocks noChangeArrowheads="1"/>
          </p:cNvSpPr>
          <p:nvPr/>
        </p:nvSpPr>
        <p:spPr bwMode="auto">
          <a:xfrm>
            <a:off x="5257800" y="4648200"/>
            <a:ext cx="4038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None/>
            </a:pPr>
            <a:r>
              <a:rPr lang="en-US" altLang="en-US" sz="2000" b="1" dirty="0">
                <a:solidFill>
                  <a:srgbClr val="FF0000"/>
                </a:solidFill>
                <a:effectLst/>
                <a:latin typeface="Tahoma" pitchFamily="34" charset="0"/>
              </a:rPr>
              <a:t>10. Fine Adjustment knob </a:t>
            </a:r>
            <a:r>
              <a:rPr lang="en-US" altLang="en-US" sz="2000" dirty="0">
                <a:solidFill>
                  <a:srgbClr val="FF0000"/>
                </a:solidFill>
                <a:effectLst/>
                <a:latin typeface="Tahoma" pitchFamily="34" charset="0"/>
              </a:rPr>
              <a:t>– </a:t>
            </a:r>
          </a:p>
          <a:p>
            <a:pPr>
              <a:buNone/>
            </a:pPr>
            <a:r>
              <a:rPr lang="en-US" altLang="en-US" sz="2000" dirty="0">
                <a:solidFill>
                  <a:srgbClr val="FF0000"/>
                </a:solidFill>
                <a:effectLst/>
                <a:latin typeface="Tahoma" pitchFamily="34" charset="0"/>
              </a:rPr>
              <a:t>      Moves stage up/down </a:t>
            </a:r>
            <a:r>
              <a:rPr lang="en-US" altLang="en-US" sz="2000" i="1" dirty="0">
                <a:solidFill>
                  <a:srgbClr val="FF0000"/>
                </a:solidFill>
                <a:effectLst/>
              </a:rPr>
              <a:t>slightly</a:t>
            </a:r>
            <a:endParaRPr lang="en-US" altLang="en-US" sz="2000" dirty="0">
              <a:solidFill>
                <a:srgbClr val="FF0000"/>
              </a:solidFill>
              <a:effectLst/>
            </a:endParaRPr>
          </a:p>
        </p:txBody>
      </p:sp>
      <p:sp>
        <p:nvSpPr>
          <p:cNvPr id="124945" name="Text Box 17"/>
          <p:cNvSpPr txBox="1">
            <a:spLocks noChangeArrowheads="1"/>
          </p:cNvSpPr>
          <p:nvPr/>
        </p:nvSpPr>
        <p:spPr bwMode="auto">
          <a:xfrm>
            <a:off x="4724400" y="5170488"/>
            <a:ext cx="472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None/>
            </a:pPr>
            <a:r>
              <a:rPr lang="en-US" altLang="en-US" sz="2000" b="1" dirty="0">
                <a:latin typeface="Tahoma" pitchFamily="34" charset="0"/>
              </a:rPr>
              <a:t> </a:t>
            </a:r>
            <a:r>
              <a:rPr lang="en-US" altLang="en-US" sz="2000" b="1" dirty="0" smtClean="0">
                <a:solidFill>
                  <a:srgbClr val="00B050"/>
                </a:solidFill>
                <a:effectLst/>
                <a:latin typeface="Tahoma" pitchFamily="34" charset="0"/>
              </a:rPr>
              <a:t>12</a:t>
            </a:r>
            <a:r>
              <a:rPr lang="en-US" altLang="en-US" sz="2000" b="1" dirty="0">
                <a:solidFill>
                  <a:srgbClr val="00B050"/>
                </a:solidFill>
                <a:effectLst/>
                <a:latin typeface="Tahoma" pitchFamily="34" charset="0"/>
              </a:rPr>
              <a:t>. Base </a:t>
            </a:r>
            <a:r>
              <a:rPr lang="en-US" altLang="en-US" sz="2000" dirty="0">
                <a:solidFill>
                  <a:srgbClr val="00B050"/>
                </a:solidFill>
                <a:effectLst/>
                <a:latin typeface="Tahoma" pitchFamily="34" charset="0"/>
              </a:rPr>
              <a:t>– </a:t>
            </a:r>
            <a:r>
              <a:rPr lang="en-US" altLang="en-US" sz="2000" dirty="0" smtClean="0">
                <a:solidFill>
                  <a:srgbClr val="00B050"/>
                </a:solidFill>
                <a:effectLst/>
              </a:rPr>
              <a:t>Holds </a:t>
            </a:r>
            <a:r>
              <a:rPr lang="en-US" altLang="en-US" sz="2000" dirty="0">
                <a:solidFill>
                  <a:srgbClr val="00B050"/>
                </a:solidFill>
                <a:effectLst/>
              </a:rPr>
              <a:t>up the entire microscope.</a:t>
            </a:r>
          </a:p>
        </p:txBody>
      </p:sp>
    </p:spTree>
    <p:extLst>
      <p:ext uri="{BB962C8B-B14F-4D97-AF65-F5344CB8AC3E}">
        <p14:creationId xmlns:p14="http://schemas.microsoft.com/office/powerpoint/2010/main" val="3953391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49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493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493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493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493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493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494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4943"/>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4941"/>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4944"/>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4942"/>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249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4" grpId="0"/>
      <p:bldP spid="124935" grpId="0"/>
      <p:bldP spid="124936" grpId="0"/>
      <p:bldP spid="124937" grpId="0"/>
      <p:bldP spid="124938" grpId="0"/>
      <p:bldP spid="124939" grpId="0"/>
      <p:bldP spid="124940" grpId="0"/>
      <p:bldP spid="124941" grpId="0"/>
      <p:bldP spid="124942" grpId="0"/>
      <p:bldP spid="124943" grpId="0"/>
      <p:bldP spid="124944" grpId="0"/>
      <p:bldP spid="12494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39825"/>
          </a:xfrm>
        </p:spPr>
        <p:txBody>
          <a:bodyPr/>
          <a:lstStyle/>
          <a:p>
            <a:r>
              <a:rPr lang="en-US" dirty="0" smtClean="0">
                <a:solidFill>
                  <a:srgbClr val="92D050"/>
                </a:solidFill>
                <a:effectLst/>
              </a:rPr>
              <a:t>MRS. NERG-C</a:t>
            </a:r>
            <a:endParaRPr lang="en-US" dirty="0">
              <a:solidFill>
                <a:srgbClr val="92D050"/>
              </a:solidFill>
              <a:effectLst/>
            </a:endParaRPr>
          </a:p>
        </p:txBody>
      </p:sp>
      <p:sp>
        <p:nvSpPr>
          <p:cNvPr id="3" name="Content Placeholder 2"/>
          <p:cNvSpPr>
            <a:spLocks noGrp="1"/>
          </p:cNvSpPr>
          <p:nvPr>
            <p:ph idx="1"/>
          </p:nvPr>
        </p:nvSpPr>
        <p:spPr>
          <a:xfrm>
            <a:off x="152400" y="685800"/>
            <a:ext cx="8229600" cy="5029200"/>
          </a:xfrm>
        </p:spPr>
        <p:txBody>
          <a:bodyPr/>
          <a:lstStyle/>
          <a:p>
            <a:pPr marL="0" indent="0">
              <a:buNone/>
            </a:pPr>
            <a:r>
              <a:rPr lang="en-US" sz="2800" dirty="0" smtClean="0">
                <a:solidFill>
                  <a:srgbClr val="FF0000"/>
                </a:solidFill>
                <a:effectLst/>
              </a:rPr>
              <a:t>The list of characteristics something MUST have to be considered LIVING…</a:t>
            </a:r>
            <a:r>
              <a:rPr lang="en-US" dirty="0" smtClean="0">
                <a:effectLst/>
              </a:rPr>
              <a:t>!</a:t>
            </a:r>
          </a:p>
          <a:p>
            <a:pPr marL="0" indent="0">
              <a:buNone/>
            </a:pPr>
            <a:r>
              <a:rPr lang="en-US" dirty="0" smtClean="0">
                <a:solidFill>
                  <a:srgbClr val="CC00CC"/>
                </a:solidFill>
                <a:effectLst/>
              </a:rPr>
              <a:t>Movement</a:t>
            </a:r>
          </a:p>
          <a:p>
            <a:pPr marL="0" indent="0">
              <a:buNone/>
            </a:pPr>
            <a:r>
              <a:rPr lang="en-US" dirty="0" smtClean="0">
                <a:solidFill>
                  <a:srgbClr val="00B050"/>
                </a:solidFill>
                <a:effectLst/>
              </a:rPr>
              <a:t>Respiration</a:t>
            </a:r>
          </a:p>
          <a:p>
            <a:pPr marL="0" indent="0">
              <a:buNone/>
            </a:pPr>
            <a:r>
              <a:rPr lang="en-US" dirty="0" smtClean="0">
                <a:solidFill>
                  <a:srgbClr val="D60093"/>
                </a:solidFill>
                <a:effectLst/>
              </a:rPr>
              <a:t>Sensory</a:t>
            </a:r>
          </a:p>
          <a:p>
            <a:pPr marL="0" indent="0">
              <a:buNone/>
            </a:pPr>
            <a:r>
              <a:rPr lang="en-US" dirty="0" smtClean="0">
                <a:solidFill>
                  <a:srgbClr val="00B050"/>
                </a:solidFill>
                <a:effectLst/>
              </a:rPr>
              <a:t>Nutrients </a:t>
            </a:r>
            <a:r>
              <a:rPr lang="en-US" dirty="0" smtClean="0">
                <a:effectLst/>
              </a:rPr>
              <a:t>(6)</a:t>
            </a:r>
          </a:p>
          <a:p>
            <a:pPr marL="0" indent="0">
              <a:buNone/>
            </a:pPr>
            <a:r>
              <a:rPr lang="en-US" dirty="0" smtClean="0">
                <a:solidFill>
                  <a:srgbClr val="D60093"/>
                </a:solidFill>
                <a:effectLst/>
              </a:rPr>
              <a:t>Excretion</a:t>
            </a:r>
          </a:p>
          <a:p>
            <a:pPr marL="0" indent="0">
              <a:buNone/>
            </a:pPr>
            <a:r>
              <a:rPr lang="en-US" dirty="0" smtClean="0">
                <a:solidFill>
                  <a:srgbClr val="00B050"/>
                </a:solidFill>
                <a:effectLst/>
              </a:rPr>
              <a:t>Reproduction</a:t>
            </a:r>
          </a:p>
          <a:p>
            <a:pPr marL="0" indent="0">
              <a:buNone/>
            </a:pPr>
            <a:r>
              <a:rPr lang="en-US" dirty="0" smtClean="0">
                <a:solidFill>
                  <a:srgbClr val="D60093"/>
                </a:solidFill>
                <a:effectLst/>
              </a:rPr>
              <a:t>Growth</a:t>
            </a:r>
          </a:p>
          <a:p>
            <a:pPr marL="0" indent="0">
              <a:buNone/>
            </a:pPr>
            <a:r>
              <a:rPr lang="en-US" dirty="0" smtClean="0">
                <a:solidFill>
                  <a:srgbClr val="00B050"/>
                </a:solidFill>
                <a:effectLst/>
              </a:rPr>
              <a:t>Cells</a:t>
            </a:r>
            <a:endParaRPr lang="en-US" dirty="0">
              <a:solidFill>
                <a:srgbClr val="00B050"/>
              </a:solidFill>
              <a:effectLst/>
            </a:endParaRPr>
          </a:p>
        </p:txBody>
      </p:sp>
      <p:pic>
        <p:nvPicPr>
          <p:cNvPr id="4" name="Picture 3"/>
          <p:cNvPicPr>
            <a:picLocks noChangeAspect="1"/>
          </p:cNvPicPr>
          <p:nvPr/>
        </p:nvPicPr>
        <p:blipFill>
          <a:blip r:embed="rId3"/>
          <a:stretch>
            <a:fillRect/>
          </a:stretch>
        </p:blipFill>
        <p:spPr>
          <a:xfrm>
            <a:off x="4100512" y="1175455"/>
            <a:ext cx="3443288" cy="3315759"/>
          </a:xfrm>
          <a:prstGeom prst="rect">
            <a:avLst/>
          </a:prstGeom>
        </p:spPr>
      </p:pic>
      <p:sp>
        <p:nvSpPr>
          <p:cNvPr id="5" name="TextBox 4"/>
          <p:cNvSpPr txBox="1"/>
          <p:nvPr/>
        </p:nvSpPr>
        <p:spPr>
          <a:xfrm>
            <a:off x="2590800" y="4483465"/>
            <a:ext cx="6553200" cy="1569660"/>
          </a:xfrm>
          <a:prstGeom prst="rect">
            <a:avLst/>
          </a:prstGeom>
          <a:noFill/>
        </p:spPr>
        <p:txBody>
          <a:bodyPr wrap="square" rtlCol="0">
            <a:spAutoFit/>
          </a:bodyPr>
          <a:lstStyle/>
          <a:p>
            <a:pPr>
              <a:buNone/>
            </a:pPr>
            <a:r>
              <a:rPr lang="en-US" dirty="0" smtClean="0">
                <a:solidFill>
                  <a:schemeClr val="accent1"/>
                </a:solidFill>
                <a:effectLst/>
              </a:rPr>
              <a:t>So if cells are helping to do so many different jobs (movement, respiration, </a:t>
            </a:r>
            <a:r>
              <a:rPr lang="en-US" dirty="0" err="1" smtClean="0">
                <a:solidFill>
                  <a:schemeClr val="accent1"/>
                </a:solidFill>
                <a:effectLst/>
              </a:rPr>
              <a:t>etc</a:t>
            </a:r>
            <a:r>
              <a:rPr lang="en-US" dirty="0" smtClean="0">
                <a:solidFill>
                  <a:schemeClr val="accent1"/>
                </a:solidFill>
                <a:effectLst/>
              </a:rPr>
              <a:t>)…are they all alike?</a:t>
            </a:r>
            <a:endParaRPr lang="en-US" dirty="0">
              <a:solidFill>
                <a:schemeClr val="accent1"/>
              </a:solidFill>
              <a:effectLst/>
            </a:endParaRPr>
          </a:p>
        </p:txBody>
      </p:sp>
    </p:spTree>
    <p:extLst>
      <p:ext uri="{BB962C8B-B14F-4D97-AF65-F5344CB8AC3E}">
        <p14:creationId xmlns:p14="http://schemas.microsoft.com/office/powerpoint/2010/main" val="2020038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descr="Image result for cell images under microsco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1" y="36095"/>
            <a:ext cx="3380513" cy="338051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Image result for cell images under microscop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4912" y="36095"/>
            <a:ext cx="4645025" cy="334441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 y="3581400"/>
            <a:ext cx="7467600" cy="2948499"/>
          </a:xfrm>
          <a:prstGeom prst="rect">
            <a:avLst/>
          </a:prstGeom>
          <a:noFill/>
        </p:spPr>
        <p:txBody>
          <a:bodyPr wrap="square" rtlCol="0">
            <a:spAutoFit/>
          </a:bodyPr>
          <a:lstStyle/>
          <a:p>
            <a:pPr>
              <a:buNone/>
            </a:pPr>
            <a:r>
              <a:rPr lang="en-US" dirty="0" smtClean="0">
                <a:solidFill>
                  <a:srgbClr val="0000CC"/>
                </a:solidFill>
                <a:effectLst/>
              </a:rPr>
              <a:t>General observations?</a:t>
            </a:r>
          </a:p>
          <a:p>
            <a:pPr>
              <a:buNone/>
            </a:pPr>
            <a:endParaRPr lang="en-US" dirty="0">
              <a:solidFill>
                <a:srgbClr val="0000CC"/>
              </a:solidFill>
              <a:effectLst/>
            </a:endParaRPr>
          </a:p>
          <a:p>
            <a:pPr>
              <a:buNone/>
            </a:pPr>
            <a:r>
              <a:rPr lang="en-US" dirty="0" smtClean="0">
                <a:solidFill>
                  <a:srgbClr val="0000CC"/>
                </a:solidFill>
                <a:effectLst/>
              </a:rPr>
              <a:t>Alike?</a:t>
            </a:r>
          </a:p>
          <a:p>
            <a:pPr>
              <a:buNone/>
            </a:pPr>
            <a:endParaRPr lang="en-US" dirty="0">
              <a:solidFill>
                <a:srgbClr val="0000CC"/>
              </a:solidFill>
              <a:effectLst/>
            </a:endParaRPr>
          </a:p>
          <a:p>
            <a:pPr>
              <a:buNone/>
            </a:pPr>
            <a:r>
              <a:rPr lang="en-US" dirty="0" smtClean="0">
                <a:solidFill>
                  <a:srgbClr val="0000CC"/>
                </a:solidFill>
                <a:effectLst/>
              </a:rPr>
              <a:t>Different?</a:t>
            </a:r>
            <a:endParaRPr lang="en-US" dirty="0">
              <a:solidFill>
                <a:srgbClr val="0000CC"/>
              </a:solidFill>
              <a:effectLst/>
            </a:endParaRPr>
          </a:p>
        </p:txBody>
      </p:sp>
    </p:spTree>
    <p:extLst>
      <p:ext uri="{BB962C8B-B14F-4D97-AF65-F5344CB8AC3E}">
        <p14:creationId xmlns:p14="http://schemas.microsoft.com/office/powerpoint/2010/main" val="21900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94623" y="1752600"/>
            <a:ext cx="8707154" cy="4786312"/>
          </a:xfrm>
          <a:prstGeom prst="rect">
            <a:avLst/>
          </a:prstGeom>
        </p:spPr>
      </p:pic>
      <p:sp>
        <p:nvSpPr>
          <p:cNvPr id="5" name="TextBox 4"/>
          <p:cNvSpPr txBox="1"/>
          <p:nvPr/>
        </p:nvSpPr>
        <p:spPr>
          <a:xfrm>
            <a:off x="381000" y="228600"/>
            <a:ext cx="8534400" cy="1766637"/>
          </a:xfrm>
          <a:prstGeom prst="rect">
            <a:avLst/>
          </a:prstGeom>
          <a:noFill/>
        </p:spPr>
        <p:txBody>
          <a:bodyPr wrap="square" rtlCol="0">
            <a:spAutoFit/>
          </a:bodyPr>
          <a:lstStyle/>
          <a:p>
            <a:pPr>
              <a:buNone/>
            </a:pPr>
            <a:r>
              <a:rPr lang="en-US" dirty="0" smtClean="0">
                <a:solidFill>
                  <a:srgbClr val="0000CC"/>
                </a:solidFill>
                <a:effectLst/>
              </a:rPr>
              <a:t>Read and annotate</a:t>
            </a:r>
          </a:p>
          <a:p>
            <a:pPr>
              <a:buNone/>
            </a:pPr>
            <a:r>
              <a:rPr lang="en-US" dirty="0" smtClean="0">
                <a:solidFill>
                  <a:schemeClr val="bg1">
                    <a:lumMod val="60000"/>
                    <a:lumOff val="40000"/>
                  </a:schemeClr>
                </a:solidFill>
                <a:effectLst/>
              </a:rPr>
              <a:t>Find and color</a:t>
            </a:r>
          </a:p>
          <a:p>
            <a:pPr>
              <a:buNone/>
            </a:pPr>
            <a:r>
              <a:rPr lang="en-US" dirty="0" smtClean="0">
                <a:solidFill>
                  <a:srgbClr val="92D050"/>
                </a:solidFill>
                <a:effectLst/>
              </a:rPr>
              <a:t>Those parts marked out – are not needed.</a:t>
            </a:r>
            <a:endParaRPr lang="en-US" dirty="0">
              <a:solidFill>
                <a:srgbClr val="92D050"/>
              </a:solidFill>
              <a:effectLst/>
            </a:endParaRPr>
          </a:p>
        </p:txBody>
      </p:sp>
      <p:sp>
        <p:nvSpPr>
          <p:cNvPr id="6" name="Oval 5"/>
          <p:cNvSpPr/>
          <p:nvPr/>
        </p:nvSpPr>
        <p:spPr bwMode="auto">
          <a:xfrm>
            <a:off x="4191000" y="3657600"/>
            <a:ext cx="1600200" cy="381000"/>
          </a:xfrm>
          <a:prstGeom prst="ellipse">
            <a:avLst/>
          </a:prstGeom>
          <a:noFill/>
          <a:ln w="9525" cap="flat" cmpd="sng" algn="ctr">
            <a:solidFill>
              <a:srgbClr val="00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cxnSp>
        <p:nvCxnSpPr>
          <p:cNvPr id="8" name="Straight Connector 7"/>
          <p:cNvCxnSpPr/>
          <p:nvPr/>
        </p:nvCxnSpPr>
        <p:spPr bwMode="auto">
          <a:xfrm>
            <a:off x="1066800" y="3657600"/>
            <a:ext cx="3124200" cy="0"/>
          </a:xfrm>
          <a:prstGeom prst="line">
            <a:avLst/>
          </a:prstGeom>
          <a:noFill/>
          <a:ln w="76200" cap="flat" cmpd="sng" algn="ctr">
            <a:solidFill>
              <a:srgbClr val="FFFF00"/>
            </a:solidFill>
            <a:prstDash val="solid"/>
            <a:round/>
            <a:headEnd type="none" w="med" len="med"/>
            <a:tailEnd type="none" w="med" len="med"/>
          </a:ln>
          <a:effectLst/>
        </p:spPr>
      </p:cxnSp>
      <p:cxnSp>
        <p:nvCxnSpPr>
          <p:cNvPr id="10" name="Straight Connector 9"/>
          <p:cNvCxnSpPr/>
          <p:nvPr/>
        </p:nvCxnSpPr>
        <p:spPr bwMode="auto">
          <a:xfrm>
            <a:off x="2971800" y="5638800"/>
            <a:ext cx="5791200" cy="76200"/>
          </a:xfrm>
          <a:prstGeom prst="line">
            <a:avLst/>
          </a:prstGeom>
          <a:noFill/>
          <a:ln w="57150" cap="flat" cmpd="sng" algn="ctr">
            <a:solidFill>
              <a:schemeClr val="accent1"/>
            </a:solidFill>
            <a:prstDash val="solid"/>
            <a:round/>
            <a:headEnd type="none" w="med" len="med"/>
            <a:tailEnd type="none" w="med" len="med"/>
          </a:ln>
          <a:effectLst/>
        </p:spPr>
      </p:cxnSp>
      <p:cxnSp>
        <p:nvCxnSpPr>
          <p:cNvPr id="11" name="Straight Connector 10"/>
          <p:cNvCxnSpPr/>
          <p:nvPr/>
        </p:nvCxnSpPr>
        <p:spPr bwMode="auto">
          <a:xfrm>
            <a:off x="413288" y="5983636"/>
            <a:ext cx="7892512" cy="36163"/>
          </a:xfrm>
          <a:prstGeom prst="line">
            <a:avLst/>
          </a:prstGeom>
          <a:noFill/>
          <a:ln w="57150" cap="flat" cmpd="sng" algn="ctr">
            <a:solidFill>
              <a:schemeClr val="accent1"/>
            </a:solidFill>
            <a:prstDash val="solid"/>
            <a:round/>
            <a:headEnd type="none" w="med" len="med"/>
            <a:tailEnd type="none" w="med" len="med"/>
          </a:ln>
          <a:effectLst/>
        </p:spPr>
      </p:cxnSp>
      <p:cxnSp>
        <p:nvCxnSpPr>
          <p:cNvPr id="13" name="Straight Connector 12"/>
          <p:cNvCxnSpPr/>
          <p:nvPr/>
        </p:nvCxnSpPr>
        <p:spPr bwMode="auto">
          <a:xfrm>
            <a:off x="533400" y="6288435"/>
            <a:ext cx="7892512" cy="36163"/>
          </a:xfrm>
          <a:prstGeom prst="line">
            <a:avLst/>
          </a:prstGeom>
          <a:noFill/>
          <a:ln w="5715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2306652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62000" y="141286"/>
            <a:ext cx="7238999" cy="6246658"/>
          </a:xfrm>
          <a:prstGeom prst="rect">
            <a:avLst/>
          </a:prstGeom>
        </p:spPr>
      </p:pic>
    </p:spTree>
    <p:extLst>
      <p:ext uri="{BB962C8B-B14F-4D97-AF65-F5344CB8AC3E}">
        <p14:creationId xmlns:p14="http://schemas.microsoft.com/office/powerpoint/2010/main" val="4201504348"/>
      </p:ext>
    </p:extLst>
  </p:cSld>
  <p:clrMapOvr>
    <a:masterClrMapping/>
  </p:clrMapOvr>
  <p:timing>
    <p:tnLst>
      <p:par>
        <p:cTn id="1" dur="indefinite" restart="never" nodeType="tmRoot"/>
      </p:par>
    </p:tnLst>
  </p:timing>
</p:sld>
</file>

<file path=ppt/theme/theme1.xml><?xml version="1.0" encoding="utf-8"?>
<a:theme xmlns:a="http://schemas.openxmlformats.org/drawingml/2006/main" name="Curtain Call">
  <a:themeElements>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fontScheme name="Curtain Cal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def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def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lnDef>
  </a:objectDefaults>
  <a:extraClrSchemeLst>
    <a:extraClrScheme>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Curtain Call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Curtain Call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Curtain Call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Curtain Call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Curtain Call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Curtain Call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Curtain Call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Curtain Call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
      <a:clrScheme name="Curtain Call 10">
        <a:dk1>
          <a:srgbClr val="003366"/>
        </a:dk1>
        <a:lt1>
          <a:srgbClr val="FFFFFF"/>
        </a:lt1>
        <a:dk2>
          <a:srgbClr val="E6E644"/>
        </a:dk2>
        <a:lt2>
          <a:srgbClr val="E5FFFF"/>
        </a:lt2>
        <a:accent1>
          <a:srgbClr val="009999"/>
        </a:accent1>
        <a:accent2>
          <a:srgbClr val="336699"/>
        </a:accent2>
        <a:accent3>
          <a:srgbClr val="F0F0B0"/>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Curtain Call 11">
        <a:dk1>
          <a:srgbClr val="003366"/>
        </a:dk1>
        <a:lt1>
          <a:srgbClr val="FFFFFF"/>
        </a:lt1>
        <a:dk2>
          <a:srgbClr val="D4B724"/>
        </a:dk2>
        <a:lt2>
          <a:srgbClr val="E5FFFF"/>
        </a:lt2>
        <a:accent1>
          <a:srgbClr val="009999"/>
        </a:accent1>
        <a:accent2>
          <a:srgbClr val="336699"/>
        </a:accent2>
        <a:accent3>
          <a:srgbClr val="E6D8AC"/>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Curtain Call 12">
        <a:dk1>
          <a:srgbClr val="080808"/>
        </a:dk1>
        <a:lt1>
          <a:srgbClr val="FFFFFF"/>
        </a:lt1>
        <a:dk2>
          <a:srgbClr val="1C1C1C"/>
        </a:dk2>
        <a:lt2>
          <a:srgbClr val="FFFFFF"/>
        </a:lt2>
        <a:accent1>
          <a:srgbClr val="666699"/>
        </a:accent1>
        <a:accent2>
          <a:srgbClr val="3366CC"/>
        </a:accent2>
        <a:accent3>
          <a:srgbClr val="ABABAB"/>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def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def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82917</TotalTime>
  <Words>1025</Words>
  <Application>Microsoft Office PowerPoint</Application>
  <PresentationFormat>On-screen Show (4:3)</PresentationFormat>
  <Paragraphs>219</Paragraphs>
  <Slides>37</Slides>
  <Notes>5</Notes>
  <HiddenSlides>20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37</vt:i4>
      </vt:variant>
    </vt:vector>
  </HeadingPairs>
  <TitlesOfParts>
    <vt:vector size="43" baseType="lpstr">
      <vt:lpstr>Arial</vt:lpstr>
      <vt:lpstr>Calibri</vt:lpstr>
      <vt:lpstr>Tahoma</vt:lpstr>
      <vt:lpstr>Wingdings</vt:lpstr>
      <vt:lpstr>Curtain Call</vt:lpstr>
      <vt:lpstr>Default Design</vt:lpstr>
      <vt:lpstr>Nov. 5, 2019</vt:lpstr>
      <vt:lpstr>Review</vt:lpstr>
      <vt:lpstr>Cell Theory</vt:lpstr>
      <vt:lpstr>PowerPoint Presentation</vt:lpstr>
      <vt:lpstr>Compound Microscope</vt:lpstr>
      <vt:lpstr>MRS. NERG-C</vt:lpstr>
      <vt:lpstr>PowerPoint Presentation</vt:lpstr>
      <vt:lpstr>PowerPoint Presentation</vt:lpstr>
      <vt:lpstr>PowerPoint Presentation</vt:lpstr>
      <vt:lpstr>PowerPoint Presentation</vt:lpstr>
      <vt:lpstr>PowerPoint Presentation</vt:lpstr>
      <vt:lpstr>CELLS</vt:lpstr>
      <vt:lpstr>If more is needed…</vt:lpstr>
      <vt:lpstr>PowerPoint Presentation</vt:lpstr>
      <vt:lpstr>PowerPoint Presentation</vt:lpstr>
      <vt:lpstr>City jobs</vt:lpstr>
      <vt:lpstr>Cell Membrane</vt:lpstr>
      <vt:lpstr>Cell Wall</vt:lpstr>
      <vt:lpstr>Nucleus</vt:lpstr>
      <vt:lpstr>Nucleolus</vt:lpstr>
      <vt:lpstr>Nuclear Membrane</vt:lpstr>
      <vt:lpstr>Chromosomes</vt:lpstr>
      <vt:lpstr>Vacuole</vt:lpstr>
      <vt:lpstr>Chloroplast</vt:lpstr>
      <vt:lpstr>Endoplasmic Reticulum</vt:lpstr>
      <vt:lpstr>Cytoplasm</vt:lpstr>
      <vt:lpstr>Ribosomes</vt:lpstr>
      <vt:lpstr>Lysosomes</vt:lpstr>
      <vt:lpstr>Mitochondria</vt:lpstr>
      <vt:lpstr>Golgi Body</vt:lpstr>
      <vt:lpstr>The Whole City…</vt:lpstr>
      <vt:lpstr>PowerPoint Presentation</vt:lpstr>
      <vt:lpstr>PowerPoint Presentation</vt:lpstr>
      <vt:lpstr>School analogy</vt:lpstr>
      <vt:lpstr>PowerPoint Presentation</vt:lpstr>
      <vt:lpstr>PowerPoint Presentation</vt:lpstr>
      <vt:lpstr>PowerPoint Presentation</vt:lpstr>
    </vt:vector>
  </TitlesOfParts>
  <Company>AEMS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Murphy</dc:creator>
  <cp:lastModifiedBy>Audrey Garris</cp:lastModifiedBy>
  <cp:revision>1369</cp:revision>
  <cp:lastPrinted>2019-02-25T17:10:48Z</cp:lastPrinted>
  <dcterms:created xsi:type="dcterms:W3CDTF">2006-07-19T23:42:34Z</dcterms:created>
  <dcterms:modified xsi:type="dcterms:W3CDTF">2019-11-06T14:25:38Z</dcterms:modified>
</cp:coreProperties>
</file>