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Lst>
  <p:notesMasterIdLst>
    <p:notesMasterId r:id="rId42"/>
  </p:notesMasterIdLst>
  <p:handoutMasterIdLst>
    <p:handoutMasterId r:id="rId43"/>
  </p:handoutMasterIdLst>
  <p:sldIdLst>
    <p:sldId id="6608" r:id="rId3"/>
    <p:sldId id="6620" r:id="rId4"/>
    <p:sldId id="6532" r:id="rId5"/>
    <p:sldId id="6550" r:id="rId6"/>
    <p:sldId id="6505" r:id="rId7"/>
    <p:sldId id="6643" r:id="rId8"/>
    <p:sldId id="6644" r:id="rId9"/>
    <p:sldId id="6642" r:id="rId10"/>
    <p:sldId id="6645" r:id="rId11"/>
    <p:sldId id="6652" r:id="rId12"/>
    <p:sldId id="6654" r:id="rId13"/>
    <p:sldId id="6655" r:id="rId14"/>
    <p:sldId id="6687" r:id="rId15"/>
    <p:sldId id="6675" r:id="rId16"/>
    <p:sldId id="6659" r:id="rId17"/>
    <p:sldId id="6676" r:id="rId18"/>
    <p:sldId id="6685" r:id="rId19"/>
    <p:sldId id="6678" r:id="rId20"/>
    <p:sldId id="6672" r:id="rId21"/>
    <p:sldId id="6658" r:id="rId22"/>
    <p:sldId id="6671" r:id="rId23"/>
    <p:sldId id="6684" r:id="rId24"/>
    <p:sldId id="6679" r:id="rId25"/>
    <p:sldId id="6673" r:id="rId26"/>
    <p:sldId id="6657" r:id="rId27"/>
    <p:sldId id="6680" r:id="rId28"/>
    <p:sldId id="6683" r:id="rId29"/>
    <p:sldId id="6674" r:id="rId30"/>
    <p:sldId id="6668" r:id="rId31"/>
    <p:sldId id="6656" r:id="rId32"/>
    <p:sldId id="6669" r:id="rId33"/>
    <p:sldId id="6682" r:id="rId34"/>
    <p:sldId id="6681" r:id="rId35"/>
    <p:sldId id="6662" r:id="rId36"/>
    <p:sldId id="6663" r:id="rId37"/>
    <p:sldId id="6664" r:id="rId38"/>
    <p:sldId id="6665" r:id="rId39"/>
    <p:sldId id="6666" r:id="rId40"/>
    <p:sldId id="6686" r:id="rId41"/>
  </p:sldIdLst>
  <p:sldSz cx="9144000" cy="6858000" type="screen4x3"/>
  <p:notesSz cx="7010400" cy="9296400"/>
  <p:defaultTextStyle>
    <a:defPPr>
      <a:defRPr lang="en-US"/>
    </a:defPPr>
    <a:lvl1pPr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CC00CC"/>
    <a:srgbClr val="9900CC"/>
    <a:srgbClr val="6600FF"/>
    <a:srgbClr val="FC445E"/>
    <a:srgbClr val="FFCCCC"/>
    <a:srgbClr val="0070C0"/>
    <a:srgbClr val="CC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3" autoAdjust="0"/>
    <p:restoredTop sz="90838" autoAdjust="0"/>
  </p:normalViewPr>
  <p:slideViewPr>
    <p:cSldViewPr>
      <p:cViewPr varScale="1">
        <p:scale>
          <a:sx n="62" d="100"/>
          <a:sy n="62" d="100"/>
        </p:scale>
        <p:origin x="1350" y="72"/>
      </p:cViewPr>
      <p:guideLst>
        <p:guide orient="horz" pos="2160"/>
        <p:guide pos="2880"/>
      </p:guideLst>
    </p:cSldViewPr>
  </p:slideViewPr>
  <p:outlineViewPr>
    <p:cViewPr>
      <p:scale>
        <a:sx n="33" d="100"/>
        <a:sy n="33" d="100"/>
      </p:scale>
      <p:origin x="0" y="25182"/>
    </p:cViewPr>
  </p:outlineViewPr>
  <p:notesTextViewPr>
    <p:cViewPr>
      <p:scale>
        <a:sx n="100" d="100"/>
        <a:sy n="100" d="100"/>
      </p:scale>
      <p:origin x="0" y="0"/>
    </p:cViewPr>
  </p:notesTextViewPr>
  <p:sorterViewPr>
    <p:cViewPr>
      <p:scale>
        <a:sx n="66" d="100"/>
        <a:sy n="66" d="100"/>
      </p:scale>
      <p:origin x="0" y="-42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25415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203DAC6E-532A-4CDC-98CD-2F2BAFC4B105}" type="slidenum">
              <a:rPr lang="en-US"/>
              <a:pPr>
                <a:defRPr/>
              </a:pPr>
              <a:t>‹#›</a:t>
            </a:fld>
            <a:endParaRPr lang="en-US"/>
          </a:p>
        </p:txBody>
      </p:sp>
    </p:spTree>
    <p:extLst>
      <p:ext uri="{BB962C8B-B14F-4D97-AF65-F5344CB8AC3E}">
        <p14:creationId xmlns:p14="http://schemas.microsoft.com/office/powerpoint/2010/main" val="2453556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6389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477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F3708135-7BC6-40DD-823D-3CBF1D136BD1}" type="slidenum">
              <a:rPr lang="en-US"/>
              <a:pPr>
                <a:defRPr/>
              </a:pPr>
              <a:t>‹#›</a:t>
            </a:fld>
            <a:endParaRPr lang="en-US"/>
          </a:p>
        </p:txBody>
      </p:sp>
    </p:spTree>
    <p:extLst>
      <p:ext uri="{BB962C8B-B14F-4D97-AF65-F5344CB8AC3E}">
        <p14:creationId xmlns:p14="http://schemas.microsoft.com/office/powerpoint/2010/main" val="2687199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MRS NERGC isn’t a real person,</a:t>
            </a:r>
            <a:r>
              <a:rPr lang="en-US" baseline="0" dirty="0" smtClean="0"/>
              <a:t> but tells us what living things are constantly having to do…and one is they are made of cells.  So these cells must be helping to accomplish the tasks like movement, respiration, etc.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4</a:t>
            </a:fld>
            <a:endParaRPr lang="en-US"/>
          </a:p>
        </p:txBody>
      </p:sp>
    </p:spTree>
    <p:extLst>
      <p:ext uri="{BB962C8B-B14F-4D97-AF65-F5344CB8AC3E}">
        <p14:creationId xmlns:p14="http://schemas.microsoft.com/office/powerpoint/2010/main" val="4222670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141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85141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C17B8FD8-BBF8-4BC5-A9CD-A394D0E46784}" type="slidenum">
              <a:rPr lang="en-US"/>
              <a:pPr>
                <a:defRPr/>
              </a:pPr>
              <a:t>‹#›</a:t>
            </a:fld>
            <a:endParaRPr lang="en-US"/>
          </a:p>
        </p:txBody>
      </p:sp>
    </p:spTree>
    <p:extLst>
      <p:ext uri="{BB962C8B-B14F-4D97-AF65-F5344CB8AC3E}">
        <p14:creationId xmlns:p14="http://schemas.microsoft.com/office/powerpoint/2010/main" val="386971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58E5326-CC0A-4532-8889-BFFE93E2AC35}"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935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3CEAA8D-0F62-4C6E-A425-70BA970154A0}"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5064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E2E41F5-213D-4215-81BD-D76CAFD660B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3012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6"/>
          <p:cNvSpPr>
            <a:spLocks noGrp="1" noChangeArrowheads="1"/>
          </p:cNvSpPr>
          <p:nvPr>
            <p:ph type="ftr" sz="quarter" idx="10"/>
          </p:nvPr>
        </p:nvSpPr>
        <p:spPr>
          <a:ln/>
        </p:spPr>
        <p:txBody>
          <a:bodyPr/>
          <a:lstStyle>
            <a:lvl1pPr>
              <a:defRPr/>
            </a:lvl1pPr>
          </a:lstStyle>
          <a:p>
            <a:pPr>
              <a:defRPr/>
            </a:pPr>
            <a:endParaRPr lang="en-US"/>
          </a:p>
        </p:txBody>
      </p:sp>
      <p:sp>
        <p:nvSpPr>
          <p:cNvPr id="7" name="Rectangle 27"/>
          <p:cNvSpPr>
            <a:spLocks noGrp="1" noChangeArrowheads="1"/>
          </p:cNvSpPr>
          <p:nvPr>
            <p:ph type="sldNum" sz="quarter" idx="11"/>
          </p:nvPr>
        </p:nvSpPr>
        <p:spPr>
          <a:ln/>
        </p:spPr>
        <p:txBody>
          <a:bodyPr/>
          <a:lstStyle>
            <a:lvl1pPr>
              <a:defRPr/>
            </a:lvl1pPr>
          </a:lstStyle>
          <a:p>
            <a:pPr>
              <a:defRPr/>
            </a:pPr>
            <a:fld id="{3CFEEC15-5FF5-4B09-A7F2-455D5C2032E7}" type="slidenum">
              <a:rPr lang="en-US"/>
              <a:pPr>
                <a:defRPr/>
              </a:pPr>
              <a:t>‹#›</a:t>
            </a:fld>
            <a:endParaRPr lang="en-US"/>
          </a:p>
        </p:txBody>
      </p:sp>
      <p:sp>
        <p:nvSpPr>
          <p:cNvPr id="8"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1465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0BDD0-AA1B-48A1-8337-AD1E59FE0D31}" type="slidenum">
              <a:rPr lang="en-US"/>
              <a:pPr>
                <a:defRPr/>
              </a:pPr>
              <a:t>‹#›</a:t>
            </a:fld>
            <a:endParaRPr lang="en-US"/>
          </a:p>
        </p:txBody>
      </p:sp>
    </p:spTree>
    <p:extLst>
      <p:ext uri="{BB962C8B-B14F-4D97-AF65-F5344CB8AC3E}">
        <p14:creationId xmlns:p14="http://schemas.microsoft.com/office/powerpoint/2010/main" val="239071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25118-BB54-451A-812B-7F4435D4A92E}" type="slidenum">
              <a:rPr lang="en-US"/>
              <a:pPr>
                <a:defRPr/>
              </a:pPr>
              <a:t>‹#›</a:t>
            </a:fld>
            <a:endParaRPr lang="en-US"/>
          </a:p>
        </p:txBody>
      </p:sp>
    </p:spTree>
    <p:extLst>
      <p:ext uri="{BB962C8B-B14F-4D97-AF65-F5344CB8AC3E}">
        <p14:creationId xmlns:p14="http://schemas.microsoft.com/office/powerpoint/2010/main" val="412788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94C9D-DC19-413A-9D9C-087AE47A8363}" type="slidenum">
              <a:rPr lang="en-US"/>
              <a:pPr>
                <a:defRPr/>
              </a:pPr>
              <a:t>‹#›</a:t>
            </a:fld>
            <a:endParaRPr lang="en-US"/>
          </a:p>
        </p:txBody>
      </p:sp>
    </p:spTree>
    <p:extLst>
      <p:ext uri="{BB962C8B-B14F-4D97-AF65-F5344CB8AC3E}">
        <p14:creationId xmlns:p14="http://schemas.microsoft.com/office/powerpoint/2010/main" val="377892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AC2944-AF27-4E01-8619-D9B0FF15B521}" type="slidenum">
              <a:rPr lang="en-US"/>
              <a:pPr>
                <a:defRPr/>
              </a:pPr>
              <a:t>‹#›</a:t>
            </a:fld>
            <a:endParaRPr lang="en-US"/>
          </a:p>
        </p:txBody>
      </p:sp>
    </p:spTree>
    <p:extLst>
      <p:ext uri="{BB962C8B-B14F-4D97-AF65-F5344CB8AC3E}">
        <p14:creationId xmlns:p14="http://schemas.microsoft.com/office/powerpoint/2010/main" val="3732805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3D41A1-E111-4B05-83CD-375BF7B7024F}" type="slidenum">
              <a:rPr lang="en-US"/>
              <a:pPr>
                <a:defRPr/>
              </a:pPr>
              <a:t>‹#›</a:t>
            </a:fld>
            <a:endParaRPr lang="en-US"/>
          </a:p>
        </p:txBody>
      </p:sp>
    </p:spTree>
    <p:extLst>
      <p:ext uri="{BB962C8B-B14F-4D97-AF65-F5344CB8AC3E}">
        <p14:creationId xmlns:p14="http://schemas.microsoft.com/office/powerpoint/2010/main" val="261337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F145DE-B189-4774-AB78-343DB6EB8C01}" type="slidenum">
              <a:rPr lang="en-US"/>
              <a:pPr>
                <a:defRPr/>
              </a:pPr>
              <a:t>‹#›</a:t>
            </a:fld>
            <a:endParaRPr lang="en-US"/>
          </a:p>
        </p:txBody>
      </p:sp>
    </p:spTree>
    <p:extLst>
      <p:ext uri="{BB962C8B-B14F-4D97-AF65-F5344CB8AC3E}">
        <p14:creationId xmlns:p14="http://schemas.microsoft.com/office/powerpoint/2010/main" val="51949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3D37DED1-538E-4501-AF3A-3FFFA017E51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4368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7C95C-3450-4A48-A37C-2CB9F17CDB1B}" type="slidenum">
              <a:rPr lang="en-US"/>
              <a:pPr>
                <a:defRPr/>
              </a:pPr>
              <a:t>‹#›</a:t>
            </a:fld>
            <a:endParaRPr lang="en-US"/>
          </a:p>
        </p:txBody>
      </p:sp>
    </p:spTree>
    <p:extLst>
      <p:ext uri="{BB962C8B-B14F-4D97-AF65-F5344CB8AC3E}">
        <p14:creationId xmlns:p14="http://schemas.microsoft.com/office/powerpoint/2010/main" val="4898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EE4986-23A8-4534-B92F-868CFEDD31D4}" type="slidenum">
              <a:rPr lang="en-US"/>
              <a:pPr>
                <a:defRPr/>
              </a:pPr>
              <a:t>‹#›</a:t>
            </a:fld>
            <a:endParaRPr lang="en-US"/>
          </a:p>
        </p:txBody>
      </p:sp>
    </p:spTree>
    <p:extLst>
      <p:ext uri="{BB962C8B-B14F-4D97-AF65-F5344CB8AC3E}">
        <p14:creationId xmlns:p14="http://schemas.microsoft.com/office/powerpoint/2010/main" val="131838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D1C1D8-0202-4356-B591-B437231887C0}" type="slidenum">
              <a:rPr lang="en-US"/>
              <a:pPr>
                <a:defRPr/>
              </a:pPr>
              <a:t>‹#›</a:t>
            </a:fld>
            <a:endParaRPr lang="en-US"/>
          </a:p>
        </p:txBody>
      </p:sp>
    </p:spTree>
    <p:extLst>
      <p:ext uri="{BB962C8B-B14F-4D97-AF65-F5344CB8AC3E}">
        <p14:creationId xmlns:p14="http://schemas.microsoft.com/office/powerpoint/2010/main" val="2067600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C17EA-F959-446E-977A-96F5577FFB94}" type="slidenum">
              <a:rPr lang="en-US"/>
              <a:pPr>
                <a:defRPr/>
              </a:pPr>
              <a:t>‹#›</a:t>
            </a:fld>
            <a:endParaRPr lang="en-US"/>
          </a:p>
        </p:txBody>
      </p:sp>
    </p:spTree>
    <p:extLst>
      <p:ext uri="{BB962C8B-B14F-4D97-AF65-F5344CB8AC3E}">
        <p14:creationId xmlns:p14="http://schemas.microsoft.com/office/powerpoint/2010/main" val="2379769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BDF6B-4DCF-4A2F-95A5-B8049F3254F5}" type="slidenum">
              <a:rPr lang="en-US"/>
              <a:pPr>
                <a:defRPr/>
              </a:pPr>
              <a:t>‹#›</a:t>
            </a:fld>
            <a:endParaRPr lang="en-US"/>
          </a:p>
        </p:txBody>
      </p:sp>
    </p:spTree>
    <p:extLst>
      <p:ext uri="{BB962C8B-B14F-4D97-AF65-F5344CB8AC3E}">
        <p14:creationId xmlns:p14="http://schemas.microsoft.com/office/powerpoint/2010/main" val="2893325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CA393-F71D-46A7-B5BF-56CA0D61DEC7}" type="slidenum">
              <a:rPr lang="en-US"/>
              <a:pPr>
                <a:defRPr/>
              </a:pPr>
              <a:t>‹#›</a:t>
            </a:fld>
            <a:endParaRPr lang="en-US"/>
          </a:p>
        </p:txBody>
      </p:sp>
    </p:spTree>
    <p:extLst>
      <p:ext uri="{BB962C8B-B14F-4D97-AF65-F5344CB8AC3E}">
        <p14:creationId xmlns:p14="http://schemas.microsoft.com/office/powerpoint/2010/main" val="2630736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640822-EE52-4037-8488-E5001C8B43F9}" type="slidenum">
              <a:rPr lang="en-US"/>
              <a:pPr>
                <a:defRPr/>
              </a:pPr>
              <a:t>‹#›</a:t>
            </a:fld>
            <a:endParaRPr lang="en-US"/>
          </a:p>
        </p:txBody>
      </p:sp>
    </p:spTree>
    <p:extLst>
      <p:ext uri="{BB962C8B-B14F-4D97-AF65-F5344CB8AC3E}">
        <p14:creationId xmlns:p14="http://schemas.microsoft.com/office/powerpoint/2010/main" val="50041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5065218-371B-4CE8-B1FA-831B112B1B1E}"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237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B8C1960-8D72-4AA5-A5A7-1E599D3BC0A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578D35FB-C765-4ED8-B936-DE42929324F0}"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056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2812204-CE81-4354-84AF-6003D31BA3D4}"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303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D184CE99-369C-4EE1-AC75-13C93F46332A}"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226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48D5106B-F97A-4D0D-9355-CAE4B6E00D6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39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080AD4CA-4569-4B20-AADC-63E00E4BC09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626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8503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85037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85037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8503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9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185039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039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5039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039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defRPr>
            </a:lvl1pPr>
          </a:lstStyle>
          <a:p>
            <a:pPr>
              <a:defRPr/>
            </a:pPr>
            <a:endParaRPr lang="en-US"/>
          </a:p>
        </p:txBody>
      </p:sp>
      <p:sp>
        <p:nvSpPr>
          <p:cNvPr id="185039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defRPr>
            </a:lvl1pPr>
          </a:lstStyle>
          <a:p>
            <a:pPr>
              <a:defRPr/>
            </a:pPr>
            <a:fld id="{80BB2AF6-BCA3-4203-AF61-BB54EE1D0A3D}" type="slidenum">
              <a:rPr lang="en-US"/>
              <a:pPr>
                <a:defRPr/>
              </a:pPr>
              <a:t>‹#›</a:t>
            </a:fld>
            <a:endParaRPr lang="en-US"/>
          </a:p>
        </p:txBody>
      </p:sp>
      <p:sp>
        <p:nvSpPr>
          <p:cNvPr id="185039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550"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DEC8477-AE9E-4DEB-9903-C1C136E769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fcGDUcGjcy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youtu.be/W6rnhiMxtKU"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youtu.be/W6rnhiMxtKU"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youtu.be/hiZ85y0g3UI"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youtu.be/ZHZZKwrYm4g"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0"/>
            <a:ext cx="3773837" cy="865187"/>
          </a:xfrm>
        </p:spPr>
        <p:txBody>
          <a:bodyPr/>
          <a:lstStyle/>
          <a:p>
            <a:r>
              <a:rPr lang="en-US" dirty="0" smtClean="0">
                <a:solidFill>
                  <a:srgbClr val="0000CC"/>
                </a:solidFill>
                <a:effectLst/>
              </a:rPr>
              <a:t>Nov. </a:t>
            </a:r>
            <a:r>
              <a:rPr lang="en-US" dirty="0" smtClean="0">
                <a:solidFill>
                  <a:srgbClr val="0000CC"/>
                </a:solidFill>
                <a:effectLst/>
              </a:rPr>
              <a:t>15, </a:t>
            </a:r>
            <a:r>
              <a:rPr lang="en-US" dirty="0" smtClean="0">
                <a:solidFill>
                  <a:srgbClr val="0000CC"/>
                </a:solidFill>
                <a:effectLst/>
              </a:rPr>
              <a:t>2019</a:t>
            </a:r>
            <a:endParaRPr lang="en-US" dirty="0">
              <a:solidFill>
                <a:srgbClr val="0000CC"/>
              </a:solidFill>
              <a:effectLst/>
            </a:endParaRPr>
          </a:p>
        </p:txBody>
      </p:sp>
      <p:sp>
        <p:nvSpPr>
          <p:cNvPr id="3" name="Content Placeholder 2"/>
          <p:cNvSpPr>
            <a:spLocks noGrp="1"/>
          </p:cNvSpPr>
          <p:nvPr>
            <p:ph idx="1"/>
          </p:nvPr>
        </p:nvSpPr>
        <p:spPr>
          <a:xfrm>
            <a:off x="228600" y="762000"/>
            <a:ext cx="8229600" cy="5486400"/>
          </a:xfrm>
        </p:spPr>
        <p:txBody>
          <a:bodyPr/>
          <a:lstStyle/>
          <a:p>
            <a:pPr marL="0" indent="0">
              <a:buNone/>
            </a:pPr>
            <a:r>
              <a:rPr lang="en-US" b="1" u="sng" dirty="0" smtClean="0">
                <a:solidFill>
                  <a:srgbClr val="0000CC"/>
                </a:solidFill>
                <a:effectLst/>
              </a:rPr>
              <a:t>You need:</a:t>
            </a:r>
          </a:p>
          <a:p>
            <a:pPr marL="0" indent="0">
              <a:buNone/>
            </a:pPr>
            <a:r>
              <a:rPr lang="en-US" dirty="0" smtClean="0">
                <a:solidFill>
                  <a:schemeClr val="accent6"/>
                </a:solidFill>
                <a:effectLst/>
              </a:rPr>
              <a:t>Clean paper / pencil</a:t>
            </a:r>
          </a:p>
          <a:p>
            <a:pPr marL="0" indent="0">
              <a:buNone/>
            </a:pPr>
            <a:r>
              <a:rPr lang="en-US" dirty="0" err="1" smtClean="0">
                <a:solidFill>
                  <a:schemeClr val="accent6"/>
                </a:solidFill>
                <a:effectLst/>
              </a:rPr>
              <a:t>Protist</a:t>
            </a:r>
            <a:r>
              <a:rPr lang="en-US" dirty="0" smtClean="0">
                <a:solidFill>
                  <a:schemeClr val="accent6"/>
                </a:solidFill>
                <a:effectLst/>
              </a:rPr>
              <a:t> </a:t>
            </a:r>
            <a:r>
              <a:rPr lang="en-US" dirty="0" smtClean="0">
                <a:solidFill>
                  <a:schemeClr val="accent6"/>
                </a:solidFill>
                <a:effectLst/>
              </a:rPr>
              <a:t>chart and WS</a:t>
            </a:r>
          </a:p>
          <a:p>
            <a:pPr marL="0" indent="0">
              <a:buNone/>
            </a:pPr>
            <a:endParaRPr lang="en-US" sz="1400" b="1" u="sng" dirty="0" smtClean="0">
              <a:solidFill>
                <a:srgbClr val="FF0000"/>
              </a:solidFill>
              <a:effectLst/>
            </a:endParaRPr>
          </a:p>
          <a:p>
            <a:pPr marL="0" indent="0">
              <a:buNone/>
            </a:pPr>
            <a:r>
              <a:rPr lang="en-US" b="1" u="sng" dirty="0" smtClean="0">
                <a:solidFill>
                  <a:srgbClr val="FF0000"/>
                </a:solidFill>
                <a:effectLst/>
              </a:rPr>
              <a:t>Warm Up:</a:t>
            </a:r>
          </a:p>
          <a:p>
            <a:pPr marL="0" indent="0">
              <a:buNone/>
            </a:pPr>
            <a:r>
              <a:rPr lang="en-US" dirty="0" smtClean="0">
                <a:solidFill>
                  <a:schemeClr val="accent6"/>
                </a:solidFill>
                <a:effectLst/>
              </a:rPr>
              <a:t>How does each </a:t>
            </a:r>
            <a:r>
              <a:rPr lang="en-US" dirty="0" err="1" smtClean="0">
                <a:solidFill>
                  <a:schemeClr val="accent6"/>
                </a:solidFill>
                <a:effectLst/>
              </a:rPr>
              <a:t>protist</a:t>
            </a:r>
            <a:r>
              <a:rPr lang="en-US" dirty="0" smtClean="0">
                <a:solidFill>
                  <a:schemeClr val="accent6"/>
                </a:solidFill>
                <a:effectLst/>
              </a:rPr>
              <a:t> group reproduce</a:t>
            </a:r>
            <a:r>
              <a:rPr lang="en-US" dirty="0" smtClean="0">
                <a:solidFill>
                  <a:schemeClr val="accent6"/>
                </a:solidFill>
                <a:effectLst/>
              </a:rPr>
              <a:t>?</a:t>
            </a:r>
            <a:endParaRPr lang="en-US" dirty="0" smtClean="0">
              <a:solidFill>
                <a:schemeClr val="accent6"/>
              </a:solidFill>
              <a:effectLst/>
            </a:endParaRPr>
          </a:p>
          <a:p>
            <a:pPr marL="0" indent="0">
              <a:buNone/>
            </a:pPr>
            <a:endParaRPr lang="en-US" dirty="0">
              <a:solidFill>
                <a:schemeClr val="accent6"/>
              </a:solidFill>
              <a:effectLst/>
            </a:endParaRPr>
          </a:p>
          <a:p>
            <a:pPr marL="0" indent="0">
              <a:buNone/>
            </a:pPr>
            <a:r>
              <a:rPr lang="en-US" i="1" dirty="0" smtClean="0">
                <a:solidFill>
                  <a:srgbClr val="CC00CC"/>
                </a:solidFill>
                <a:effectLst/>
              </a:rPr>
              <a:t>I CAN: define </a:t>
            </a:r>
            <a:r>
              <a:rPr lang="en-US" i="1" dirty="0" err="1" smtClean="0">
                <a:solidFill>
                  <a:srgbClr val="CC00CC"/>
                </a:solidFill>
                <a:effectLst/>
              </a:rPr>
              <a:t>protists</a:t>
            </a:r>
            <a:r>
              <a:rPr lang="en-US" i="1" dirty="0" smtClean="0">
                <a:solidFill>
                  <a:srgbClr val="CC00CC"/>
                </a:solidFill>
                <a:effectLst/>
              </a:rPr>
              <a:t> and their characteristics.</a:t>
            </a:r>
            <a:endParaRPr lang="en-US" i="1" dirty="0">
              <a:solidFill>
                <a:srgbClr val="CC00CC"/>
              </a:solidFill>
              <a:effectLst/>
            </a:endParaRPr>
          </a:p>
        </p:txBody>
      </p:sp>
    </p:spTree>
    <p:extLst>
      <p:ext uri="{BB962C8B-B14F-4D97-AF65-F5344CB8AC3E}">
        <p14:creationId xmlns:p14="http://schemas.microsoft.com/office/powerpoint/2010/main" val="92682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rgbClr val="6600FF"/>
                </a:solidFill>
              </a:rPr>
              <a:t>Protists</a:t>
            </a:r>
            <a:r>
              <a:rPr lang="en-US" dirty="0" smtClean="0">
                <a:solidFill>
                  <a:srgbClr val="6600FF"/>
                </a:solidFill>
              </a:rPr>
              <a:t>…</a:t>
            </a:r>
            <a:endParaRPr lang="en-US" dirty="0">
              <a:solidFill>
                <a:srgbClr val="6600FF"/>
              </a:solidFill>
            </a:endParaRPr>
          </a:p>
        </p:txBody>
      </p:sp>
      <p:sp>
        <p:nvSpPr>
          <p:cNvPr id="3" name="Subtitle 2"/>
          <p:cNvSpPr>
            <a:spLocks noGrp="1"/>
          </p:cNvSpPr>
          <p:nvPr>
            <p:ph type="subTitle" idx="1"/>
          </p:nvPr>
        </p:nvSpPr>
        <p:spPr/>
        <p:txBody>
          <a:bodyPr/>
          <a:lstStyle/>
          <a:p>
            <a:r>
              <a:rPr lang="en-US" dirty="0" smtClean="0">
                <a:solidFill>
                  <a:srgbClr val="FF0000"/>
                </a:solidFill>
              </a:rPr>
              <a:t>Euglena, Amoeba, </a:t>
            </a:r>
          </a:p>
          <a:p>
            <a:r>
              <a:rPr lang="en-US" dirty="0" smtClean="0">
                <a:solidFill>
                  <a:srgbClr val="FF0000"/>
                </a:solidFill>
              </a:rPr>
              <a:t>Paramecium, and </a:t>
            </a:r>
            <a:r>
              <a:rPr lang="en-US" dirty="0" err="1" smtClean="0">
                <a:solidFill>
                  <a:srgbClr val="FF0000"/>
                </a:solidFill>
              </a:rPr>
              <a:t>Volvox</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84189"/>
            <a:ext cx="1885950"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42037">
            <a:off x="935196" y="380110"/>
            <a:ext cx="22193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738130"/>
            <a:ext cx="17907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762000"/>
            <a:ext cx="2788708"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934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
            <a:ext cx="8229600" cy="941387"/>
          </a:xfrm>
        </p:spPr>
        <p:txBody>
          <a:bodyPr/>
          <a:lstStyle/>
          <a:p>
            <a:r>
              <a:rPr lang="en-US" dirty="0" err="1" smtClean="0">
                <a:solidFill>
                  <a:srgbClr val="CC00CC"/>
                </a:solidFill>
              </a:rPr>
              <a:t>Protists</a:t>
            </a:r>
            <a:endParaRPr lang="en-US" dirty="0">
              <a:solidFill>
                <a:srgbClr val="CC00CC"/>
              </a:solidFill>
            </a:endParaRPr>
          </a:p>
        </p:txBody>
      </p:sp>
      <p:sp>
        <p:nvSpPr>
          <p:cNvPr id="3" name="Content Placeholder 2"/>
          <p:cNvSpPr>
            <a:spLocks noGrp="1"/>
          </p:cNvSpPr>
          <p:nvPr>
            <p:ph idx="1"/>
          </p:nvPr>
        </p:nvSpPr>
        <p:spPr>
          <a:xfrm>
            <a:off x="457200" y="990600"/>
            <a:ext cx="8229600" cy="4530725"/>
          </a:xfrm>
        </p:spPr>
        <p:txBody>
          <a:bodyPr/>
          <a:lstStyle/>
          <a:p>
            <a:pPr marL="0" indent="0">
              <a:buNone/>
            </a:pPr>
            <a:r>
              <a:rPr lang="en-US" dirty="0" smtClean="0">
                <a:solidFill>
                  <a:srgbClr val="6600FF"/>
                </a:solidFill>
                <a:effectLst/>
              </a:rPr>
              <a:t>____________________ - one celled organisms.</a:t>
            </a:r>
          </a:p>
          <a:p>
            <a:pPr>
              <a:buFont typeface="Wingdings" panose="05000000000000000000" pitchFamily="2" charset="2"/>
              <a:buChar char="v"/>
            </a:pPr>
            <a:r>
              <a:rPr lang="en-US" dirty="0" smtClean="0">
                <a:solidFill>
                  <a:srgbClr val="6600FF"/>
                </a:solidFill>
                <a:effectLst/>
              </a:rPr>
              <a:t>Some have animal – like qualities (_____________ means “first animal” in Greek)</a:t>
            </a:r>
          </a:p>
          <a:p>
            <a:pPr>
              <a:buFont typeface="Wingdings" panose="05000000000000000000" pitchFamily="2" charset="2"/>
              <a:buChar char="v"/>
            </a:pPr>
            <a:r>
              <a:rPr lang="en-US" dirty="0" smtClean="0">
                <a:solidFill>
                  <a:srgbClr val="6600FF"/>
                </a:solidFill>
                <a:effectLst/>
              </a:rPr>
              <a:t>Some have plant-like qualities like _______________</a:t>
            </a:r>
          </a:p>
          <a:p>
            <a:pPr>
              <a:buFont typeface="Wingdings" panose="05000000000000000000" pitchFamily="2" charset="2"/>
              <a:buChar char="v"/>
            </a:pPr>
            <a:r>
              <a:rPr lang="en-US" dirty="0" smtClean="0">
                <a:solidFill>
                  <a:srgbClr val="6600FF"/>
                </a:solidFill>
                <a:effectLst/>
              </a:rPr>
              <a:t>Some are like fungi</a:t>
            </a:r>
          </a:p>
          <a:p>
            <a:endParaRPr lang="en-US" dirty="0" smtClean="0"/>
          </a:p>
          <a:p>
            <a:endParaRPr lang="en-US" dirty="0"/>
          </a:p>
        </p:txBody>
      </p:sp>
      <p:sp>
        <p:nvSpPr>
          <p:cNvPr id="4" name="TextBox 3"/>
          <p:cNvSpPr txBox="1"/>
          <p:nvPr/>
        </p:nvSpPr>
        <p:spPr>
          <a:xfrm>
            <a:off x="1222385" y="939225"/>
            <a:ext cx="2208874" cy="584775"/>
          </a:xfrm>
          <a:prstGeom prst="rect">
            <a:avLst/>
          </a:prstGeom>
          <a:noFill/>
        </p:spPr>
        <p:txBody>
          <a:bodyPr wrap="none" rtlCol="0">
            <a:spAutoFit/>
          </a:bodyPr>
          <a:lstStyle/>
          <a:p>
            <a:pPr>
              <a:buNone/>
            </a:pPr>
            <a:r>
              <a:rPr lang="en-US" sz="3200" dirty="0" err="1" smtClean="0">
                <a:solidFill>
                  <a:srgbClr val="FF0000"/>
                </a:solidFill>
              </a:rPr>
              <a:t>Uni</a:t>
            </a:r>
            <a:r>
              <a:rPr lang="en-US" sz="3200" dirty="0" smtClean="0">
                <a:solidFill>
                  <a:srgbClr val="FF0000"/>
                </a:solidFill>
              </a:rPr>
              <a:t>-cellular</a:t>
            </a:r>
            <a:endParaRPr lang="en-US" sz="3200" dirty="0">
              <a:solidFill>
                <a:srgbClr val="FF0000"/>
              </a:solidFill>
            </a:endParaRPr>
          </a:p>
        </p:txBody>
      </p:sp>
      <p:sp>
        <p:nvSpPr>
          <p:cNvPr id="6" name="TextBox 5"/>
          <p:cNvSpPr txBox="1"/>
          <p:nvPr/>
        </p:nvSpPr>
        <p:spPr>
          <a:xfrm>
            <a:off x="1222385" y="2463225"/>
            <a:ext cx="1758045" cy="584775"/>
          </a:xfrm>
          <a:prstGeom prst="rect">
            <a:avLst/>
          </a:prstGeom>
          <a:noFill/>
        </p:spPr>
        <p:txBody>
          <a:bodyPr wrap="none" rtlCol="0">
            <a:spAutoFit/>
          </a:bodyPr>
          <a:lstStyle/>
          <a:p>
            <a:pPr>
              <a:buNone/>
            </a:pPr>
            <a:r>
              <a:rPr lang="en-US" sz="3200" dirty="0" smtClean="0">
                <a:solidFill>
                  <a:srgbClr val="FF0000"/>
                </a:solidFill>
              </a:rPr>
              <a:t>Protozoa</a:t>
            </a:r>
            <a:endParaRPr lang="en-US" sz="3200" dirty="0">
              <a:solidFill>
                <a:srgbClr val="FF0000"/>
              </a:solidFill>
            </a:endParaRPr>
          </a:p>
        </p:txBody>
      </p:sp>
      <p:sp>
        <p:nvSpPr>
          <p:cNvPr id="7" name="TextBox 6"/>
          <p:cNvSpPr txBox="1"/>
          <p:nvPr/>
        </p:nvSpPr>
        <p:spPr>
          <a:xfrm>
            <a:off x="381000" y="4053840"/>
            <a:ext cx="6722161" cy="584775"/>
          </a:xfrm>
          <a:prstGeom prst="rect">
            <a:avLst/>
          </a:prstGeom>
          <a:noFill/>
        </p:spPr>
        <p:txBody>
          <a:bodyPr wrap="none" rtlCol="0">
            <a:spAutoFit/>
          </a:bodyPr>
          <a:lstStyle/>
          <a:p>
            <a:pPr>
              <a:buNone/>
            </a:pPr>
            <a:r>
              <a:rPr lang="en-US" sz="3200" dirty="0" smtClean="0">
                <a:solidFill>
                  <a:srgbClr val="FF0000"/>
                </a:solidFill>
              </a:rPr>
              <a:t>Chlorophyll to use in photosynthesis</a:t>
            </a:r>
            <a:endParaRPr lang="en-US" sz="3200" dirty="0">
              <a:solidFill>
                <a:srgbClr val="FF0000"/>
              </a:solidFill>
            </a:endParaRPr>
          </a:p>
        </p:txBody>
      </p:sp>
    </p:spTree>
    <p:extLst>
      <p:ext uri="{BB962C8B-B14F-4D97-AF65-F5344CB8AC3E}">
        <p14:creationId xmlns:p14="http://schemas.microsoft.com/office/powerpoint/2010/main" val="10697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6587"/>
          </a:xfrm>
        </p:spPr>
        <p:txBody>
          <a:bodyPr/>
          <a:lstStyle/>
          <a:p>
            <a:r>
              <a:rPr lang="en-US" dirty="0" err="1" smtClean="0">
                <a:solidFill>
                  <a:srgbClr val="CC00CC"/>
                </a:solidFill>
              </a:rPr>
              <a:t>Protists</a:t>
            </a:r>
            <a:r>
              <a:rPr lang="en-US" dirty="0" smtClean="0">
                <a:solidFill>
                  <a:srgbClr val="CC00CC"/>
                </a:solidFill>
              </a:rPr>
              <a:t> – finding food</a:t>
            </a:r>
            <a:endParaRPr lang="en-US" dirty="0">
              <a:solidFill>
                <a:srgbClr val="CC00CC"/>
              </a:solidFill>
            </a:endParaRPr>
          </a:p>
        </p:txBody>
      </p:sp>
      <p:sp>
        <p:nvSpPr>
          <p:cNvPr id="3" name="Content Placeholder 2"/>
          <p:cNvSpPr>
            <a:spLocks noGrp="1"/>
          </p:cNvSpPr>
          <p:nvPr>
            <p:ph idx="1"/>
          </p:nvPr>
        </p:nvSpPr>
        <p:spPr>
          <a:xfrm>
            <a:off x="304800" y="838200"/>
            <a:ext cx="8229600" cy="4530725"/>
          </a:xfrm>
        </p:spPr>
        <p:txBody>
          <a:bodyPr/>
          <a:lstStyle/>
          <a:p>
            <a:r>
              <a:rPr lang="en-US" dirty="0" smtClean="0">
                <a:solidFill>
                  <a:srgbClr val="6600FF"/>
                </a:solidFill>
                <a:effectLst/>
              </a:rPr>
              <a:t>Those who can feed themselves with photosynthesis are called ________________</a:t>
            </a:r>
          </a:p>
          <a:p>
            <a:r>
              <a:rPr lang="en-US" dirty="0" smtClean="0">
                <a:solidFill>
                  <a:srgbClr val="6600FF"/>
                </a:solidFill>
                <a:effectLst/>
              </a:rPr>
              <a:t>Those who must find food in the environment around them (or move to find food) are called ________________________.</a:t>
            </a:r>
            <a:endParaRPr lang="en-US" dirty="0">
              <a:solidFill>
                <a:srgbClr val="6600FF"/>
              </a:solidFill>
              <a:effectLst/>
            </a:endParaRPr>
          </a:p>
        </p:txBody>
      </p:sp>
      <p:sp>
        <p:nvSpPr>
          <p:cNvPr id="4" name="TextBox 3"/>
          <p:cNvSpPr txBox="1"/>
          <p:nvPr/>
        </p:nvSpPr>
        <p:spPr>
          <a:xfrm>
            <a:off x="1371600" y="1765012"/>
            <a:ext cx="2165208" cy="584775"/>
          </a:xfrm>
          <a:prstGeom prst="rect">
            <a:avLst/>
          </a:prstGeom>
          <a:noFill/>
        </p:spPr>
        <p:txBody>
          <a:bodyPr wrap="none" rtlCol="0">
            <a:spAutoFit/>
          </a:bodyPr>
          <a:lstStyle/>
          <a:p>
            <a:pPr>
              <a:buNone/>
            </a:pPr>
            <a:r>
              <a:rPr lang="en-US" sz="3200" dirty="0" smtClean="0">
                <a:solidFill>
                  <a:srgbClr val="FF0000"/>
                </a:solidFill>
              </a:rPr>
              <a:t>Autotrophs</a:t>
            </a:r>
            <a:endParaRPr lang="en-US" sz="3200" dirty="0">
              <a:solidFill>
                <a:srgbClr val="FF0000"/>
              </a:solidFill>
            </a:endParaRPr>
          </a:p>
        </p:txBody>
      </p:sp>
      <p:sp>
        <p:nvSpPr>
          <p:cNvPr id="5" name="TextBox 4"/>
          <p:cNvSpPr txBox="1"/>
          <p:nvPr/>
        </p:nvSpPr>
        <p:spPr>
          <a:xfrm>
            <a:off x="1828800" y="3810000"/>
            <a:ext cx="2546723" cy="584775"/>
          </a:xfrm>
          <a:prstGeom prst="rect">
            <a:avLst/>
          </a:prstGeom>
          <a:noFill/>
        </p:spPr>
        <p:txBody>
          <a:bodyPr wrap="none" rtlCol="0">
            <a:spAutoFit/>
          </a:bodyPr>
          <a:lstStyle/>
          <a:p>
            <a:pPr>
              <a:buNone/>
            </a:pPr>
            <a:r>
              <a:rPr lang="en-US" sz="3200" dirty="0" smtClean="0">
                <a:solidFill>
                  <a:srgbClr val="FF0000"/>
                </a:solidFill>
              </a:rPr>
              <a:t>Heterotrophs</a:t>
            </a:r>
            <a:endParaRPr lang="en-US" sz="3200" dirty="0">
              <a:solidFill>
                <a:srgbClr val="FF0000"/>
              </a:solidFill>
            </a:endParaRPr>
          </a:p>
        </p:txBody>
      </p:sp>
    </p:spTree>
    <p:extLst>
      <p:ext uri="{BB962C8B-B14F-4D97-AF65-F5344CB8AC3E}">
        <p14:creationId xmlns:p14="http://schemas.microsoft.com/office/powerpoint/2010/main" val="267077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rPr>
              <a:t>Video review</a:t>
            </a:r>
            <a:endParaRPr lang="en-US" dirty="0">
              <a:solidFill>
                <a:srgbClr val="FF0000"/>
              </a:solidFill>
              <a:effectLst/>
            </a:endParaRPr>
          </a:p>
        </p:txBody>
      </p:sp>
      <p:sp>
        <p:nvSpPr>
          <p:cNvPr id="3" name="Content Placeholder 2"/>
          <p:cNvSpPr>
            <a:spLocks noGrp="1"/>
          </p:cNvSpPr>
          <p:nvPr>
            <p:ph idx="1"/>
          </p:nvPr>
        </p:nvSpPr>
        <p:spPr/>
        <p:txBody>
          <a:bodyPr/>
          <a:lstStyle/>
          <a:p>
            <a:r>
              <a:rPr lang="en-US" dirty="0">
                <a:solidFill>
                  <a:srgbClr val="0000CC"/>
                </a:solidFill>
                <a:effectLst/>
                <a:hlinkClick r:id="rId2"/>
              </a:rPr>
              <a:t>https://youtu.be/fcGDUcGjcyk</a:t>
            </a:r>
            <a:endParaRPr lang="en-US" dirty="0">
              <a:solidFill>
                <a:srgbClr val="0000CC"/>
              </a:solidFill>
              <a:effectLst/>
            </a:endParaRPr>
          </a:p>
        </p:txBody>
      </p:sp>
    </p:spTree>
    <p:extLst>
      <p:ext uri="{BB962C8B-B14F-4D97-AF65-F5344CB8AC3E}">
        <p14:creationId xmlns:p14="http://schemas.microsoft.com/office/powerpoint/2010/main" val="2361528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err="1" smtClean="0">
                <a:solidFill>
                  <a:srgbClr val="0000CC"/>
                </a:solidFill>
                <a:effectLst/>
              </a:rPr>
              <a:t>Volvox</a:t>
            </a:r>
            <a:endParaRPr lang="en-US" dirty="0">
              <a:solidFill>
                <a:srgbClr val="0000CC"/>
              </a:solidFill>
              <a:effectLst/>
            </a:endParaRPr>
          </a:p>
        </p:txBody>
      </p:sp>
      <p:pic>
        <p:nvPicPr>
          <p:cNvPr id="5" name="Picture 4"/>
          <p:cNvPicPr/>
          <p:nvPr/>
        </p:nvPicPr>
        <p:blipFill>
          <a:blip r:embed="rId2"/>
          <a:stretch>
            <a:fillRect/>
          </a:stretch>
        </p:blipFill>
        <p:spPr>
          <a:xfrm>
            <a:off x="2209800" y="696634"/>
            <a:ext cx="4862981" cy="5399366"/>
          </a:xfrm>
          <a:prstGeom prst="rect">
            <a:avLst/>
          </a:prstGeom>
        </p:spPr>
      </p:pic>
    </p:spTree>
    <p:extLst>
      <p:ext uri="{BB962C8B-B14F-4D97-AF65-F5344CB8AC3E}">
        <p14:creationId xmlns:p14="http://schemas.microsoft.com/office/powerpoint/2010/main" val="1725457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sp>
        <p:nvSpPr>
          <p:cNvPr id="3" name="Content Placeholder 2"/>
          <p:cNvSpPr>
            <a:spLocks noGrp="1"/>
          </p:cNvSpPr>
          <p:nvPr>
            <p:ph idx="1"/>
          </p:nvPr>
        </p:nvSpPr>
        <p:spPr>
          <a:xfrm>
            <a:off x="193963" y="810491"/>
            <a:ext cx="8229600" cy="2895600"/>
          </a:xfrm>
        </p:spPr>
        <p:txBody>
          <a:bodyPr/>
          <a:lstStyle/>
          <a:p>
            <a:r>
              <a:rPr lang="en-US" dirty="0" smtClean="0">
                <a:solidFill>
                  <a:srgbClr val="6600FF"/>
                </a:solidFill>
                <a:effectLst/>
              </a:rPr>
              <a:t>Some work with each other – combining flagella and teamwork…</a:t>
            </a:r>
          </a:p>
          <a:p>
            <a:pPr marL="0" indent="0">
              <a:buNone/>
            </a:pPr>
            <a:endParaRPr lang="en-US" dirty="0">
              <a:solidFill>
                <a:srgbClr val="6600FF"/>
              </a:solidFill>
              <a:effectLst/>
            </a:endParaRPr>
          </a:p>
          <a:p>
            <a:pPr marL="0" indent="0">
              <a:buNone/>
            </a:pPr>
            <a:r>
              <a:rPr lang="en-US" dirty="0" smtClean="0">
                <a:solidFill>
                  <a:srgbClr val="6600FF"/>
                </a:solidFill>
                <a:effectLst/>
              </a:rPr>
              <a:t>One example is the _____________________</a:t>
            </a:r>
            <a:endParaRPr lang="en-US" dirty="0">
              <a:solidFill>
                <a:srgbClr val="6600FF"/>
              </a:solidFill>
              <a:effectLst/>
            </a:endParaRPr>
          </a:p>
        </p:txBody>
      </p:sp>
      <p:sp>
        <p:nvSpPr>
          <p:cNvPr id="4" name="TextBox 3"/>
          <p:cNvSpPr txBox="1"/>
          <p:nvPr/>
        </p:nvSpPr>
        <p:spPr>
          <a:xfrm>
            <a:off x="1676400" y="2946975"/>
            <a:ext cx="1600200" cy="584775"/>
          </a:xfrm>
          <a:prstGeom prst="rect">
            <a:avLst/>
          </a:prstGeom>
          <a:noFill/>
        </p:spPr>
        <p:txBody>
          <a:bodyPr wrap="square" rtlCol="0">
            <a:spAutoFit/>
          </a:bodyPr>
          <a:lstStyle/>
          <a:p>
            <a:pPr>
              <a:buNone/>
            </a:pPr>
            <a:r>
              <a:rPr lang="en-US" sz="3200" dirty="0" err="1" smtClean="0">
                <a:solidFill>
                  <a:srgbClr val="FF0000"/>
                </a:solidFill>
              </a:rPr>
              <a:t>Volvox</a:t>
            </a:r>
            <a:endParaRPr lang="en-US" sz="3200" dirty="0">
              <a:solidFill>
                <a:srgbClr val="FF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6110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41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err="1" smtClean="0">
                <a:solidFill>
                  <a:srgbClr val="0000CC"/>
                </a:solidFill>
                <a:effectLst/>
              </a:rPr>
              <a:t>Volvox</a:t>
            </a:r>
            <a:endParaRPr lang="en-US" dirty="0">
              <a:solidFill>
                <a:srgbClr val="0000CC"/>
              </a:solidFill>
              <a:effectLst/>
            </a:endParaRPr>
          </a:p>
        </p:txBody>
      </p:sp>
      <p:pic>
        <p:nvPicPr>
          <p:cNvPr id="5" name="Picture 4"/>
          <p:cNvPicPr/>
          <p:nvPr/>
        </p:nvPicPr>
        <p:blipFill>
          <a:blip r:embed="rId2"/>
          <a:stretch>
            <a:fillRect/>
          </a:stretch>
        </p:blipFill>
        <p:spPr>
          <a:xfrm>
            <a:off x="97971" y="1137966"/>
            <a:ext cx="4862981" cy="5399366"/>
          </a:xfrm>
          <a:prstGeom prst="rect">
            <a:avLst/>
          </a:prstGeom>
        </p:spPr>
      </p:pic>
      <p:pic>
        <p:nvPicPr>
          <p:cNvPr id="3" name="Picture 2"/>
          <p:cNvPicPr>
            <a:picLocks noChangeAspect="1"/>
          </p:cNvPicPr>
          <p:nvPr/>
        </p:nvPicPr>
        <p:blipFill>
          <a:blip r:embed="rId3"/>
          <a:stretch>
            <a:fillRect/>
          </a:stretch>
        </p:blipFill>
        <p:spPr>
          <a:xfrm>
            <a:off x="8991600" y="-1066800"/>
            <a:ext cx="4486275" cy="4712000"/>
          </a:xfrm>
          <a:prstGeom prst="rect">
            <a:avLst/>
          </a:prstGeom>
        </p:spPr>
      </p:pic>
      <p:sp>
        <p:nvSpPr>
          <p:cNvPr id="4" name="TextBox 3"/>
          <p:cNvSpPr txBox="1"/>
          <p:nvPr/>
        </p:nvSpPr>
        <p:spPr>
          <a:xfrm>
            <a:off x="5488502" y="2230153"/>
            <a:ext cx="2362200" cy="584775"/>
          </a:xfrm>
          <a:prstGeom prst="rect">
            <a:avLst/>
          </a:prstGeom>
          <a:noFill/>
        </p:spPr>
        <p:txBody>
          <a:bodyPr wrap="square" rtlCol="0">
            <a:spAutoFit/>
          </a:bodyPr>
          <a:lstStyle/>
          <a:p>
            <a:pPr>
              <a:buNone/>
            </a:pPr>
            <a:r>
              <a:rPr lang="en-US" dirty="0" smtClean="0">
                <a:solidFill>
                  <a:schemeClr val="accent6"/>
                </a:solidFill>
                <a:effectLst/>
              </a:rPr>
              <a:t>Colony</a:t>
            </a:r>
            <a:endParaRPr lang="en-US" dirty="0">
              <a:solidFill>
                <a:schemeClr val="accent6"/>
              </a:solidFill>
              <a:effectLst/>
            </a:endParaRPr>
          </a:p>
        </p:txBody>
      </p:sp>
      <p:sp>
        <p:nvSpPr>
          <p:cNvPr id="6" name="TextBox 5"/>
          <p:cNvSpPr txBox="1"/>
          <p:nvPr/>
        </p:nvSpPr>
        <p:spPr>
          <a:xfrm>
            <a:off x="5488502" y="3719533"/>
            <a:ext cx="3575525" cy="584775"/>
          </a:xfrm>
          <a:prstGeom prst="rect">
            <a:avLst/>
          </a:prstGeom>
          <a:noFill/>
        </p:spPr>
        <p:txBody>
          <a:bodyPr wrap="square" rtlCol="0">
            <a:spAutoFit/>
          </a:bodyPr>
          <a:lstStyle/>
          <a:p>
            <a:pPr>
              <a:buNone/>
            </a:pPr>
            <a:r>
              <a:rPr lang="en-US" dirty="0" smtClean="0">
                <a:solidFill>
                  <a:schemeClr val="accent6"/>
                </a:solidFill>
                <a:effectLst/>
              </a:rPr>
              <a:t>Cell membrane</a:t>
            </a:r>
            <a:endParaRPr lang="en-US" dirty="0">
              <a:solidFill>
                <a:schemeClr val="accent6"/>
              </a:solidFill>
              <a:effectLst/>
            </a:endParaRPr>
          </a:p>
        </p:txBody>
      </p:sp>
      <p:sp>
        <p:nvSpPr>
          <p:cNvPr id="7" name="TextBox 6"/>
          <p:cNvSpPr txBox="1"/>
          <p:nvPr/>
        </p:nvSpPr>
        <p:spPr>
          <a:xfrm>
            <a:off x="5488502" y="2933888"/>
            <a:ext cx="2362200" cy="584775"/>
          </a:xfrm>
          <a:prstGeom prst="rect">
            <a:avLst/>
          </a:prstGeom>
          <a:noFill/>
        </p:spPr>
        <p:txBody>
          <a:bodyPr wrap="square" rtlCol="0">
            <a:spAutoFit/>
          </a:bodyPr>
          <a:lstStyle/>
          <a:p>
            <a:pPr>
              <a:buNone/>
            </a:pPr>
            <a:r>
              <a:rPr lang="en-US" dirty="0" smtClean="0">
                <a:solidFill>
                  <a:schemeClr val="accent6"/>
                </a:solidFill>
                <a:effectLst/>
              </a:rPr>
              <a:t>Flagella</a:t>
            </a:r>
            <a:endParaRPr lang="en-US" dirty="0">
              <a:solidFill>
                <a:schemeClr val="accent6"/>
              </a:solidFill>
              <a:effectLst/>
            </a:endParaRPr>
          </a:p>
        </p:txBody>
      </p:sp>
      <p:sp>
        <p:nvSpPr>
          <p:cNvPr id="8" name="TextBox 7"/>
          <p:cNvSpPr txBox="1"/>
          <p:nvPr/>
        </p:nvSpPr>
        <p:spPr>
          <a:xfrm>
            <a:off x="5422090" y="704425"/>
            <a:ext cx="3657600" cy="584775"/>
          </a:xfrm>
          <a:prstGeom prst="rect">
            <a:avLst/>
          </a:prstGeom>
          <a:noFill/>
        </p:spPr>
        <p:txBody>
          <a:bodyPr wrap="square" rtlCol="0">
            <a:spAutoFit/>
          </a:bodyPr>
          <a:lstStyle/>
          <a:p>
            <a:pPr>
              <a:buNone/>
            </a:pPr>
            <a:r>
              <a:rPr lang="en-US" dirty="0" smtClean="0">
                <a:solidFill>
                  <a:schemeClr val="accent6"/>
                </a:solidFill>
                <a:effectLst/>
              </a:rPr>
              <a:t>Daughter colony</a:t>
            </a:r>
            <a:endParaRPr lang="en-US" dirty="0">
              <a:solidFill>
                <a:schemeClr val="accent6"/>
              </a:solidFill>
              <a:effectLst/>
            </a:endParaRPr>
          </a:p>
        </p:txBody>
      </p:sp>
      <p:sp>
        <p:nvSpPr>
          <p:cNvPr id="9" name="TextBox 8"/>
          <p:cNvSpPr txBox="1"/>
          <p:nvPr/>
        </p:nvSpPr>
        <p:spPr>
          <a:xfrm>
            <a:off x="5605739" y="5247844"/>
            <a:ext cx="2127725" cy="584775"/>
          </a:xfrm>
          <a:prstGeom prst="rect">
            <a:avLst/>
          </a:prstGeom>
          <a:noFill/>
        </p:spPr>
        <p:txBody>
          <a:bodyPr wrap="square" rtlCol="0">
            <a:spAutoFit/>
          </a:bodyPr>
          <a:lstStyle/>
          <a:p>
            <a:pPr>
              <a:buNone/>
            </a:pPr>
            <a:r>
              <a:rPr lang="en-US" dirty="0" smtClean="0">
                <a:solidFill>
                  <a:schemeClr val="accent6"/>
                </a:solidFill>
                <a:effectLst/>
              </a:rPr>
              <a:t>Nucleus</a:t>
            </a:r>
            <a:endParaRPr lang="en-US" dirty="0">
              <a:solidFill>
                <a:schemeClr val="accent6"/>
              </a:solidFill>
              <a:effectLst/>
            </a:endParaRPr>
          </a:p>
        </p:txBody>
      </p:sp>
      <p:sp>
        <p:nvSpPr>
          <p:cNvPr id="10" name="TextBox 9"/>
          <p:cNvSpPr txBox="1"/>
          <p:nvPr/>
        </p:nvSpPr>
        <p:spPr>
          <a:xfrm>
            <a:off x="5488502" y="1467289"/>
            <a:ext cx="2127725" cy="584775"/>
          </a:xfrm>
          <a:prstGeom prst="rect">
            <a:avLst/>
          </a:prstGeom>
          <a:noFill/>
        </p:spPr>
        <p:txBody>
          <a:bodyPr wrap="square" rtlCol="0">
            <a:spAutoFit/>
          </a:bodyPr>
          <a:lstStyle/>
          <a:p>
            <a:pPr>
              <a:buNone/>
            </a:pPr>
            <a:r>
              <a:rPr lang="en-US" dirty="0" smtClean="0">
                <a:solidFill>
                  <a:schemeClr val="accent6"/>
                </a:solidFill>
                <a:effectLst/>
              </a:rPr>
              <a:t>Eyespot</a:t>
            </a:r>
            <a:endParaRPr lang="en-US" dirty="0">
              <a:solidFill>
                <a:schemeClr val="accent6"/>
              </a:solidFill>
              <a:effectLst/>
            </a:endParaRPr>
          </a:p>
        </p:txBody>
      </p:sp>
      <p:sp>
        <p:nvSpPr>
          <p:cNvPr id="11" name="TextBox 10"/>
          <p:cNvSpPr txBox="1"/>
          <p:nvPr/>
        </p:nvSpPr>
        <p:spPr>
          <a:xfrm>
            <a:off x="5550480" y="4468381"/>
            <a:ext cx="2851592" cy="584775"/>
          </a:xfrm>
          <a:prstGeom prst="rect">
            <a:avLst/>
          </a:prstGeom>
          <a:noFill/>
        </p:spPr>
        <p:txBody>
          <a:bodyPr wrap="square" rtlCol="0">
            <a:spAutoFit/>
          </a:bodyPr>
          <a:lstStyle/>
          <a:p>
            <a:pPr>
              <a:buNone/>
            </a:pPr>
            <a:r>
              <a:rPr lang="en-US" dirty="0" smtClean="0">
                <a:solidFill>
                  <a:schemeClr val="accent6"/>
                </a:solidFill>
                <a:effectLst/>
              </a:rPr>
              <a:t>Chloroplast</a:t>
            </a:r>
            <a:endParaRPr lang="en-US" dirty="0">
              <a:solidFill>
                <a:schemeClr val="accent6"/>
              </a:solidFill>
              <a:effectLst/>
            </a:endParaRPr>
          </a:p>
        </p:txBody>
      </p:sp>
    </p:spTree>
    <p:extLst>
      <p:ext uri="{BB962C8B-B14F-4D97-AF65-F5344CB8AC3E}">
        <p14:creationId xmlns:p14="http://schemas.microsoft.com/office/powerpoint/2010/main" val="2026763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err="1" smtClean="0">
                <a:solidFill>
                  <a:srgbClr val="0000CC"/>
                </a:solidFill>
                <a:effectLst/>
              </a:rPr>
              <a:t>Volvox</a:t>
            </a:r>
            <a:endParaRPr lang="en-US" dirty="0">
              <a:solidFill>
                <a:srgbClr val="0000CC"/>
              </a:solidFill>
              <a:effectLst/>
            </a:endParaRPr>
          </a:p>
        </p:txBody>
      </p:sp>
      <p:pic>
        <p:nvPicPr>
          <p:cNvPr id="5" name="Picture 4"/>
          <p:cNvPicPr/>
          <p:nvPr/>
        </p:nvPicPr>
        <p:blipFill>
          <a:blip r:embed="rId2"/>
          <a:stretch>
            <a:fillRect/>
          </a:stretch>
        </p:blipFill>
        <p:spPr>
          <a:xfrm>
            <a:off x="1925285" y="381000"/>
            <a:ext cx="4862981" cy="5399366"/>
          </a:xfrm>
          <a:prstGeom prst="rect">
            <a:avLst/>
          </a:prstGeom>
        </p:spPr>
      </p:pic>
      <p:pic>
        <p:nvPicPr>
          <p:cNvPr id="3" name="Picture 2"/>
          <p:cNvPicPr>
            <a:picLocks noChangeAspect="1"/>
          </p:cNvPicPr>
          <p:nvPr/>
        </p:nvPicPr>
        <p:blipFill>
          <a:blip r:embed="rId3"/>
          <a:stretch>
            <a:fillRect/>
          </a:stretch>
        </p:blipFill>
        <p:spPr>
          <a:xfrm>
            <a:off x="8991600" y="-1066800"/>
            <a:ext cx="4486275" cy="4712000"/>
          </a:xfrm>
          <a:prstGeom prst="rect">
            <a:avLst/>
          </a:prstGeom>
        </p:spPr>
      </p:pic>
      <p:sp>
        <p:nvSpPr>
          <p:cNvPr id="4" name="TextBox 3"/>
          <p:cNvSpPr txBox="1"/>
          <p:nvPr/>
        </p:nvSpPr>
        <p:spPr>
          <a:xfrm>
            <a:off x="427044" y="2419787"/>
            <a:ext cx="2362200" cy="584775"/>
          </a:xfrm>
          <a:prstGeom prst="rect">
            <a:avLst/>
          </a:prstGeom>
          <a:noFill/>
        </p:spPr>
        <p:txBody>
          <a:bodyPr wrap="square" rtlCol="0">
            <a:spAutoFit/>
          </a:bodyPr>
          <a:lstStyle/>
          <a:p>
            <a:pPr>
              <a:buNone/>
            </a:pPr>
            <a:r>
              <a:rPr lang="en-US" dirty="0" smtClean="0">
                <a:solidFill>
                  <a:schemeClr val="accent6"/>
                </a:solidFill>
                <a:effectLst/>
              </a:rPr>
              <a:t>1. Colony</a:t>
            </a:r>
            <a:endParaRPr lang="en-US" dirty="0">
              <a:solidFill>
                <a:schemeClr val="accent6"/>
              </a:solidFill>
              <a:effectLst/>
            </a:endParaRPr>
          </a:p>
        </p:txBody>
      </p:sp>
      <p:sp>
        <p:nvSpPr>
          <p:cNvPr id="6" name="TextBox 5"/>
          <p:cNvSpPr txBox="1"/>
          <p:nvPr/>
        </p:nvSpPr>
        <p:spPr>
          <a:xfrm>
            <a:off x="0" y="4547107"/>
            <a:ext cx="3575525" cy="584775"/>
          </a:xfrm>
          <a:prstGeom prst="rect">
            <a:avLst/>
          </a:prstGeom>
          <a:noFill/>
        </p:spPr>
        <p:txBody>
          <a:bodyPr wrap="square" rtlCol="0">
            <a:spAutoFit/>
          </a:bodyPr>
          <a:lstStyle/>
          <a:p>
            <a:pPr>
              <a:buNone/>
            </a:pPr>
            <a:r>
              <a:rPr lang="en-US" dirty="0" smtClean="0">
                <a:solidFill>
                  <a:schemeClr val="accent6"/>
                </a:solidFill>
                <a:effectLst/>
              </a:rPr>
              <a:t>4. Cell membrane</a:t>
            </a:r>
            <a:endParaRPr lang="en-US" dirty="0">
              <a:solidFill>
                <a:schemeClr val="accent6"/>
              </a:solidFill>
              <a:effectLst/>
            </a:endParaRPr>
          </a:p>
        </p:txBody>
      </p:sp>
      <p:sp>
        <p:nvSpPr>
          <p:cNvPr id="7" name="TextBox 6"/>
          <p:cNvSpPr txBox="1"/>
          <p:nvPr/>
        </p:nvSpPr>
        <p:spPr>
          <a:xfrm>
            <a:off x="1872107" y="3898625"/>
            <a:ext cx="2362200" cy="584775"/>
          </a:xfrm>
          <a:prstGeom prst="rect">
            <a:avLst/>
          </a:prstGeom>
          <a:noFill/>
        </p:spPr>
        <p:txBody>
          <a:bodyPr wrap="square" rtlCol="0">
            <a:spAutoFit/>
          </a:bodyPr>
          <a:lstStyle/>
          <a:p>
            <a:pPr>
              <a:buNone/>
            </a:pPr>
            <a:r>
              <a:rPr lang="en-US" dirty="0" smtClean="0">
                <a:solidFill>
                  <a:schemeClr val="accent6"/>
                </a:solidFill>
                <a:effectLst/>
              </a:rPr>
              <a:t>3. Flagella</a:t>
            </a:r>
            <a:endParaRPr lang="en-US" dirty="0">
              <a:solidFill>
                <a:schemeClr val="accent6"/>
              </a:solidFill>
              <a:effectLst/>
            </a:endParaRPr>
          </a:p>
        </p:txBody>
      </p:sp>
      <p:sp>
        <p:nvSpPr>
          <p:cNvPr id="8" name="TextBox 7"/>
          <p:cNvSpPr txBox="1"/>
          <p:nvPr/>
        </p:nvSpPr>
        <p:spPr>
          <a:xfrm>
            <a:off x="5627484" y="3545262"/>
            <a:ext cx="3657600" cy="584775"/>
          </a:xfrm>
          <a:prstGeom prst="rect">
            <a:avLst/>
          </a:prstGeom>
          <a:noFill/>
        </p:spPr>
        <p:txBody>
          <a:bodyPr wrap="square" rtlCol="0">
            <a:spAutoFit/>
          </a:bodyPr>
          <a:lstStyle/>
          <a:p>
            <a:pPr>
              <a:buNone/>
            </a:pPr>
            <a:r>
              <a:rPr lang="en-US" dirty="0" smtClean="0">
                <a:solidFill>
                  <a:schemeClr val="accent6"/>
                </a:solidFill>
                <a:effectLst/>
              </a:rPr>
              <a:t>2. Daughter colony</a:t>
            </a:r>
            <a:endParaRPr lang="en-US" dirty="0">
              <a:solidFill>
                <a:schemeClr val="accent6"/>
              </a:solidFill>
              <a:effectLst/>
            </a:endParaRPr>
          </a:p>
        </p:txBody>
      </p:sp>
      <p:sp>
        <p:nvSpPr>
          <p:cNvPr id="9" name="TextBox 8"/>
          <p:cNvSpPr txBox="1"/>
          <p:nvPr/>
        </p:nvSpPr>
        <p:spPr>
          <a:xfrm>
            <a:off x="1066800" y="5319238"/>
            <a:ext cx="2127725" cy="584775"/>
          </a:xfrm>
          <a:prstGeom prst="rect">
            <a:avLst/>
          </a:prstGeom>
          <a:noFill/>
        </p:spPr>
        <p:txBody>
          <a:bodyPr wrap="square" rtlCol="0">
            <a:spAutoFit/>
          </a:bodyPr>
          <a:lstStyle/>
          <a:p>
            <a:pPr>
              <a:buNone/>
            </a:pPr>
            <a:r>
              <a:rPr lang="en-US" dirty="0" smtClean="0">
                <a:solidFill>
                  <a:schemeClr val="accent6"/>
                </a:solidFill>
                <a:effectLst/>
              </a:rPr>
              <a:t>5. Nucleus</a:t>
            </a:r>
            <a:endParaRPr lang="en-US" dirty="0">
              <a:solidFill>
                <a:schemeClr val="accent6"/>
              </a:solidFill>
              <a:effectLst/>
            </a:endParaRPr>
          </a:p>
        </p:txBody>
      </p:sp>
      <p:sp>
        <p:nvSpPr>
          <p:cNvPr id="10" name="TextBox 9"/>
          <p:cNvSpPr txBox="1"/>
          <p:nvPr/>
        </p:nvSpPr>
        <p:spPr>
          <a:xfrm>
            <a:off x="5626192" y="4483400"/>
            <a:ext cx="2127725" cy="584775"/>
          </a:xfrm>
          <a:prstGeom prst="rect">
            <a:avLst/>
          </a:prstGeom>
          <a:noFill/>
        </p:spPr>
        <p:txBody>
          <a:bodyPr wrap="square" rtlCol="0">
            <a:spAutoFit/>
          </a:bodyPr>
          <a:lstStyle/>
          <a:p>
            <a:pPr>
              <a:buNone/>
            </a:pPr>
            <a:r>
              <a:rPr lang="en-US" dirty="0" smtClean="0">
                <a:solidFill>
                  <a:schemeClr val="accent6"/>
                </a:solidFill>
                <a:effectLst/>
              </a:rPr>
              <a:t>6. Eyespot</a:t>
            </a:r>
            <a:endParaRPr lang="en-US" dirty="0">
              <a:solidFill>
                <a:schemeClr val="accent6"/>
              </a:solidFill>
              <a:effectLst/>
            </a:endParaRPr>
          </a:p>
        </p:txBody>
      </p:sp>
      <p:sp>
        <p:nvSpPr>
          <p:cNvPr id="11" name="TextBox 10"/>
          <p:cNvSpPr txBox="1"/>
          <p:nvPr/>
        </p:nvSpPr>
        <p:spPr>
          <a:xfrm>
            <a:off x="5328559" y="5208913"/>
            <a:ext cx="2851592" cy="584775"/>
          </a:xfrm>
          <a:prstGeom prst="rect">
            <a:avLst/>
          </a:prstGeom>
          <a:noFill/>
        </p:spPr>
        <p:txBody>
          <a:bodyPr wrap="square" rtlCol="0">
            <a:spAutoFit/>
          </a:bodyPr>
          <a:lstStyle/>
          <a:p>
            <a:pPr>
              <a:buNone/>
            </a:pPr>
            <a:r>
              <a:rPr lang="en-US" dirty="0" smtClean="0">
                <a:solidFill>
                  <a:schemeClr val="accent6"/>
                </a:solidFill>
                <a:effectLst/>
              </a:rPr>
              <a:t>7. Chloroplast</a:t>
            </a:r>
            <a:endParaRPr lang="en-US" dirty="0">
              <a:solidFill>
                <a:schemeClr val="accent6"/>
              </a:solidFill>
              <a:effectLst/>
            </a:endParaRPr>
          </a:p>
        </p:txBody>
      </p:sp>
    </p:spTree>
    <p:extLst>
      <p:ext uri="{BB962C8B-B14F-4D97-AF65-F5344CB8AC3E}">
        <p14:creationId xmlns:p14="http://schemas.microsoft.com/office/powerpoint/2010/main" val="386074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err="1" smtClean="0">
                <a:solidFill>
                  <a:srgbClr val="0000CC"/>
                </a:solidFill>
                <a:effectLst/>
              </a:rPr>
              <a:t>Volvox</a:t>
            </a:r>
            <a:endParaRPr lang="en-US" dirty="0">
              <a:solidFill>
                <a:srgbClr val="0000CC"/>
              </a:solidFill>
              <a:effectLst/>
            </a:endParaRPr>
          </a:p>
        </p:txBody>
      </p:sp>
      <p:pic>
        <p:nvPicPr>
          <p:cNvPr id="5" name="Picture 4"/>
          <p:cNvPicPr/>
          <p:nvPr/>
        </p:nvPicPr>
        <p:blipFill>
          <a:blip r:embed="rId2"/>
          <a:stretch>
            <a:fillRect/>
          </a:stretch>
        </p:blipFill>
        <p:spPr>
          <a:xfrm>
            <a:off x="2583" y="1143000"/>
            <a:ext cx="4862981" cy="5399366"/>
          </a:xfrm>
          <a:prstGeom prst="rect">
            <a:avLst/>
          </a:prstGeom>
        </p:spPr>
      </p:pic>
      <p:sp>
        <p:nvSpPr>
          <p:cNvPr id="3" name="TextBox 2"/>
          <p:cNvSpPr txBox="1"/>
          <p:nvPr/>
        </p:nvSpPr>
        <p:spPr>
          <a:xfrm>
            <a:off x="4572000" y="177225"/>
            <a:ext cx="3505200" cy="584775"/>
          </a:xfrm>
          <a:prstGeom prst="rect">
            <a:avLst/>
          </a:prstGeom>
          <a:noFill/>
        </p:spPr>
        <p:txBody>
          <a:bodyPr wrap="square" rtlCol="0">
            <a:spAutoFit/>
          </a:bodyPr>
          <a:lstStyle/>
          <a:p>
            <a:pPr>
              <a:buNone/>
            </a:pPr>
            <a:r>
              <a:rPr lang="en-US" dirty="0" smtClean="0">
                <a:solidFill>
                  <a:srgbClr val="FF0000"/>
                </a:solidFill>
                <a:effectLst/>
              </a:rPr>
              <a:t>Locomotion:</a:t>
            </a:r>
            <a:endParaRPr lang="en-US" dirty="0">
              <a:solidFill>
                <a:srgbClr val="FF0000"/>
              </a:solidFill>
              <a:effectLst/>
            </a:endParaRPr>
          </a:p>
        </p:txBody>
      </p:sp>
      <p:sp>
        <p:nvSpPr>
          <p:cNvPr id="6" name="TextBox 5"/>
          <p:cNvSpPr txBox="1"/>
          <p:nvPr/>
        </p:nvSpPr>
        <p:spPr>
          <a:xfrm>
            <a:off x="4724400" y="2184112"/>
            <a:ext cx="3505200" cy="584775"/>
          </a:xfrm>
          <a:prstGeom prst="rect">
            <a:avLst/>
          </a:prstGeom>
          <a:noFill/>
        </p:spPr>
        <p:txBody>
          <a:bodyPr wrap="square" rtlCol="0">
            <a:spAutoFit/>
          </a:bodyPr>
          <a:lstStyle/>
          <a:p>
            <a:pPr>
              <a:buNone/>
            </a:pPr>
            <a:r>
              <a:rPr lang="en-US" dirty="0" smtClean="0">
                <a:solidFill>
                  <a:srgbClr val="0000CC"/>
                </a:solidFill>
                <a:effectLst/>
              </a:rPr>
              <a:t>Reproduction:</a:t>
            </a:r>
            <a:endParaRPr lang="en-US" dirty="0">
              <a:solidFill>
                <a:srgbClr val="0000CC"/>
              </a:solidFill>
              <a:effectLst/>
            </a:endParaRPr>
          </a:p>
        </p:txBody>
      </p:sp>
      <p:sp>
        <p:nvSpPr>
          <p:cNvPr id="7" name="TextBox 6"/>
          <p:cNvSpPr txBox="1"/>
          <p:nvPr/>
        </p:nvSpPr>
        <p:spPr>
          <a:xfrm>
            <a:off x="4724400" y="4228452"/>
            <a:ext cx="3505200" cy="584775"/>
          </a:xfrm>
          <a:prstGeom prst="rect">
            <a:avLst/>
          </a:prstGeom>
          <a:noFill/>
        </p:spPr>
        <p:txBody>
          <a:bodyPr wrap="square" rtlCol="0">
            <a:spAutoFit/>
          </a:bodyPr>
          <a:lstStyle/>
          <a:p>
            <a:pPr>
              <a:buNone/>
            </a:pPr>
            <a:r>
              <a:rPr lang="en-US" dirty="0" smtClean="0">
                <a:solidFill>
                  <a:srgbClr val="00B050"/>
                </a:solidFill>
                <a:effectLst/>
              </a:rPr>
              <a:t>Metabolism:</a:t>
            </a:r>
            <a:endParaRPr lang="en-US" dirty="0">
              <a:solidFill>
                <a:srgbClr val="00B050"/>
              </a:solidFill>
              <a:effectLst/>
            </a:endParaRPr>
          </a:p>
        </p:txBody>
      </p:sp>
    </p:spTree>
    <p:extLst>
      <p:ext uri="{BB962C8B-B14F-4D97-AF65-F5344CB8AC3E}">
        <p14:creationId xmlns:p14="http://schemas.microsoft.com/office/powerpoint/2010/main" val="1926308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Euglena</a:t>
            </a:r>
            <a:endParaRPr lang="en-US" dirty="0">
              <a:solidFill>
                <a:srgbClr val="0000CC"/>
              </a:solidFill>
              <a:effectLst/>
            </a:endParaRPr>
          </a:p>
        </p:txBody>
      </p:sp>
      <p:pic>
        <p:nvPicPr>
          <p:cNvPr id="4" name="Picture 3"/>
          <p:cNvPicPr/>
          <p:nvPr/>
        </p:nvPicPr>
        <p:blipFill>
          <a:blip r:embed="rId2"/>
          <a:stretch>
            <a:fillRect/>
          </a:stretch>
        </p:blipFill>
        <p:spPr>
          <a:xfrm>
            <a:off x="2057400" y="673386"/>
            <a:ext cx="5105400" cy="5575013"/>
          </a:xfrm>
          <a:prstGeom prst="rect">
            <a:avLst/>
          </a:prstGeom>
        </p:spPr>
      </p:pic>
    </p:spTree>
    <p:extLst>
      <p:ext uri="{BB962C8B-B14F-4D97-AF65-F5344CB8AC3E}">
        <p14:creationId xmlns:p14="http://schemas.microsoft.com/office/powerpoint/2010/main" val="11754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rPr>
              <a:t>Review</a:t>
            </a:r>
            <a:endParaRPr lang="en-US" dirty="0">
              <a:solidFill>
                <a:schemeClr val="bg1"/>
              </a:solidFill>
              <a:effectLst/>
            </a:endParaRPr>
          </a:p>
        </p:txBody>
      </p:sp>
      <p:sp>
        <p:nvSpPr>
          <p:cNvPr id="3" name="Content Placeholder 2"/>
          <p:cNvSpPr>
            <a:spLocks noGrp="1"/>
          </p:cNvSpPr>
          <p:nvPr>
            <p:ph idx="1"/>
          </p:nvPr>
        </p:nvSpPr>
        <p:spPr>
          <a:xfrm>
            <a:off x="457200" y="1391807"/>
            <a:ext cx="8229600" cy="4530725"/>
          </a:xfrm>
        </p:spPr>
        <p:txBody>
          <a:bodyPr/>
          <a:lstStyle/>
          <a:p>
            <a:pPr marL="0" indent="0">
              <a:buNone/>
            </a:pPr>
            <a:r>
              <a:rPr lang="en-US" dirty="0" smtClean="0">
                <a:solidFill>
                  <a:srgbClr val="0000CC"/>
                </a:solidFill>
                <a:effectLst/>
              </a:rPr>
              <a:t>-Spontaneous Generation</a:t>
            </a:r>
          </a:p>
          <a:p>
            <a:pPr marL="0" indent="0">
              <a:buNone/>
            </a:pPr>
            <a:r>
              <a:rPr lang="en-US" dirty="0" smtClean="0">
                <a:solidFill>
                  <a:srgbClr val="0000CC"/>
                </a:solidFill>
                <a:effectLst/>
              </a:rPr>
              <a:t>-Cell theory (Schleiden, Schwann, Virchow)</a:t>
            </a:r>
          </a:p>
          <a:p>
            <a:pPr marL="0" indent="0">
              <a:buNone/>
            </a:pPr>
            <a:r>
              <a:rPr lang="en-US" dirty="0" smtClean="0">
                <a:solidFill>
                  <a:srgbClr val="0000CC"/>
                </a:solidFill>
                <a:effectLst/>
              </a:rPr>
              <a:t>-Cells – Robert Hooke</a:t>
            </a:r>
          </a:p>
          <a:p>
            <a:pPr marL="0" indent="0">
              <a:buNone/>
            </a:pPr>
            <a:r>
              <a:rPr lang="en-US" dirty="0" smtClean="0">
                <a:solidFill>
                  <a:srgbClr val="0000CC"/>
                </a:solidFill>
                <a:effectLst/>
              </a:rPr>
              <a:t>-”Animal-</a:t>
            </a:r>
            <a:r>
              <a:rPr lang="en-US" dirty="0" err="1" smtClean="0">
                <a:solidFill>
                  <a:srgbClr val="0000CC"/>
                </a:solidFill>
                <a:effectLst/>
              </a:rPr>
              <a:t>cules</a:t>
            </a:r>
            <a:r>
              <a:rPr lang="en-US" dirty="0" smtClean="0">
                <a:solidFill>
                  <a:srgbClr val="0000CC"/>
                </a:solidFill>
                <a:effectLst/>
              </a:rPr>
              <a:t>” – Anton van Leeuwenhoek</a:t>
            </a:r>
          </a:p>
          <a:p>
            <a:pPr marL="0" indent="0">
              <a:buNone/>
            </a:pPr>
            <a:endParaRPr lang="en-US" dirty="0">
              <a:solidFill>
                <a:srgbClr val="0000CC"/>
              </a:solidFill>
              <a:effectLst/>
            </a:endParaRPr>
          </a:p>
        </p:txBody>
      </p:sp>
    </p:spTree>
    <p:extLst>
      <p:ext uri="{BB962C8B-B14F-4D97-AF65-F5344CB8AC3E}">
        <p14:creationId xmlns:p14="http://schemas.microsoft.com/office/powerpoint/2010/main" val="196744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56800">
            <a:off x="4762897" y="1651311"/>
            <a:ext cx="3474997" cy="49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7127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sp>
        <p:nvSpPr>
          <p:cNvPr id="3" name="Content Placeholder 2"/>
          <p:cNvSpPr>
            <a:spLocks noGrp="1"/>
          </p:cNvSpPr>
          <p:nvPr>
            <p:ph idx="1"/>
          </p:nvPr>
        </p:nvSpPr>
        <p:spPr>
          <a:xfrm>
            <a:off x="304800" y="800099"/>
            <a:ext cx="8229600" cy="2985075"/>
          </a:xfrm>
        </p:spPr>
        <p:txBody>
          <a:bodyPr/>
          <a:lstStyle/>
          <a:p>
            <a:r>
              <a:rPr lang="en-US" dirty="0" smtClean="0">
                <a:solidFill>
                  <a:srgbClr val="6600FF"/>
                </a:solidFill>
                <a:effectLst/>
              </a:rPr>
              <a:t>Some use a whip-like tail known as a ____________________</a:t>
            </a:r>
          </a:p>
          <a:p>
            <a:pPr marL="0" indent="0">
              <a:buNone/>
            </a:pPr>
            <a:endParaRPr lang="en-US" dirty="0">
              <a:solidFill>
                <a:srgbClr val="6600FF"/>
              </a:solidFill>
              <a:effectLst/>
            </a:endParaRPr>
          </a:p>
          <a:p>
            <a:pPr marL="0" indent="0">
              <a:buNone/>
            </a:pPr>
            <a:r>
              <a:rPr lang="en-US" dirty="0" smtClean="0">
                <a:solidFill>
                  <a:srgbClr val="6600FF"/>
                </a:solidFill>
                <a:effectLst/>
              </a:rPr>
              <a:t>One example of this is the __________________</a:t>
            </a:r>
            <a:endParaRPr lang="en-US" dirty="0">
              <a:solidFill>
                <a:srgbClr val="6600FF"/>
              </a:solidFill>
              <a:effectLst/>
            </a:endParaRPr>
          </a:p>
        </p:txBody>
      </p:sp>
      <p:sp>
        <p:nvSpPr>
          <p:cNvPr id="4" name="TextBox 3"/>
          <p:cNvSpPr txBox="1"/>
          <p:nvPr/>
        </p:nvSpPr>
        <p:spPr>
          <a:xfrm>
            <a:off x="1682496" y="1295400"/>
            <a:ext cx="1917128" cy="584775"/>
          </a:xfrm>
          <a:prstGeom prst="rect">
            <a:avLst/>
          </a:prstGeom>
          <a:noFill/>
        </p:spPr>
        <p:txBody>
          <a:bodyPr wrap="none" rtlCol="0">
            <a:spAutoFit/>
          </a:bodyPr>
          <a:lstStyle/>
          <a:p>
            <a:pPr>
              <a:buNone/>
            </a:pPr>
            <a:r>
              <a:rPr lang="en-US" sz="3200" dirty="0" smtClean="0">
                <a:solidFill>
                  <a:srgbClr val="FF0000"/>
                </a:solidFill>
              </a:rPr>
              <a:t>Flagellum</a:t>
            </a:r>
            <a:endParaRPr lang="en-US" sz="3200" dirty="0">
              <a:solidFill>
                <a:srgbClr val="FF0000"/>
              </a:solidFill>
            </a:endParaRPr>
          </a:p>
        </p:txBody>
      </p:sp>
      <p:sp>
        <p:nvSpPr>
          <p:cNvPr id="5" name="TextBox 4"/>
          <p:cNvSpPr txBox="1"/>
          <p:nvPr/>
        </p:nvSpPr>
        <p:spPr>
          <a:xfrm>
            <a:off x="1827375" y="2908012"/>
            <a:ext cx="1627369" cy="584775"/>
          </a:xfrm>
          <a:prstGeom prst="rect">
            <a:avLst/>
          </a:prstGeom>
          <a:noFill/>
        </p:spPr>
        <p:txBody>
          <a:bodyPr wrap="none" rtlCol="0">
            <a:spAutoFit/>
          </a:bodyPr>
          <a:lstStyle/>
          <a:p>
            <a:pPr>
              <a:buNone/>
            </a:pPr>
            <a:r>
              <a:rPr lang="en-US" sz="3200" dirty="0" smtClean="0">
                <a:solidFill>
                  <a:srgbClr val="FF0000"/>
                </a:solidFill>
              </a:rPr>
              <a:t>Euglena</a:t>
            </a:r>
            <a:endParaRPr lang="en-US" sz="3200" dirty="0">
              <a:solidFill>
                <a:srgbClr val="FF0000"/>
              </a:solidFill>
            </a:endParaRPr>
          </a:p>
        </p:txBody>
      </p:sp>
    </p:spTree>
    <p:extLst>
      <p:ext uri="{BB962C8B-B14F-4D97-AF65-F5344CB8AC3E}">
        <p14:creationId xmlns:p14="http://schemas.microsoft.com/office/powerpoint/2010/main" val="368873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7150" y="690176"/>
            <a:ext cx="5105400" cy="5575013"/>
          </a:xfrm>
          <a:prstGeom prst="rect">
            <a:avLst/>
          </a:prstGeom>
        </p:spPr>
      </p:pic>
      <p:sp>
        <p:nvSpPr>
          <p:cNvPr id="6" name="TextBox 5"/>
          <p:cNvSpPr txBox="1"/>
          <p:nvPr/>
        </p:nvSpPr>
        <p:spPr>
          <a:xfrm>
            <a:off x="5639446" y="3183107"/>
            <a:ext cx="2514600" cy="584775"/>
          </a:xfrm>
          <a:prstGeom prst="rect">
            <a:avLst/>
          </a:prstGeom>
          <a:noFill/>
        </p:spPr>
        <p:txBody>
          <a:bodyPr wrap="square" rtlCol="0">
            <a:spAutoFit/>
          </a:bodyPr>
          <a:lstStyle/>
          <a:p>
            <a:pPr>
              <a:buNone/>
            </a:pPr>
            <a:r>
              <a:rPr lang="en-US" dirty="0" smtClean="0">
                <a:solidFill>
                  <a:srgbClr val="0000CC"/>
                </a:solidFill>
                <a:effectLst/>
              </a:rPr>
              <a:t>Eye spot</a:t>
            </a:r>
            <a:endParaRPr lang="en-US" dirty="0">
              <a:solidFill>
                <a:srgbClr val="0000CC"/>
              </a:solidFill>
              <a:effectLst/>
            </a:endParaRPr>
          </a:p>
        </p:txBody>
      </p:sp>
      <p:sp>
        <p:nvSpPr>
          <p:cNvPr id="7" name="TextBox 6"/>
          <p:cNvSpPr txBox="1"/>
          <p:nvPr/>
        </p:nvSpPr>
        <p:spPr>
          <a:xfrm>
            <a:off x="5499639" y="1107295"/>
            <a:ext cx="2133600" cy="584775"/>
          </a:xfrm>
          <a:prstGeom prst="rect">
            <a:avLst/>
          </a:prstGeom>
          <a:noFill/>
        </p:spPr>
        <p:txBody>
          <a:bodyPr wrap="square" rtlCol="0">
            <a:spAutoFit/>
          </a:bodyPr>
          <a:lstStyle/>
          <a:p>
            <a:pPr>
              <a:buNone/>
            </a:pPr>
            <a:r>
              <a:rPr lang="en-US" dirty="0" smtClean="0">
                <a:solidFill>
                  <a:srgbClr val="0000CC"/>
                </a:solidFill>
                <a:effectLst/>
              </a:rPr>
              <a:t>Flagella</a:t>
            </a:r>
            <a:endParaRPr lang="en-US" dirty="0">
              <a:solidFill>
                <a:srgbClr val="0000CC"/>
              </a:solidFill>
              <a:effectLst/>
            </a:endParaRPr>
          </a:p>
        </p:txBody>
      </p:sp>
      <p:sp>
        <p:nvSpPr>
          <p:cNvPr id="8" name="TextBox 7"/>
          <p:cNvSpPr txBox="1"/>
          <p:nvPr/>
        </p:nvSpPr>
        <p:spPr>
          <a:xfrm>
            <a:off x="5557435" y="1903429"/>
            <a:ext cx="2438400" cy="646331"/>
          </a:xfrm>
          <a:prstGeom prst="rect">
            <a:avLst/>
          </a:prstGeom>
          <a:noFill/>
        </p:spPr>
        <p:txBody>
          <a:bodyPr wrap="square" rtlCol="0">
            <a:spAutoFit/>
          </a:bodyPr>
          <a:lstStyle/>
          <a:p>
            <a:pPr>
              <a:buNone/>
            </a:pPr>
            <a:r>
              <a:rPr lang="en-US" sz="3600" dirty="0" smtClean="0">
                <a:solidFill>
                  <a:srgbClr val="0000CC"/>
                </a:solidFill>
                <a:effectLst/>
              </a:rPr>
              <a:t>Nucleus</a:t>
            </a:r>
            <a:endParaRPr lang="en-US" sz="3600" dirty="0">
              <a:solidFill>
                <a:srgbClr val="0000CC"/>
              </a:solidFill>
              <a:effectLst/>
            </a:endParaRPr>
          </a:p>
        </p:txBody>
      </p:sp>
      <p:sp>
        <p:nvSpPr>
          <p:cNvPr id="9" name="TextBox 8"/>
          <p:cNvSpPr txBox="1"/>
          <p:nvPr/>
        </p:nvSpPr>
        <p:spPr>
          <a:xfrm>
            <a:off x="5355956" y="381404"/>
            <a:ext cx="4133850" cy="584775"/>
          </a:xfrm>
          <a:prstGeom prst="rect">
            <a:avLst/>
          </a:prstGeom>
          <a:noFill/>
        </p:spPr>
        <p:txBody>
          <a:bodyPr wrap="square" rtlCol="0">
            <a:spAutoFit/>
          </a:bodyPr>
          <a:lstStyle/>
          <a:p>
            <a:pPr>
              <a:buNone/>
            </a:pPr>
            <a:r>
              <a:rPr lang="en-US" dirty="0" smtClean="0">
                <a:solidFill>
                  <a:srgbClr val="0000CC"/>
                </a:solidFill>
                <a:effectLst/>
              </a:rPr>
              <a:t>Contractile vacuole</a:t>
            </a:r>
            <a:endParaRPr lang="en-US" dirty="0">
              <a:solidFill>
                <a:srgbClr val="0000CC"/>
              </a:solidFill>
              <a:effectLst/>
            </a:endParaRPr>
          </a:p>
        </p:txBody>
      </p:sp>
      <p:sp>
        <p:nvSpPr>
          <p:cNvPr id="10" name="TextBox 9"/>
          <p:cNvSpPr txBox="1"/>
          <p:nvPr/>
        </p:nvSpPr>
        <p:spPr>
          <a:xfrm>
            <a:off x="5639446" y="4090556"/>
            <a:ext cx="4133850" cy="584775"/>
          </a:xfrm>
          <a:prstGeom prst="rect">
            <a:avLst/>
          </a:prstGeom>
          <a:noFill/>
        </p:spPr>
        <p:txBody>
          <a:bodyPr wrap="square" rtlCol="0">
            <a:spAutoFit/>
          </a:bodyPr>
          <a:lstStyle/>
          <a:p>
            <a:pPr>
              <a:buNone/>
            </a:pPr>
            <a:r>
              <a:rPr lang="en-US" dirty="0" smtClean="0">
                <a:solidFill>
                  <a:srgbClr val="0000CC"/>
                </a:solidFill>
                <a:effectLst/>
              </a:rPr>
              <a:t>Cell membrane</a:t>
            </a:r>
            <a:endParaRPr lang="en-US" dirty="0">
              <a:solidFill>
                <a:srgbClr val="0000CC"/>
              </a:solidFill>
              <a:effectLst/>
            </a:endParaRPr>
          </a:p>
        </p:txBody>
      </p:sp>
      <p:sp>
        <p:nvSpPr>
          <p:cNvPr id="11" name="TextBox 10"/>
          <p:cNvSpPr txBox="1"/>
          <p:nvPr/>
        </p:nvSpPr>
        <p:spPr>
          <a:xfrm>
            <a:off x="5729207" y="5016290"/>
            <a:ext cx="2867186" cy="584775"/>
          </a:xfrm>
          <a:prstGeom prst="rect">
            <a:avLst/>
          </a:prstGeom>
          <a:noFill/>
        </p:spPr>
        <p:txBody>
          <a:bodyPr wrap="square" rtlCol="0">
            <a:spAutoFit/>
          </a:bodyPr>
          <a:lstStyle/>
          <a:p>
            <a:pPr>
              <a:buNone/>
            </a:pPr>
            <a:r>
              <a:rPr lang="en-US" dirty="0" smtClean="0">
                <a:solidFill>
                  <a:srgbClr val="0000CC"/>
                </a:solidFill>
                <a:effectLst/>
              </a:rPr>
              <a:t>Chloroplast</a:t>
            </a:r>
            <a:endParaRPr lang="en-US" dirty="0">
              <a:solidFill>
                <a:srgbClr val="0000CC"/>
              </a:solidFill>
              <a:effectLst/>
            </a:endParaRPr>
          </a:p>
        </p:txBody>
      </p:sp>
      <p:sp>
        <p:nvSpPr>
          <p:cNvPr id="12" name="TextBox 11"/>
          <p:cNvSpPr txBox="1"/>
          <p:nvPr/>
        </p:nvSpPr>
        <p:spPr>
          <a:xfrm>
            <a:off x="5577453" y="2598331"/>
            <a:ext cx="2638586" cy="584775"/>
          </a:xfrm>
          <a:prstGeom prst="rect">
            <a:avLst/>
          </a:prstGeom>
          <a:noFill/>
        </p:spPr>
        <p:txBody>
          <a:bodyPr wrap="square" rtlCol="0">
            <a:spAutoFit/>
          </a:bodyPr>
          <a:lstStyle/>
          <a:p>
            <a:pPr>
              <a:buNone/>
            </a:pPr>
            <a:r>
              <a:rPr lang="en-US" dirty="0" smtClean="0">
                <a:solidFill>
                  <a:srgbClr val="0000CC"/>
                </a:solidFill>
                <a:effectLst/>
              </a:rPr>
              <a:t>Cytoplasm </a:t>
            </a:r>
            <a:endParaRPr lang="en-US" dirty="0">
              <a:solidFill>
                <a:srgbClr val="0000CC"/>
              </a:solidFill>
              <a:effectLst/>
            </a:endParaRPr>
          </a:p>
        </p:txBody>
      </p:sp>
      <p:sp>
        <p:nvSpPr>
          <p:cNvPr id="2" name="TextBox 1"/>
          <p:cNvSpPr txBox="1"/>
          <p:nvPr/>
        </p:nvSpPr>
        <p:spPr>
          <a:xfrm>
            <a:off x="250556" y="247261"/>
            <a:ext cx="3657600" cy="707886"/>
          </a:xfrm>
          <a:prstGeom prst="rect">
            <a:avLst/>
          </a:prstGeom>
          <a:noFill/>
        </p:spPr>
        <p:txBody>
          <a:bodyPr wrap="square" rtlCol="0">
            <a:spAutoFit/>
          </a:bodyPr>
          <a:lstStyle/>
          <a:p>
            <a:pPr>
              <a:buNone/>
            </a:pPr>
            <a:r>
              <a:rPr lang="en-US" sz="4000" dirty="0" smtClean="0">
                <a:solidFill>
                  <a:srgbClr val="00B050"/>
                </a:solidFill>
                <a:effectLst/>
              </a:rPr>
              <a:t>Euglena</a:t>
            </a:r>
            <a:endParaRPr lang="en-US" sz="4000" dirty="0">
              <a:solidFill>
                <a:srgbClr val="00B050"/>
              </a:solidFill>
              <a:effectLst/>
            </a:endParaRPr>
          </a:p>
        </p:txBody>
      </p:sp>
    </p:spTree>
    <p:extLst>
      <p:ext uri="{BB962C8B-B14F-4D97-AF65-F5344CB8AC3E}">
        <p14:creationId xmlns:p14="http://schemas.microsoft.com/office/powerpoint/2010/main" val="3999943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057400" y="673386"/>
            <a:ext cx="5105400" cy="5575013"/>
          </a:xfrm>
          <a:prstGeom prst="rect">
            <a:avLst/>
          </a:prstGeom>
        </p:spPr>
      </p:pic>
      <p:sp>
        <p:nvSpPr>
          <p:cNvPr id="6" name="TextBox 5"/>
          <p:cNvSpPr txBox="1"/>
          <p:nvPr/>
        </p:nvSpPr>
        <p:spPr>
          <a:xfrm>
            <a:off x="304800" y="3098511"/>
            <a:ext cx="2514600" cy="584775"/>
          </a:xfrm>
          <a:prstGeom prst="rect">
            <a:avLst/>
          </a:prstGeom>
          <a:noFill/>
        </p:spPr>
        <p:txBody>
          <a:bodyPr wrap="square" rtlCol="0">
            <a:spAutoFit/>
          </a:bodyPr>
          <a:lstStyle/>
          <a:p>
            <a:pPr>
              <a:buNone/>
            </a:pPr>
            <a:r>
              <a:rPr lang="en-US" dirty="0" smtClean="0">
                <a:solidFill>
                  <a:srgbClr val="0000CC"/>
                </a:solidFill>
                <a:effectLst/>
              </a:rPr>
              <a:t>2. Eye spot</a:t>
            </a:r>
            <a:endParaRPr lang="en-US" dirty="0">
              <a:solidFill>
                <a:srgbClr val="0000CC"/>
              </a:solidFill>
              <a:effectLst/>
            </a:endParaRPr>
          </a:p>
        </p:txBody>
      </p:sp>
      <p:sp>
        <p:nvSpPr>
          <p:cNvPr id="7" name="TextBox 6"/>
          <p:cNvSpPr txBox="1"/>
          <p:nvPr/>
        </p:nvSpPr>
        <p:spPr>
          <a:xfrm>
            <a:off x="4572646" y="393412"/>
            <a:ext cx="2133600" cy="584775"/>
          </a:xfrm>
          <a:prstGeom prst="rect">
            <a:avLst/>
          </a:prstGeom>
          <a:noFill/>
        </p:spPr>
        <p:txBody>
          <a:bodyPr wrap="square" rtlCol="0">
            <a:spAutoFit/>
          </a:bodyPr>
          <a:lstStyle/>
          <a:p>
            <a:pPr>
              <a:buNone/>
            </a:pPr>
            <a:r>
              <a:rPr lang="en-US" dirty="0" smtClean="0">
                <a:solidFill>
                  <a:srgbClr val="0000CC"/>
                </a:solidFill>
                <a:effectLst/>
              </a:rPr>
              <a:t>1. Flagella</a:t>
            </a:r>
            <a:endParaRPr lang="en-US" dirty="0">
              <a:solidFill>
                <a:srgbClr val="0000CC"/>
              </a:solidFill>
              <a:effectLst/>
            </a:endParaRPr>
          </a:p>
        </p:txBody>
      </p:sp>
      <p:sp>
        <p:nvSpPr>
          <p:cNvPr id="8" name="TextBox 7"/>
          <p:cNvSpPr txBox="1"/>
          <p:nvPr/>
        </p:nvSpPr>
        <p:spPr>
          <a:xfrm>
            <a:off x="5943600" y="995980"/>
            <a:ext cx="2438400" cy="646331"/>
          </a:xfrm>
          <a:prstGeom prst="rect">
            <a:avLst/>
          </a:prstGeom>
          <a:noFill/>
        </p:spPr>
        <p:txBody>
          <a:bodyPr wrap="square" rtlCol="0">
            <a:spAutoFit/>
          </a:bodyPr>
          <a:lstStyle/>
          <a:p>
            <a:pPr>
              <a:buNone/>
            </a:pPr>
            <a:r>
              <a:rPr lang="en-US" sz="3600" dirty="0" smtClean="0">
                <a:solidFill>
                  <a:srgbClr val="0000CC"/>
                </a:solidFill>
                <a:effectLst/>
              </a:rPr>
              <a:t>5. Nucleus</a:t>
            </a:r>
            <a:endParaRPr lang="en-US" sz="3600" dirty="0">
              <a:solidFill>
                <a:srgbClr val="0000CC"/>
              </a:solidFill>
              <a:effectLst/>
            </a:endParaRPr>
          </a:p>
        </p:txBody>
      </p:sp>
      <p:sp>
        <p:nvSpPr>
          <p:cNvPr id="9" name="TextBox 8"/>
          <p:cNvSpPr txBox="1"/>
          <p:nvPr/>
        </p:nvSpPr>
        <p:spPr>
          <a:xfrm>
            <a:off x="57150" y="5045267"/>
            <a:ext cx="4133850" cy="584775"/>
          </a:xfrm>
          <a:prstGeom prst="rect">
            <a:avLst/>
          </a:prstGeom>
          <a:noFill/>
        </p:spPr>
        <p:txBody>
          <a:bodyPr wrap="square" rtlCol="0">
            <a:spAutoFit/>
          </a:bodyPr>
          <a:lstStyle/>
          <a:p>
            <a:pPr>
              <a:buNone/>
            </a:pPr>
            <a:r>
              <a:rPr lang="en-US" dirty="0" smtClean="0">
                <a:solidFill>
                  <a:srgbClr val="0000CC"/>
                </a:solidFill>
                <a:effectLst/>
              </a:rPr>
              <a:t>3. Contractile vacuole</a:t>
            </a:r>
            <a:endParaRPr lang="en-US" dirty="0">
              <a:solidFill>
                <a:srgbClr val="0000CC"/>
              </a:solidFill>
              <a:effectLst/>
            </a:endParaRPr>
          </a:p>
        </p:txBody>
      </p:sp>
      <p:sp>
        <p:nvSpPr>
          <p:cNvPr id="10" name="TextBox 9"/>
          <p:cNvSpPr txBox="1"/>
          <p:nvPr/>
        </p:nvSpPr>
        <p:spPr>
          <a:xfrm>
            <a:off x="685800" y="5972802"/>
            <a:ext cx="4133850" cy="584775"/>
          </a:xfrm>
          <a:prstGeom prst="rect">
            <a:avLst/>
          </a:prstGeom>
          <a:noFill/>
        </p:spPr>
        <p:txBody>
          <a:bodyPr wrap="square" rtlCol="0">
            <a:spAutoFit/>
          </a:bodyPr>
          <a:lstStyle/>
          <a:p>
            <a:pPr>
              <a:buNone/>
            </a:pPr>
            <a:r>
              <a:rPr lang="en-US" dirty="0" smtClean="0">
                <a:solidFill>
                  <a:srgbClr val="0000CC"/>
                </a:solidFill>
                <a:effectLst/>
              </a:rPr>
              <a:t>4. Cell membrane</a:t>
            </a:r>
            <a:endParaRPr lang="en-US" dirty="0">
              <a:solidFill>
                <a:srgbClr val="0000CC"/>
              </a:solidFill>
              <a:effectLst/>
            </a:endParaRPr>
          </a:p>
        </p:txBody>
      </p:sp>
      <p:sp>
        <p:nvSpPr>
          <p:cNvPr id="11" name="TextBox 10"/>
          <p:cNvSpPr txBox="1"/>
          <p:nvPr/>
        </p:nvSpPr>
        <p:spPr>
          <a:xfrm>
            <a:off x="6276814" y="2162882"/>
            <a:ext cx="2867186" cy="584775"/>
          </a:xfrm>
          <a:prstGeom prst="rect">
            <a:avLst/>
          </a:prstGeom>
          <a:noFill/>
        </p:spPr>
        <p:txBody>
          <a:bodyPr wrap="square" rtlCol="0">
            <a:spAutoFit/>
          </a:bodyPr>
          <a:lstStyle/>
          <a:p>
            <a:pPr>
              <a:buNone/>
            </a:pPr>
            <a:r>
              <a:rPr lang="en-US" dirty="0" smtClean="0">
                <a:solidFill>
                  <a:srgbClr val="0000CC"/>
                </a:solidFill>
                <a:effectLst/>
              </a:rPr>
              <a:t>6. Chloroplast</a:t>
            </a:r>
            <a:endParaRPr lang="en-US" dirty="0">
              <a:solidFill>
                <a:srgbClr val="0000CC"/>
              </a:solidFill>
              <a:effectLst/>
            </a:endParaRPr>
          </a:p>
        </p:txBody>
      </p:sp>
      <p:sp>
        <p:nvSpPr>
          <p:cNvPr id="12" name="TextBox 11"/>
          <p:cNvSpPr txBox="1"/>
          <p:nvPr/>
        </p:nvSpPr>
        <p:spPr>
          <a:xfrm>
            <a:off x="6552878" y="4368036"/>
            <a:ext cx="2638586" cy="584775"/>
          </a:xfrm>
          <a:prstGeom prst="rect">
            <a:avLst/>
          </a:prstGeom>
          <a:noFill/>
        </p:spPr>
        <p:txBody>
          <a:bodyPr wrap="square" rtlCol="0">
            <a:spAutoFit/>
          </a:bodyPr>
          <a:lstStyle/>
          <a:p>
            <a:pPr>
              <a:buNone/>
            </a:pPr>
            <a:r>
              <a:rPr lang="en-US" dirty="0" smtClean="0">
                <a:solidFill>
                  <a:srgbClr val="0000CC"/>
                </a:solidFill>
                <a:effectLst/>
              </a:rPr>
              <a:t>7. Cytoplasm </a:t>
            </a:r>
            <a:endParaRPr lang="en-US" dirty="0">
              <a:solidFill>
                <a:srgbClr val="0000CC"/>
              </a:solidFill>
              <a:effectLst/>
            </a:endParaRPr>
          </a:p>
        </p:txBody>
      </p:sp>
      <p:sp>
        <p:nvSpPr>
          <p:cNvPr id="2" name="TextBox 1"/>
          <p:cNvSpPr txBox="1"/>
          <p:nvPr/>
        </p:nvSpPr>
        <p:spPr>
          <a:xfrm>
            <a:off x="250556" y="247261"/>
            <a:ext cx="3657600" cy="707886"/>
          </a:xfrm>
          <a:prstGeom prst="rect">
            <a:avLst/>
          </a:prstGeom>
          <a:noFill/>
        </p:spPr>
        <p:txBody>
          <a:bodyPr wrap="square" rtlCol="0">
            <a:spAutoFit/>
          </a:bodyPr>
          <a:lstStyle/>
          <a:p>
            <a:pPr>
              <a:buNone/>
            </a:pPr>
            <a:r>
              <a:rPr lang="en-US" sz="4000" dirty="0" smtClean="0">
                <a:solidFill>
                  <a:srgbClr val="00B050"/>
                </a:solidFill>
                <a:effectLst/>
              </a:rPr>
              <a:t>Euglena</a:t>
            </a:r>
            <a:endParaRPr lang="en-US" sz="4000" dirty="0">
              <a:solidFill>
                <a:srgbClr val="00B050"/>
              </a:solidFill>
              <a:effectLst/>
            </a:endParaRPr>
          </a:p>
        </p:txBody>
      </p:sp>
    </p:spTree>
    <p:extLst>
      <p:ext uri="{BB962C8B-B14F-4D97-AF65-F5344CB8AC3E}">
        <p14:creationId xmlns:p14="http://schemas.microsoft.com/office/powerpoint/2010/main" val="3104876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Euglena</a:t>
            </a:r>
            <a:endParaRPr lang="en-US" dirty="0">
              <a:solidFill>
                <a:srgbClr val="0000CC"/>
              </a:solidFill>
              <a:effectLst/>
            </a:endParaRPr>
          </a:p>
        </p:txBody>
      </p:sp>
      <p:pic>
        <p:nvPicPr>
          <p:cNvPr id="4" name="Picture 3"/>
          <p:cNvPicPr/>
          <p:nvPr/>
        </p:nvPicPr>
        <p:blipFill>
          <a:blip r:embed="rId2"/>
          <a:stretch>
            <a:fillRect/>
          </a:stretch>
        </p:blipFill>
        <p:spPr>
          <a:xfrm>
            <a:off x="304800" y="1066800"/>
            <a:ext cx="5105400" cy="5575013"/>
          </a:xfrm>
          <a:prstGeom prst="rect">
            <a:avLst/>
          </a:prstGeom>
        </p:spPr>
      </p:pic>
      <p:sp>
        <p:nvSpPr>
          <p:cNvPr id="5" name="TextBox 4"/>
          <p:cNvSpPr txBox="1"/>
          <p:nvPr/>
        </p:nvSpPr>
        <p:spPr>
          <a:xfrm>
            <a:off x="5105400" y="371959"/>
            <a:ext cx="3505200" cy="584775"/>
          </a:xfrm>
          <a:prstGeom prst="rect">
            <a:avLst/>
          </a:prstGeom>
          <a:noFill/>
        </p:spPr>
        <p:txBody>
          <a:bodyPr wrap="square" rtlCol="0">
            <a:spAutoFit/>
          </a:bodyPr>
          <a:lstStyle/>
          <a:p>
            <a:pPr>
              <a:buNone/>
            </a:pPr>
            <a:r>
              <a:rPr lang="en-US" dirty="0" smtClean="0">
                <a:solidFill>
                  <a:srgbClr val="FF0000"/>
                </a:solidFill>
                <a:effectLst/>
              </a:rPr>
              <a:t>Locomotion:</a:t>
            </a:r>
            <a:endParaRPr lang="en-US" dirty="0">
              <a:solidFill>
                <a:srgbClr val="FF0000"/>
              </a:solidFill>
              <a:effectLst/>
            </a:endParaRPr>
          </a:p>
        </p:txBody>
      </p:sp>
      <p:sp>
        <p:nvSpPr>
          <p:cNvPr id="6" name="TextBox 5"/>
          <p:cNvSpPr txBox="1"/>
          <p:nvPr/>
        </p:nvSpPr>
        <p:spPr>
          <a:xfrm>
            <a:off x="5257800" y="2378846"/>
            <a:ext cx="3505200" cy="584775"/>
          </a:xfrm>
          <a:prstGeom prst="rect">
            <a:avLst/>
          </a:prstGeom>
          <a:noFill/>
        </p:spPr>
        <p:txBody>
          <a:bodyPr wrap="square" rtlCol="0">
            <a:spAutoFit/>
          </a:bodyPr>
          <a:lstStyle/>
          <a:p>
            <a:pPr>
              <a:buNone/>
            </a:pPr>
            <a:r>
              <a:rPr lang="en-US" dirty="0" smtClean="0">
                <a:solidFill>
                  <a:srgbClr val="0000CC"/>
                </a:solidFill>
                <a:effectLst/>
              </a:rPr>
              <a:t>Reproduction:</a:t>
            </a:r>
            <a:endParaRPr lang="en-US" dirty="0">
              <a:solidFill>
                <a:srgbClr val="0000CC"/>
              </a:solidFill>
              <a:effectLst/>
            </a:endParaRPr>
          </a:p>
        </p:txBody>
      </p:sp>
      <p:sp>
        <p:nvSpPr>
          <p:cNvPr id="7" name="TextBox 6"/>
          <p:cNvSpPr txBox="1"/>
          <p:nvPr/>
        </p:nvSpPr>
        <p:spPr>
          <a:xfrm>
            <a:off x="5257800" y="4423186"/>
            <a:ext cx="3505200" cy="584775"/>
          </a:xfrm>
          <a:prstGeom prst="rect">
            <a:avLst/>
          </a:prstGeom>
          <a:noFill/>
        </p:spPr>
        <p:txBody>
          <a:bodyPr wrap="square" rtlCol="0">
            <a:spAutoFit/>
          </a:bodyPr>
          <a:lstStyle/>
          <a:p>
            <a:pPr>
              <a:buNone/>
            </a:pPr>
            <a:r>
              <a:rPr lang="en-US" dirty="0" smtClean="0">
                <a:solidFill>
                  <a:srgbClr val="00B050"/>
                </a:solidFill>
                <a:effectLst/>
              </a:rPr>
              <a:t>Metabolism:</a:t>
            </a:r>
            <a:endParaRPr lang="en-US" dirty="0">
              <a:solidFill>
                <a:srgbClr val="00B050"/>
              </a:solidFill>
              <a:effectLst/>
            </a:endParaRPr>
          </a:p>
        </p:txBody>
      </p:sp>
    </p:spTree>
    <p:extLst>
      <p:ext uri="{BB962C8B-B14F-4D97-AF65-F5344CB8AC3E}">
        <p14:creationId xmlns:p14="http://schemas.microsoft.com/office/powerpoint/2010/main" val="1561265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19007"/>
            <a:ext cx="3657600" cy="584775"/>
          </a:xfrm>
          <a:prstGeom prst="rect">
            <a:avLst/>
          </a:prstGeom>
          <a:noFill/>
        </p:spPr>
        <p:txBody>
          <a:bodyPr wrap="square" rtlCol="0">
            <a:spAutoFit/>
          </a:bodyPr>
          <a:lstStyle/>
          <a:p>
            <a:pPr>
              <a:buNone/>
            </a:pPr>
            <a:r>
              <a:rPr lang="en-US" dirty="0" smtClean="0">
                <a:solidFill>
                  <a:srgbClr val="0000CC"/>
                </a:solidFill>
                <a:effectLst/>
              </a:rPr>
              <a:t>Paramecium</a:t>
            </a:r>
            <a:endParaRPr lang="en-US" dirty="0">
              <a:solidFill>
                <a:srgbClr val="0000CC"/>
              </a:solidFill>
              <a:effectLst/>
            </a:endParaRPr>
          </a:p>
        </p:txBody>
      </p:sp>
      <p:pic>
        <p:nvPicPr>
          <p:cNvPr id="4" name="Picture 3"/>
          <p:cNvPicPr/>
          <p:nvPr/>
        </p:nvPicPr>
        <p:blipFill>
          <a:blip r:embed="rId2"/>
          <a:stretch>
            <a:fillRect/>
          </a:stretch>
        </p:blipFill>
        <p:spPr>
          <a:xfrm>
            <a:off x="2326037" y="928321"/>
            <a:ext cx="4732972" cy="5201603"/>
          </a:xfrm>
          <a:prstGeom prst="rect">
            <a:avLst/>
          </a:prstGeom>
        </p:spPr>
      </p:pic>
    </p:spTree>
    <p:extLst>
      <p:ext uri="{BB962C8B-B14F-4D97-AF65-F5344CB8AC3E}">
        <p14:creationId xmlns:p14="http://schemas.microsoft.com/office/powerpoint/2010/main" val="3341318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43926">
            <a:off x="5740190" y="3171204"/>
            <a:ext cx="2724150" cy="277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081819"/>
            <a:ext cx="8229600" cy="2895600"/>
          </a:xfrm>
        </p:spPr>
        <p:txBody>
          <a:bodyPr/>
          <a:lstStyle/>
          <a:p>
            <a:r>
              <a:rPr lang="en-US" dirty="0" smtClean="0">
                <a:solidFill>
                  <a:srgbClr val="6600FF"/>
                </a:solidFill>
                <a:effectLst/>
              </a:rPr>
              <a:t>Some have small, hair-like structures that come out of the membrane all over the organism… __________________</a:t>
            </a:r>
          </a:p>
          <a:p>
            <a:pPr marL="0" indent="0">
              <a:buNone/>
            </a:pPr>
            <a:endParaRPr lang="en-US" dirty="0">
              <a:solidFill>
                <a:srgbClr val="6600FF"/>
              </a:solidFill>
              <a:effectLst/>
            </a:endParaRPr>
          </a:p>
          <a:p>
            <a:pPr marL="0" indent="0">
              <a:buNone/>
            </a:pPr>
            <a:r>
              <a:rPr lang="en-US" dirty="0" smtClean="0">
                <a:solidFill>
                  <a:srgbClr val="6600FF"/>
                </a:solidFill>
                <a:effectLst/>
              </a:rPr>
              <a:t>One example is the _____________________</a:t>
            </a:r>
            <a:endParaRPr lang="en-US" dirty="0">
              <a:solidFill>
                <a:srgbClr val="6600FF"/>
              </a:solidFill>
              <a:effectLst/>
            </a:endParaRPr>
          </a:p>
        </p:txBody>
      </p:sp>
      <p:sp>
        <p:nvSpPr>
          <p:cNvPr id="4" name="TextBox 3"/>
          <p:cNvSpPr txBox="1"/>
          <p:nvPr/>
        </p:nvSpPr>
        <p:spPr>
          <a:xfrm>
            <a:off x="1704594" y="3669792"/>
            <a:ext cx="2514600" cy="584775"/>
          </a:xfrm>
          <a:prstGeom prst="rect">
            <a:avLst/>
          </a:prstGeom>
          <a:noFill/>
        </p:spPr>
        <p:txBody>
          <a:bodyPr wrap="square" rtlCol="0">
            <a:spAutoFit/>
          </a:bodyPr>
          <a:lstStyle/>
          <a:p>
            <a:pPr>
              <a:buNone/>
            </a:pPr>
            <a:r>
              <a:rPr lang="en-US" sz="3200" dirty="0" smtClean="0">
                <a:solidFill>
                  <a:srgbClr val="FF0000"/>
                </a:solidFill>
              </a:rPr>
              <a:t>Paramecium</a:t>
            </a:r>
            <a:endParaRPr lang="en-US" sz="3200" dirty="0">
              <a:solidFill>
                <a:srgbClr val="FF0000"/>
              </a:solidFill>
            </a:endParaRPr>
          </a:p>
        </p:txBody>
      </p:sp>
      <p:sp>
        <p:nvSpPr>
          <p:cNvPr id="6" name="TextBox 5"/>
          <p:cNvSpPr txBox="1"/>
          <p:nvPr/>
        </p:nvSpPr>
        <p:spPr>
          <a:xfrm>
            <a:off x="3590544" y="2057400"/>
            <a:ext cx="1257300" cy="584775"/>
          </a:xfrm>
          <a:prstGeom prst="rect">
            <a:avLst/>
          </a:prstGeom>
          <a:noFill/>
        </p:spPr>
        <p:txBody>
          <a:bodyPr wrap="square" rtlCol="0">
            <a:spAutoFit/>
          </a:bodyPr>
          <a:lstStyle/>
          <a:p>
            <a:pPr>
              <a:buNone/>
            </a:pPr>
            <a:r>
              <a:rPr lang="en-US" sz="3200" dirty="0" smtClean="0">
                <a:solidFill>
                  <a:srgbClr val="FF0000"/>
                </a:solidFill>
              </a:rPr>
              <a:t>Cilia</a:t>
            </a:r>
            <a:endParaRPr lang="en-US" sz="3200" dirty="0">
              <a:solidFill>
                <a:srgbClr val="FF0000"/>
              </a:solidFill>
            </a:endParaRPr>
          </a:p>
        </p:txBody>
      </p:sp>
    </p:spTree>
    <p:extLst>
      <p:ext uri="{BB962C8B-B14F-4D97-AF65-F5344CB8AC3E}">
        <p14:creationId xmlns:p14="http://schemas.microsoft.com/office/powerpoint/2010/main" val="25042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19007"/>
            <a:ext cx="3657600" cy="584775"/>
          </a:xfrm>
          <a:prstGeom prst="rect">
            <a:avLst/>
          </a:prstGeom>
          <a:noFill/>
        </p:spPr>
        <p:txBody>
          <a:bodyPr wrap="square" rtlCol="0">
            <a:spAutoFit/>
          </a:bodyPr>
          <a:lstStyle/>
          <a:p>
            <a:pPr>
              <a:buNone/>
            </a:pPr>
            <a:r>
              <a:rPr lang="en-US" dirty="0" smtClean="0">
                <a:solidFill>
                  <a:srgbClr val="FF0000"/>
                </a:solidFill>
                <a:effectLst/>
              </a:rPr>
              <a:t>Paramecium</a:t>
            </a:r>
            <a:endParaRPr lang="en-US" dirty="0">
              <a:solidFill>
                <a:srgbClr val="FF0000"/>
              </a:solidFill>
              <a:effectLst/>
            </a:endParaRPr>
          </a:p>
        </p:txBody>
      </p:sp>
      <p:pic>
        <p:nvPicPr>
          <p:cNvPr id="4" name="Picture 3"/>
          <p:cNvPicPr/>
          <p:nvPr/>
        </p:nvPicPr>
        <p:blipFill>
          <a:blip r:embed="rId2"/>
          <a:stretch>
            <a:fillRect/>
          </a:stretch>
        </p:blipFill>
        <p:spPr>
          <a:xfrm>
            <a:off x="508861" y="1208032"/>
            <a:ext cx="4732972" cy="5223559"/>
          </a:xfrm>
          <a:prstGeom prst="rect">
            <a:avLst/>
          </a:prstGeom>
        </p:spPr>
      </p:pic>
      <p:sp>
        <p:nvSpPr>
          <p:cNvPr id="5" name="TextBox 4"/>
          <p:cNvSpPr txBox="1"/>
          <p:nvPr/>
        </p:nvSpPr>
        <p:spPr>
          <a:xfrm>
            <a:off x="7798376" y="4336848"/>
            <a:ext cx="1524000" cy="584775"/>
          </a:xfrm>
          <a:prstGeom prst="rect">
            <a:avLst/>
          </a:prstGeom>
          <a:noFill/>
        </p:spPr>
        <p:txBody>
          <a:bodyPr wrap="square" rtlCol="0">
            <a:spAutoFit/>
          </a:bodyPr>
          <a:lstStyle/>
          <a:p>
            <a:pPr>
              <a:buNone/>
            </a:pPr>
            <a:r>
              <a:rPr lang="en-US" dirty="0" smtClean="0">
                <a:solidFill>
                  <a:srgbClr val="0000CC"/>
                </a:solidFill>
                <a:effectLst/>
              </a:rPr>
              <a:t>cilia</a:t>
            </a:r>
            <a:endParaRPr lang="en-US" dirty="0">
              <a:solidFill>
                <a:srgbClr val="0000CC"/>
              </a:solidFill>
              <a:effectLst/>
            </a:endParaRPr>
          </a:p>
        </p:txBody>
      </p:sp>
      <p:sp>
        <p:nvSpPr>
          <p:cNvPr id="6" name="TextBox 5"/>
          <p:cNvSpPr txBox="1"/>
          <p:nvPr/>
        </p:nvSpPr>
        <p:spPr>
          <a:xfrm>
            <a:off x="5217003" y="2188227"/>
            <a:ext cx="3622197" cy="523220"/>
          </a:xfrm>
          <a:prstGeom prst="rect">
            <a:avLst/>
          </a:prstGeom>
          <a:noFill/>
        </p:spPr>
        <p:txBody>
          <a:bodyPr wrap="square" rtlCol="0">
            <a:spAutoFit/>
          </a:bodyPr>
          <a:lstStyle/>
          <a:p>
            <a:pPr>
              <a:buNone/>
            </a:pPr>
            <a:r>
              <a:rPr lang="en-US" sz="2800" dirty="0" smtClean="0">
                <a:solidFill>
                  <a:srgbClr val="0000CC"/>
                </a:solidFill>
                <a:effectLst/>
              </a:rPr>
              <a:t>Contractile vacuole</a:t>
            </a:r>
            <a:endParaRPr lang="en-US" sz="2800" dirty="0">
              <a:solidFill>
                <a:srgbClr val="0000CC"/>
              </a:solidFill>
              <a:effectLst/>
            </a:endParaRPr>
          </a:p>
        </p:txBody>
      </p:sp>
      <p:sp>
        <p:nvSpPr>
          <p:cNvPr id="7" name="TextBox 6"/>
          <p:cNvSpPr txBox="1"/>
          <p:nvPr/>
        </p:nvSpPr>
        <p:spPr>
          <a:xfrm>
            <a:off x="6479873" y="1509894"/>
            <a:ext cx="2968927" cy="584775"/>
          </a:xfrm>
          <a:prstGeom prst="rect">
            <a:avLst/>
          </a:prstGeom>
          <a:noFill/>
        </p:spPr>
        <p:txBody>
          <a:bodyPr wrap="square" rtlCol="0">
            <a:spAutoFit/>
          </a:bodyPr>
          <a:lstStyle/>
          <a:p>
            <a:pPr>
              <a:buNone/>
            </a:pPr>
            <a:r>
              <a:rPr lang="en-US" dirty="0" smtClean="0">
                <a:solidFill>
                  <a:srgbClr val="0000CC"/>
                </a:solidFill>
                <a:effectLst/>
              </a:rPr>
              <a:t>Oral groove</a:t>
            </a:r>
            <a:endParaRPr lang="en-US" dirty="0">
              <a:solidFill>
                <a:srgbClr val="0000CC"/>
              </a:solidFill>
              <a:effectLst/>
            </a:endParaRPr>
          </a:p>
        </p:txBody>
      </p:sp>
      <p:sp>
        <p:nvSpPr>
          <p:cNvPr id="8" name="TextBox 7"/>
          <p:cNvSpPr txBox="1"/>
          <p:nvPr/>
        </p:nvSpPr>
        <p:spPr>
          <a:xfrm>
            <a:off x="6274376" y="498121"/>
            <a:ext cx="3048000" cy="584775"/>
          </a:xfrm>
          <a:prstGeom prst="rect">
            <a:avLst/>
          </a:prstGeom>
          <a:noFill/>
        </p:spPr>
        <p:txBody>
          <a:bodyPr wrap="square" rtlCol="0">
            <a:spAutoFit/>
          </a:bodyPr>
          <a:lstStyle/>
          <a:p>
            <a:pPr>
              <a:buNone/>
            </a:pPr>
            <a:r>
              <a:rPr lang="en-US" dirty="0" smtClean="0">
                <a:solidFill>
                  <a:srgbClr val="0000CC"/>
                </a:solidFill>
                <a:effectLst/>
              </a:rPr>
              <a:t>micronucleus</a:t>
            </a:r>
            <a:endParaRPr lang="en-US" dirty="0">
              <a:solidFill>
                <a:srgbClr val="0000CC"/>
              </a:solidFill>
              <a:effectLst/>
            </a:endParaRPr>
          </a:p>
        </p:txBody>
      </p:sp>
      <p:sp>
        <p:nvSpPr>
          <p:cNvPr id="9" name="TextBox 8"/>
          <p:cNvSpPr txBox="1"/>
          <p:nvPr/>
        </p:nvSpPr>
        <p:spPr>
          <a:xfrm>
            <a:off x="5584834" y="3529677"/>
            <a:ext cx="3759832" cy="584775"/>
          </a:xfrm>
          <a:prstGeom prst="rect">
            <a:avLst/>
          </a:prstGeom>
          <a:noFill/>
        </p:spPr>
        <p:txBody>
          <a:bodyPr wrap="square" rtlCol="0">
            <a:spAutoFit/>
          </a:bodyPr>
          <a:lstStyle/>
          <a:p>
            <a:pPr>
              <a:buNone/>
            </a:pPr>
            <a:r>
              <a:rPr lang="en-US" dirty="0" smtClean="0">
                <a:solidFill>
                  <a:srgbClr val="0000CC"/>
                </a:solidFill>
                <a:effectLst/>
              </a:rPr>
              <a:t>Cell membrane</a:t>
            </a:r>
            <a:endParaRPr lang="en-US" dirty="0">
              <a:solidFill>
                <a:srgbClr val="0000CC"/>
              </a:solidFill>
              <a:effectLst/>
            </a:endParaRPr>
          </a:p>
        </p:txBody>
      </p:sp>
      <p:sp>
        <p:nvSpPr>
          <p:cNvPr id="10" name="TextBox 9"/>
          <p:cNvSpPr txBox="1"/>
          <p:nvPr/>
        </p:nvSpPr>
        <p:spPr>
          <a:xfrm>
            <a:off x="6370691" y="2805005"/>
            <a:ext cx="3043238" cy="523220"/>
          </a:xfrm>
          <a:prstGeom prst="rect">
            <a:avLst/>
          </a:prstGeom>
          <a:noFill/>
        </p:spPr>
        <p:txBody>
          <a:bodyPr wrap="square" rtlCol="0">
            <a:spAutoFit/>
          </a:bodyPr>
          <a:lstStyle/>
          <a:p>
            <a:pPr>
              <a:buNone/>
            </a:pPr>
            <a:r>
              <a:rPr lang="en-US" sz="2800" dirty="0" smtClean="0">
                <a:solidFill>
                  <a:srgbClr val="0000CC"/>
                </a:solidFill>
                <a:effectLst/>
              </a:rPr>
              <a:t>Food vacuole</a:t>
            </a:r>
            <a:endParaRPr lang="en-US" sz="2800" dirty="0">
              <a:solidFill>
                <a:srgbClr val="0000CC"/>
              </a:solidFill>
              <a:effectLst/>
            </a:endParaRPr>
          </a:p>
        </p:txBody>
      </p:sp>
      <p:sp>
        <p:nvSpPr>
          <p:cNvPr id="11" name="TextBox 10"/>
          <p:cNvSpPr txBox="1"/>
          <p:nvPr/>
        </p:nvSpPr>
        <p:spPr>
          <a:xfrm>
            <a:off x="4904414" y="1129675"/>
            <a:ext cx="3322336" cy="523220"/>
          </a:xfrm>
          <a:prstGeom prst="rect">
            <a:avLst/>
          </a:prstGeom>
          <a:noFill/>
        </p:spPr>
        <p:txBody>
          <a:bodyPr wrap="square" rtlCol="0">
            <a:spAutoFit/>
          </a:bodyPr>
          <a:lstStyle/>
          <a:p>
            <a:pPr>
              <a:buNone/>
            </a:pPr>
            <a:r>
              <a:rPr lang="en-US" sz="2800" dirty="0" smtClean="0">
                <a:solidFill>
                  <a:srgbClr val="0000CC"/>
                </a:solidFill>
                <a:effectLst/>
              </a:rPr>
              <a:t>Macronucleus</a:t>
            </a:r>
            <a:endParaRPr lang="en-US" sz="2800" dirty="0">
              <a:solidFill>
                <a:srgbClr val="0000CC"/>
              </a:solidFill>
              <a:effectLst/>
            </a:endParaRPr>
          </a:p>
        </p:txBody>
      </p:sp>
      <p:sp>
        <p:nvSpPr>
          <p:cNvPr id="12" name="TextBox 11"/>
          <p:cNvSpPr txBox="1"/>
          <p:nvPr/>
        </p:nvSpPr>
        <p:spPr>
          <a:xfrm>
            <a:off x="5237945" y="4418702"/>
            <a:ext cx="2819400" cy="584775"/>
          </a:xfrm>
          <a:prstGeom prst="rect">
            <a:avLst/>
          </a:prstGeom>
          <a:noFill/>
        </p:spPr>
        <p:txBody>
          <a:bodyPr wrap="square" rtlCol="0">
            <a:spAutoFit/>
          </a:bodyPr>
          <a:lstStyle/>
          <a:p>
            <a:pPr>
              <a:buNone/>
            </a:pPr>
            <a:r>
              <a:rPr lang="en-US" dirty="0" smtClean="0">
                <a:solidFill>
                  <a:srgbClr val="0000CC"/>
                </a:solidFill>
                <a:effectLst/>
              </a:rPr>
              <a:t>Anal pore</a:t>
            </a:r>
            <a:endParaRPr lang="en-US" dirty="0">
              <a:solidFill>
                <a:srgbClr val="0000CC"/>
              </a:solidFill>
              <a:effectLst/>
            </a:endParaRPr>
          </a:p>
        </p:txBody>
      </p:sp>
    </p:spTree>
    <p:extLst>
      <p:ext uri="{BB962C8B-B14F-4D97-AF65-F5344CB8AC3E}">
        <p14:creationId xmlns:p14="http://schemas.microsoft.com/office/powerpoint/2010/main" val="1845411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19007"/>
            <a:ext cx="3657600" cy="584775"/>
          </a:xfrm>
          <a:prstGeom prst="rect">
            <a:avLst/>
          </a:prstGeom>
          <a:noFill/>
        </p:spPr>
        <p:txBody>
          <a:bodyPr wrap="square" rtlCol="0">
            <a:spAutoFit/>
          </a:bodyPr>
          <a:lstStyle/>
          <a:p>
            <a:pPr>
              <a:buNone/>
            </a:pPr>
            <a:r>
              <a:rPr lang="en-US" dirty="0" smtClean="0">
                <a:solidFill>
                  <a:srgbClr val="0000CC"/>
                </a:solidFill>
                <a:effectLst/>
              </a:rPr>
              <a:t>Paramecium</a:t>
            </a:r>
            <a:endParaRPr lang="en-US" dirty="0">
              <a:solidFill>
                <a:srgbClr val="0000CC"/>
              </a:solidFill>
              <a:effectLst/>
            </a:endParaRPr>
          </a:p>
        </p:txBody>
      </p:sp>
      <p:pic>
        <p:nvPicPr>
          <p:cNvPr id="4" name="Picture 3"/>
          <p:cNvPicPr/>
          <p:nvPr/>
        </p:nvPicPr>
        <p:blipFill>
          <a:blip r:embed="rId2"/>
          <a:stretch>
            <a:fillRect/>
          </a:stretch>
        </p:blipFill>
        <p:spPr>
          <a:xfrm>
            <a:off x="2326037" y="928321"/>
            <a:ext cx="4732972" cy="5201603"/>
          </a:xfrm>
          <a:prstGeom prst="rect">
            <a:avLst/>
          </a:prstGeom>
        </p:spPr>
      </p:pic>
      <p:pic>
        <p:nvPicPr>
          <p:cNvPr id="3" name="Picture 2"/>
          <p:cNvPicPr>
            <a:picLocks noChangeAspect="1"/>
          </p:cNvPicPr>
          <p:nvPr/>
        </p:nvPicPr>
        <p:blipFill>
          <a:blip r:embed="rId3"/>
          <a:stretch>
            <a:fillRect/>
          </a:stretch>
        </p:blipFill>
        <p:spPr>
          <a:xfrm>
            <a:off x="9109128" y="-296263"/>
            <a:ext cx="2962275" cy="3181350"/>
          </a:xfrm>
          <a:prstGeom prst="rect">
            <a:avLst/>
          </a:prstGeom>
        </p:spPr>
      </p:pic>
      <p:sp>
        <p:nvSpPr>
          <p:cNvPr id="5" name="TextBox 4"/>
          <p:cNvSpPr txBox="1"/>
          <p:nvPr/>
        </p:nvSpPr>
        <p:spPr>
          <a:xfrm>
            <a:off x="2039319" y="915645"/>
            <a:ext cx="1524000" cy="584775"/>
          </a:xfrm>
          <a:prstGeom prst="rect">
            <a:avLst/>
          </a:prstGeom>
          <a:noFill/>
        </p:spPr>
        <p:txBody>
          <a:bodyPr wrap="square" rtlCol="0">
            <a:spAutoFit/>
          </a:bodyPr>
          <a:lstStyle/>
          <a:p>
            <a:pPr>
              <a:buNone/>
            </a:pPr>
            <a:r>
              <a:rPr lang="en-US" dirty="0" smtClean="0">
                <a:solidFill>
                  <a:srgbClr val="0000CC"/>
                </a:solidFill>
                <a:effectLst/>
              </a:rPr>
              <a:t>1. cilia</a:t>
            </a:r>
            <a:endParaRPr lang="en-US" dirty="0">
              <a:solidFill>
                <a:srgbClr val="0000CC"/>
              </a:solidFill>
              <a:effectLst/>
            </a:endParaRPr>
          </a:p>
        </p:txBody>
      </p:sp>
      <p:sp>
        <p:nvSpPr>
          <p:cNvPr id="6" name="TextBox 5"/>
          <p:cNvSpPr txBox="1"/>
          <p:nvPr/>
        </p:nvSpPr>
        <p:spPr>
          <a:xfrm>
            <a:off x="6495969" y="2031586"/>
            <a:ext cx="2654085" cy="954107"/>
          </a:xfrm>
          <a:prstGeom prst="rect">
            <a:avLst/>
          </a:prstGeom>
          <a:noFill/>
        </p:spPr>
        <p:txBody>
          <a:bodyPr wrap="square" rtlCol="0">
            <a:spAutoFit/>
          </a:bodyPr>
          <a:lstStyle/>
          <a:p>
            <a:pPr>
              <a:buNone/>
            </a:pPr>
            <a:r>
              <a:rPr lang="en-US" sz="2800" dirty="0" smtClean="0">
                <a:solidFill>
                  <a:srgbClr val="0000CC"/>
                </a:solidFill>
                <a:effectLst/>
              </a:rPr>
              <a:t>5. Contractile vacuole</a:t>
            </a:r>
            <a:endParaRPr lang="en-US" sz="2800" dirty="0">
              <a:solidFill>
                <a:srgbClr val="0000CC"/>
              </a:solidFill>
              <a:effectLst/>
            </a:endParaRPr>
          </a:p>
        </p:txBody>
      </p:sp>
      <p:sp>
        <p:nvSpPr>
          <p:cNvPr id="7" name="TextBox 6"/>
          <p:cNvSpPr txBox="1"/>
          <p:nvPr/>
        </p:nvSpPr>
        <p:spPr>
          <a:xfrm>
            <a:off x="198184" y="2009912"/>
            <a:ext cx="2968927" cy="584775"/>
          </a:xfrm>
          <a:prstGeom prst="rect">
            <a:avLst/>
          </a:prstGeom>
          <a:noFill/>
        </p:spPr>
        <p:txBody>
          <a:bodyPr wrap="square" rtlCol="0">
            <a:spAutoFit/>
          </a:bodyPr>
          <a:lstStyle/>
          <a:p>
            <a:pPr>
              <a:buNone/>
            </a:pPr>
            <a:r>
              <a:rPr lang="en-US" dirty="0" smtClean="0">
                <a:solidFill>
                  <a:srgbClr val="0000CC"/>
                </a:solidFill>
                <a:effectLst/>
              </a:rPr>
              <a:t>2. Oral groove</a:t>
            </a:r>
            <a:endParaRPr lang="en-US" dirty="0">
              <a:solidFill>
                <a:srgbClr val="0000CC"/>
              </a:solidFill>
              <a:effectLst/>
            </a:endParaRPr>
          </a:p>
        </p:txBody>
      </p:sp>
      <p:sp>
        <p:nvSpPr>
          <p:cNvPr id="8" name="TextBox 7"/>
          <p:cNvSpPr txBox="1"/>
          <p:nvPr/>
        </p:nvSpPr>
        <p:spPr>
          <a:xfrm>
            <a:off x="198184" y="2885087"/>
            <a:ext cx="3048000" cy="584775"/>
          </a:xfrm>
          <a:prstGeom prst="rect">
            <a:avLst/>
          </a:prstGeom>
          <a:noFill/>
        </p:spPr>
        <p:txBody>
          <a:bodyPr wrap="square" rtlCol="0">
            <a:spAutoFit/>
          </a:bodyPr>
          <a:lstStyle/>
          <a:p>
            <a:pPr>
              <a:buNone/>
            </a:pPr>
            <a:r>
              <a:rPr lang="en-US" dirty="0" smtClean="0">
                <a:solidFill>
                  <a:srgbClr val="0000CC"/>
                </a:solidFill>
                <a:effectLst/>
              </a:rPr>
              <a:t>3. micronucleus</a:t>
            </a:r>
            <a:endParaRPr lang="en-US" dirty="0">
              <a:solidFill>
                <a:srgbClr val="0000CC"/>
              </a:solidFill>
              <a:effectLst/>
            </a:endParaRPr>
          </a:p>
        </p:txBody>
      </p:sp>
      <p:sp>
        <p:nvSpPr>
          <p:cNvPr id="9" name="TextBox 8"/>
          <p:cNvSpPr txBox="1"/>
          <p:nvPr/>
        </p:nvSpPr>
        <p:spPr>
          <a:xfrm>
            <a:off x="533400" y="3760262"/>
            <a:ext cx="2286000" cy="1077218"/>
          </a:xfrm>
          <a:prstGeom prst="rect">
            <a:avLst/>
          </a:prstGeom>
          <a:noFill/>
        </p:spPr>
        <p:txBody>
          <a:bodyPr wrap="square" rtlCol="0">
            <a:spAutoFit/>
          </a:bodyPr>
          <a:lstStyle/>
          <a:p>
            <a:pPr>
              <a:buNone/>
            </a:pPr>
            <a:r>
              <a:rPr lang="en-US" dirty="0" smtClean="0">
                <a:solidFill>
                  <a:srgbClr val="0000CC"/>
                </a:solidFill>
                <a:effectLst/>
              </a:rPr>
              <a:t>4. Cell membrane</a:t>
            </a:r>
            <a:endParaRPr lang="en-US" dirty="0">
              <a:solidFill>
                <a:srgbClr val="0000CC"/>
              </a:solidFill>
              <a:effectLst/>
            </a:endParaRPr>
          </a:p>
        </p:txBody>
      </p:sp>
      <p:sp>
        <p:nvSpPr>
          <p:cNvPr id="10" name="TextBox 9"/>
          <p:cNvSpPr txBox="1"/>
          <p:nvPr/>
        </p:nvSpPr>
        <p:spPr>
          <a:xfrm>
            <a:off x="6405562" y="3119250"/>
            <a:ext cx="3043238" cy="584775"/>
          </a:xfrm>
          <a:prstGeom prst="rect">
            <a:avLst/>
          </a:prstGeom>
          <a:noFill/>
        </p:spPr>
        <p:txBody>
          <a:bodyPr wrap="square" rtlCol="0">
            <a:spAutoFit/>
          </a:bodyPr>
          <a:lstStyle/>
          <a:p>
            <a:pPr>
              <a:buNone/>
            </a:pPr>
            <a:r>
              <a:rPr lang="en-US" dirty="0" smtClean="0">
                <a:solidFill>
                  <a:srgbClr val="0000CC"/>
                </a:solidFill>
                <a:effectLst/>
              </a:rPr>
              <a:t>6. </a:t>
            </a:r>
            <a:r>
              <a:rPr lang="en-US" sz="2800" dirty="0" smtClean="0">
                <a:solidFill>
                  <a:srgbClr val="0000CC"/>
                </a:solidFill>
                <a:effectLst/>
              </a:rPr>
              <a:t>Food vacuole</a:t>
            </a:r>
            <a:endParaRPr lang="en-US" sz="2800" dirty="0">
              <a:solidFill>
                <a:srgbClr val="0000CC"/>
              </a:solidFill>
              <a:effectLst/>
            </a:endParaRPr>
          </a:p>
        </p:txBody>
      </p:sp>
      <p:sp>
        <p:nvSpPr>
          <p:cNvPr id="11" name="TextBox 10"/>
          <p:cNvSpPr txBox="1"/>
          <p:nvPr/>
        </p:nvSpPr>
        <p:spPr>
          <a:xfrm>
            <a:off x="5803582" y="4037261"/>
            <a:ext cx="3322336" cy="523220"/>
          </a:xfrm>
          <a:prstGeom prst="rect">
            <a:avLst/>
          </a:prstGeom>
          <a:noFill/>
        </p:spPr>
        <p:txBody>
          <a:bodyPr wrap="square" rtlCol="0">
            <a:spAutoFit/>
          </a:bodyPr>
          <a:lstStyle/>
          <a:p>
            <a:pPr>
              <a:buNone/>
            </a:pPr>
            <a:r>
              <a:rPr lang="en-US" sz="2800" dirty="0" smtClean="0">
                <a:solidFill>
                  <a:srgbClr val="0000CC"/>
                </a:solidFill>
                <a:effectLst/>
              </a:rPr>
              <a:t>7. Macronucleus</a:t>
            </a:r>
            <a:endParaRPr lang="en-US" sz="2800" dirty="0">
              <a:solidFill>
                <a:srgbClr val="0000CC"/>
              </a:solidFill>
              <a:effectLst/>
            </a:endParaRPr>
          </a:p>
        </p:txBody>
      </p:sp>
      <p:sp>
        <p:nvSpPr>
          <p:cNvPr id="12" name="TextBox 11"/>
          <p:cNvSpPr txBox="1"/>
          <p:nvPr/>
        </p:nvSpPr>
        <p:spPr>
          <a:xfrm>
            <a:off x="5649309" y="5076016"/>
            <a:ext cx="2819400" cy="584775"/>
          </a:xfrm>
          <a:prstGeom prst="rect">
            <a:avLst/>
          </a:prstGeom>
          <a:noFill/>
        </p:spPr>
        <p:txBody>
          <a:bodyPr wrap="square" rtlCol="0">
            <a:spAutoFit/>
          </a:bodyPr>
          <a:lstStyle/>
          <a:p>
            <a:pPr>
              <a:buNone/>
            </a:pPr>
            <a:r>
              <a:rPr lang="en-US" dirty="0" smtClean="0">
                <a:solidFill>
                  <a:srgbClr val="0000CC"/>
                </a:solidFill>
                <a:effectLst/>
              </a:rPr>
              <a:t>8. Anal pore</a:t>
            </a:r>
            <a:endParaRPr lang="en-US" dirty="0">
              <a:solidFill>
                <a:srgbClr val="0000CC"/>
              </a:solidFill>
              <a:effectLst/>
            </a:endParaRPr>
          </a:p>
        </p:txBody>
      </p:sp>
    </p:spTree>
    <p:extLst>
      <p:ext uri="{BB962C8B-B14F-4D97-AF65-F5344CB8AC3E}">
        <p14:creationId xmlns:p14="http://schemas.microsoft.com/office/powerpoint/2010/main" val="54357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19007"/>
            <a:ext cx="3657600" cy="584775"/>
          </a:xfrm>
          <a:prstGeom prst="rect">
            <a:avLst/>
          </a:prstGeom>
          <a:noFill/>
        </p:spPr>
        <p:txBody>
          <a:bodyPr wrap="square" rtlCol="0">
            <a:spAutoFit/>
          </a:bodyPr>
          <a:lstStyle/>
          <a:p>
            <a:pPr>
              <a:buNone/>
            </a:pPr>
            <a:r>
              <a:rPr lang="en-US" dirty="0" smtClean="0">
                <a:solidFill>
                  <a:srgbClr val="0000CC"/>
                </a:solidFill>
                <a:effectLst/>
              </a:rPr>
              <a:t>Paramecium</a:t>
            </a:r>
            <a:endParaRPr lang="en-US" dirty="0">
              <a:solidFill>
                <a:srgbClr val="0000CC"/>
              </a:solidFill>
              <a:effectLst/>
            </a:endParaRPr>
          </a:p>
        </p:txBody>
      </p:sp>
      <p:pic>
        <p:nvPicPr>
          <p:cNvPr id="4" name="Picture 3"/>
          <p:cNvPicPr/>
          <p:nvPr/>
        </p:nvPicPr>
        <p:blipFill>
          <a:blip r:embed="rId2"/>
          <a:stretch>
            <a:fillRect/>
          </a:stretch>
        </p:blipFill>
        <p:spPr>
          <a:xfrm>
            <a:off x="152400" y="1371600"/>
            <a:ext cx="4732972" cy="5201603"/>
          </a:xfrm>
          <a:prstGeom prst="rect">
            <a:avLst/>
          </a:prstGeom>
        </p:spPr>
      </p:pic>
      <p:sp>
        <p:nvSpPr>
          <p:cNvPr id="5" name="TextBox 4"/>
          <p:cNvSpPr txBox="1"/>
          <p:nvPr/>
        </p:nvSpPr>
        <p:spPr>
          <a:xfrm>
            <a:off x="4572000" y="177225"/>
            <a:ext cx="3505200" cy="584775"/>
          </a:xfrm>
          <a:prstGeom prst="rect">
            <a:avLst/>
          </a:prstGeom>
          <a:noFill/>
        </p:spPr>
        <p:txBody>
          <a:bodyPr wrap="square" rtlCol="0">
            <a:spAutoFit/>
          </a:bodyPr>
          <a:lstStyle/>
          <a:p>
            <a:pPr>
              <a:buNone/>
            </a:pPr>
            <a:r>
              <a:rPr lang="en-US" dirty="0" smtClean="0">
                <a:solidFill>
                  <a:srgbClr val="FF0000"/>
                </a:solidFill>
                <a:effectLst/>
              </a:rPr>
              <a:t>Locomotion:</a:t>
            </a:r>
            <a:endParaRPr lang="en-US" dirty="0">
              <a:solidFill>
                <a:srgbClr val="FF0000"/>
              </a:solidFill>
              <a:effectLst/>
            </a:endParaRPr>
          </a:p>
        </p:txBody>
      </p:sp>
      <p:sp>
        <p:nvSpPr>
          <p:cNvPr id="6" name="TextBox 5"/>
          <p:cNvSpPr txBox="1"/>
          <p:nvPr/>
        </p:nvSpPr>
        <p:spPr>
          <a:xfrm>
            <a:off x="4724400" y="2184112"/>
            <a:ext cx="3505200" cy="584775"/>
          </a:xfrm>
          <a:prstGeom prst="rect">
            <a:avLst/>
          </a:prstGeom>
          <a:noFill/>
        </p:spPr>
        <p:txBody>
          <a:bodyPr wrap="square" rtlCol="0">
            <a:spAutoFit/>
          </a:bodyPr>
          <a:lstStyle/>
          <a:p>
            <a:pPr>
              <a:buNone/>
            </a:pPr>
            <a:r>
              <a:rPr lang="en-US" dirty="0" smtClean="0">
                <a:solidFill>
                  <a:srgbClr val="0000CC"/>
                </a:solidFill>
                <a:effectLst/>
              </a:rPr>
              <a:t>Reproduction:</a:t>
            </a:r>
            <a:endParaRPr lang="en-US" dirty="0">
              <a:solidFill>
                <a:srgbClr val="0000CC"/>
              </a:solidFill>
              <a:effectLst/>
            </a:endParaRPr>
          </a:p>
        </p:txBody>
      </p:sp>
      <p:sp>
        <p:nvSpPr>
          <p:cNvPr id="7" name="TextBox 6"/>
          <p:cNvSpPr txBox="1"/>
          <p:nvPr/>
        </p:nvSpPr>
        <p:spPr>
          <a:xfrm>
            <a:off x="4724400" y="4228452"/>
            <a:ext cx="3505200" cy="584775"/>
          </a:xfrm>
          <a:prstGeom prst="rect">
            <a:avLst/>
          </a:prstGeom>
          <a:noFill/>
        </p:spPr>
        <p:txBody>
          <a:bodyPr wrap="square" rtlCol="0">
            <a:spAutoFit/>
          </a:bodyPr>
          <a:lstStyle/>
          <a:p>
            <a:pPr>
              <a:buNone/>
            </a:pPr>
            <a:r>
              <a:rPr lang="en-US" dirty="0" smtClean="0">
                <a:solidFill>
                  <a:srgbClr val="00B050"/>
                </a:solidFill>
                <a:effectLst/>
              </a:rPr>
              <a:t>Metabolism:</a:t>
            </a:r>
            <a:endParaRPr lang="en-US" dirty="0">
              <a:solidFill>
                <a:srgbClr val="00B050"/>
              </a:solidFill>
              <a:effectLst/>
            </a:endParaRPr>
          </a:p>
        </p:txBody>
      </p:sp>
    </p:spTree>
    <p:extLst>
      <p:ext uri="{BB962C8B-B14F-4D97-AF65-F5344CB8AC3E}">
        <p14:creationId xmlns:p14="http://schemas.microsoft.com/office/powerpoint/2010/main" val="822670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Amoeba</a:t>
            </a:r>
            <a:endParaRPr lang="en-US" dirty="0">
              <a:solidFill>
                <a:srgbClr val="0000CC"/>
              </a:solidFill>
              <a:effectLst/>
            </a:endParaRPr>
          </a:p>
        </p:txBody>
      </p:sp>
      <p:pic>
        <p:nvPicPr>
          <p:cNvPr id="3" name="Picture 2"/>
          <p:cNvPicPr/>
          <p:nvPr/>
        </p:nvPicPr>
        <p:blipFill>
          <a:blip r:embed="rId2"/>
          <a:stretch>
            <a:fillRect/>
          </a:stretch>
        </p:blipFill>
        <p:spPr>
          <a:xfrm>
            <a:off x="2362200" y="1219200"/>
            <a:ext cx="4452620" cy="4870133"/>
          </a:xfrm>
          <a:prstGeom prst="rect">
            <a:avLst/>
          </a:prstGeom>
        </p:spPr>
      </p:pic>
    </p:spTree>
    <p:extLst>
      <p:ext uri="{BB962C8B-B14F-4D97-AF65-F5344CB8AC3E}">
        <p14:creationId xmlns:p14="http://schemas.microsoft.com/office/powerpoint/2010/main" val="3295025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179388" y="115888"/>
            <a:ext cx="8785225" cy="493712"/>
          </a:xfrm>
        </p:spPr>
        <p:txBody>
          <a:bodyPr/>
          <a:lstStyle/>
          <a:p>
            <a:r>
              <a:rPr lang="en-US" altLang="en-US" sz="4000" b="1" dirty="0">
                <a:solidFill>
                  <a:schemeClr val="bg1"/>
                </a:solidFill>
                <a:latin typeface="Tahoma" pitchFamily="34" charset="0"/>
              </a:rPr>
              <a:t>Compound Microscope</a:t>
            </a:r>
            <a:endParaRPr lang="en-US" altLang="en-US" sz="3600" b="1" dirty="0">
              <a:solidFill>
                <a:schemeClr val="bg1"/>
              </a:solidFill>
              <a:latin typeface="Tahoma" pitchFamily="34" charset="0"/>
            </a:endParaRPr>
          </a:p>
        </p:txBody>
      </p:sp>
      <p:pic>
        <p:nvPicPr>
          <p:cNvPr id="124932" name="Picture 4" descr="MI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914400"/>
            <a:ext cx="4394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 Box 6"/>
          <p:cNvSpPr txBox="1">
            <a:spLocks noChangeArrowheads="1"/>
          </p:cNvSpPr>
          <p:nvPr/>
        </p:nvSpPr>
        <p:spPr bwMode="auto">
          <a:xfrm>
            <a:off x="228600" y="925513"/>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chemeClr val="accent1"/>
                </a:solidFill>
                <a:effectLst/>
              </a:rPr>
              <a:t>2</a:t>
            </a:r>
            <a:r>
              <a:rPr lang="en-US" altLang="en-US" sz="2000" b="1" dirty="0" smtClean="0">
                <a:solidFill>
                  <a:schemeClr val="accent1"/>
                </a:solidFill>
                <a:effectLst/>
                <a:latin typeface="Tahoma" pitchFamily="34" charset="0"/>
              </a:rPr>
              <a:t>. </a:t>
            </a:r>
            <a:r>
              <a:rPr lang="en-US" altLang="en-US" sz="2000" b="1" dirty="0">
                <a:solidFill>
                  <a:schemeClr val="accent1"/>
                </a:solidFill>
                <a:effectLst/>
                <a:latin typeface="Tahoma" pitchFamily="34" charset="0"/>
              </a:rPr>
              <a:t>Body Tube </a:t>
            </a:r>
            <a:r>
              <a:rPr lang="en-US" altLang="en-US" sz="2000" dirty="0">
                <a:solidFill>
                  <a:schemeClr val="accent1"/>
                </a:solidFill>
                <a:effectLst/>
              </a:rPr>
              <a:t>– gives distance between eyepiece and objective.</a:t>
            </a:r>
          </a:p>
        </p:txBody>
      </p:sp>
      <p:sp>
        <p:nvSpPr>
          <p:cNvPr id="124935" name="Text Box 7"/>
          <p:cNvSpPr txBox="1">
            <a:spLocks noChangeArrowheads="1"/>
          </p:cNvSpPr>
          <p:nvPr/>
        </p:nvSpPr>
        <p:spPr bwMode="auto">
          <a:xfrm>
            <a:off x="4572000" y="620713"/>
            <a:ext cx="472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rgbClr val="FF0000"/>
                </a:solidFill>
                <a:effectLst/>
              </a:rPr>
              <a:t>1</a:t>
            </a:r>
            <a:r>
              <a:rPr lang="en-US" altLang="en-US" sz="2000" b="1" dirty="0" smtClean="0">
                <a:solidFill>
                  <a:srgbClr val="FF0000"/>
                </a:solidFill>
                <a:effectLst/>
                <a:latin typeface="Tahoma" pitchFamily="34" charset="0"/>
              </a:rPr>
              <a:t>. </a:t>
            </a:r>
            <a:r>
              <a:rPr lang="en-US" altLang="en-US" sz="2000" b="1" dirty="0">
                <a:solidFill>
                  <a:srgbClr val="FF0000"/>
                </a:solidFill>
                <a:effectLst/>
                <a:latin typeface="Tahoma" pitchFamily="34" charset="0"/>
              </a:rPr>
              <a:t>Eye </a:t>
            </a:r>
            <a:r>
              <a:rPr lang="en-US" altLang="en-US" sz="2000" b="1" dirty="0" smtClean="0">
                <a:solidFill>
                  <a:srgbClr val="FF0000"/>
                </a:solidFill>
                <a:effectLst/>
                <a:latin typeface="Tahoma" pitchFamily="34" charset="0"/>
              </a:rPr>
              <a:t>Piece or Ocular </a:t>
            </a:r>
            <a:r>
              <a:rPr lang="en-US" altLang="en-US" sz="2000" dirty="0">
                <a:solidFill>
                  <a:srgbClr val="FF0000"/>
                </a:solidFill>
                <a:effectLst/>
              </a:rPr>
              <a:t>– </a:t>
            </a:r>
            <a:r>
              <a:rPr lang="en-US" altLang="en-US" sz="2000" dirty="0" smtClean="0">
                <a:solidFill>
                  <a:srgbClr val="FF0000"/>
                </a:solidFill>
                <a:effectLst/>
              </a:rPr>
              <a:t>lens </a:t>
            </a:r>
            <a:r>
              <a:rPr lang="en-US" altLang="en-US" sz="2000" dirty="0">
                <a:solidFill>
                  <a:srgbClr val="FF0000"/>
                </a:solidFill>
                <a:effectLst/>
              </a:rPr>
              <a:t>closest to the eye.</a:t>
            </a:r>
          </a:p>
        </p:txBody>
      </p:sp>
      <p:sp>
        <p:nvSpPr>
          <p:cNvPr id="124936" name="Text Box 8"/>
          <p:cNvSpPr txBox="1">
            <a:spLocks noChangeArrowheads="1"/>
          </p:cNvSpPr>
          <p:nvPr/>
        </p:nvSpPr>
        <p:spPr bwMode="auto">
          <a:xfrm>
            <a:off x="4008120" y="2455069"/>
            <a:ext cx="5257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None/>
            </a:pPr>
            <a:r>
              <a:rPr lang="en-US" altLang="en-US" sz="2000" b="1" dirty="0">
                <a:solidFill>
                  <a:srgbClr val="FF0000"/>
                </a:solidFill>
                <a:effectLst/>
                <a:latin typeface="Tahoma" pitchFamily="34" charset="0"/>
              </a:rPr>
              <a:t>4. Arm </a:t>
            </a:r>
            <a:r>
              <a:rPr lang="en-US" altLang="en-US" sz="2000" dirty="0">
                <a:solidFill>
                  <a:srgbClr val="FF0000"/>
                </a:solidFill>
                <a:effectLst/>
              </a:rPr>
              <a:t>– holds the tube and lenses.</a:t>
            </a:r>
          </a:p>
        </p:txBody>
      </p:sp>
      <p:sp>
        <p:nvSpPr>
          <p:cNvPr id="124937" name="Text Box 9"/>
          <p:cNvSpPr txBox="1">
            <a:spLocks noChangeArrowheads="1"/>
          </p:cNvSpPr>
          <p:nvPr/>
        </p:nvSpPr>
        <p:spPr bwMode="auto">
          <a:xfrm>
            <a:off x="152400" y="18288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3. Nose Piece </a:t>
            </a:r>
            <a:r>
              <a:rPr lang="en-US" altLang="en-US" sz="2000" dirty="0">
                <a:solidFill>
                  <a:srgbClr val="00B050"/>
                </a:solidFill>
                <a:effectLst/>
              </a:rPr>
              <a:t>– holds   the objectives.</a:t>
            </a:r>
          </a:p>
        </p:txBody>
      </p:sp>
      <p:sp>
        <p:nvSpPr>
          <p:cNvPr id="124938" name="Text Box 10"/>
          <p:cNvSpPr txBox="1">
            <a:spLocks noChangeArrowheads="1"/>
          </p:cNvSpPr>
          <p:nvPr/>
        </p:nvSpPr>
        <p:spPr bwMode="auto">
          <a:xfrm>
            <a:off x="5105400" y="3287713"/>
            <a:ext cx="41910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6. Stage </a:t>
            </a:r>
            <a:r>
              <a:rPr lang="en-US" altLang="en-US" sz="2000" dirty="0">
                <a:solidFill>
                  <a:srgbClr val="00B050"/>
                </a:solidFill>
                <a:effectLst/>
              </a:rPr>
              <a:t>– platform for the slides.</a:t>
            </a:r>
          </a:p>
        </p:txBody>
      </p:sp>
      <p:sp>
        <p:nvSpPr>
          <p:cNvPr id="124939" name="Text Box 11"/>
          <p:cNvSpPr txBox="1">
            <a:spLocks noChangeArrowheads="1"/>
          </p:cNvSpPr>
          <p:nvPr/>
        </p:nvSpPr>
        <p:spPr bwMode="auto">
          <a:xfrm>
            <a:off x="63500" y="2678113"/>
            <a:ext cx="3352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5. </a:t>
            </a:r>
            <a:r>
              <a:rPr lang="en-US" altLang="en-US" sz="2000" b="1" dirty="0" smtClean="0">
                <a:solidFill>
                  <a:srgbClr val="0070C0"/>
                </a:solidFill>
                <a:effectLst/>
                <a:latin typeface="Tahoma" pitchFamily="34" charset="0"/>
              </a:rPr>
              <a:t>Objective lenses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lens closest to the slide.</a:t>
            </a:r>
          </a:p>
        </p:txBody>
      </p:sp>
      <p:sp>
        <p:nvSpPr>
          <p:cNvPr id="124940" name="Text Box 12"/>
          <p:cNvSpPr txBox="1">
            <a:spLocks noChangeArrowheads="1"/>
          </p:cNvSpPr>
          <p:nvPr/>
        </p:nvSpPr>
        <p:spPr bwMode="auto">
          <a:xfrm>
            <a:off x="0" y="3440113"/>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7. Stage clips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rPr>
              <a:t>Holds the slide in place.</a:t>
            </a:r>
          </a:p>
        </p:txBody>
      </p:sp>
      <p:sp>
        <p:nvSpPr>
          <p:cNvPr id="124941" name="Text Box 13"/>
          <p:cNvSpPr txBox="1">
            <a:spLocks noChangeArrowheads="1"/>
          </p:cNvSpPr>
          <p:nvPr/>
        </p:nvSpPr>
        <p:spPr bwMode="auto">
          <a:xfrm>
            <a:off x="0" y="4125913"/>
            <a:ext cx="4038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9. </a:t>
            </a:r>
            <a:r>
              <a:rPr lang="en-US" altLang="en-US" sz="2000" b="1" dirty="0" smtClean="0">
                <a:solidFill>
                  <a:srgbClr val="00B050"/>
                </a:solidFill>
                <a:effectLst/>
                <a:latin typeface="Tahoma" pitchFamily="34" charset="0"/>
              </a:rPr>
              <a:t>Diaphragm / IRIS </a:t>
            </a:r>
            <a:r>
              <a:rPr lang="en-US" altLang="en-US" sz="2000" dirty="0">
                <a:solidFill>
                  <a:srgbClr val="00B050"/>
                </a:solidFill>
                <a:effectLst/>
                <a:latin typeface="Tahoma" pitchFamily="34" charset="0"/>
              </a:rPr>
              <a:t>– </a:t>
            </a:r>
          </a:p>
          <a:p>
            <a:pPr>
              <a:buNone/>
            </a:pPr>
            <a:r>
              <a:rPr lang="en-US" altLang="en-US" sz="2000" dirty="0">
                <a:latin typeface="Tahoma" pitchFamily="34" charset="0"/>
              </a:rPr>
              <a:t>     </a:t>
            </a:r>
            <a:r>
              <a:rPr lang="en-US" altLang="en-US" sz="2000" dirty="0">
                <a:solidFill>
                  <a:srgbClr val="00B050"/>
                </a:solidFill>
                <a:effectLst/>
              </a:rPr>
              <a:t>Controls the amount of light.</a:t>
            </a:r>
          </a:p>
        </p:txBody>
      </p:sp>
      <p:sp>
        <p:nvSpPr>
          <p:cNvPr id="124942" name="Text Box 14"/>
          <p:cNvSpPr txBox="1">
            <a:spLocks noChangeArrowheads="1"/>
          </p:cNvSpPr>
          <p:nvPr/>
        </p:nvSpPr>
        <p:spPr bwMode="auto">
          <a:xfrm>
            <a:off x="152400" y="4724400"/>
            <a:ext cx="3200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11. Light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Shines light through the slide, lens, tube.</a:t>
            </a:r>
          </a:p>
        </p:txBody>
      </p:sp>
      <p:sp>
        <p:nvSpPr>
          <p:cNvPr id="124943" name="Text Box 15"/>
          <p:cNvSpPr txBox="1">
            <a:spLocks noChangeArrowheads="1"/>
          </p:cNvSpPr>
          <p:nvPr/>
        </p:nvSpPr>
        <p:spPr bwMode="auto">
          <a:xfrm>
            <a:off x="5270500" y="39370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8. </a:t>
            </a:r>
            <a:r>
              <a:rPr lang="en-US" altLang="en-US" sz="2000" b="1" dirty="0" smtClean="0">
                <a:solidFill>
                  <a:srgbClr val="0070C0"/>
                </a:solidFill>
                <a:effectLst/>
                <a:latin typeface="Tahoma" pitchFamily="34" charset="0"/>
              </a:rPr>
              <a:t>Coarse </a:t>
            </a:r>
            <a:r>
              <a:rPr lang="en-US" altLang="en-US" sz="2000" b="1" dirty="0">
                <a:solidFill>
                  <a:srgbClr val="0070C0"/>
                </a:solidFill>
                <a:effectLst/>
                <a:latin typeface="Tahoma" pitchFamily="34" charset="0"/>
              </a:rPr>
              <a:t>Adjustment knob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Moves stage up/down (to focus).</a:t>
            </a:r>
          </a:p>
        </p:txBody>
      </p:sp>
      <p:sp>
        <p:nvSpPr>
          <p:cNvPr id="124944" name="Text Box 16"/>
          <p:cNvSpPr txBox="1">
            <a:spLocks noChangeArrowheads="1"/>
          </p:cNvSpPr>
          <p:nvPr/>
        </p:nvSpPr>
        <p:spPr bwMode="auto">
          <a:xfrm>
            <a:off x="5257800" y="4648200"/>
            <a:ext cx="403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10. Fine Adjustment knob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latin typeface="Tahoma" pitchFamily="34" charset="0"/>
              </a:rPr>
              <a:t>      Moves stage up/down </a:t>
            </a:r>
            <a:r>
              <a:rPr lang="en-US" altLang="en-US" sz="2000" i="1" dirty="0">
                <a:solidFill>
                  <a:srgbClr val="FF0000"/>
                </a:solidFill>
                <a:effectLst/>
              </a:rPr>
              <a:t>slightly</a:t>
            </a:r>
            <a:endParaRPr lang="en-US" altLang="en-US" sz="2000" dirty="0">
              <a:solidFill>
                <a:srgbClr val="FF0000"/>
              </a:solidFill>
              <a:effectLst/>
            </a:endParaRPr>
          </a:p>
        </p:txBody>
      </p:sp>
      <p:sp>
        <p:nvSpPr>
          <p:cNvPr id="124945" name="Text Box 17"/>
          <p:cNvSpPr txBox="1">
            <a:spLocks noChangeArrowheads="1"/>
          </p:cNvSpPr>
          <p:nvPr/>
        </p:nvSpPr>
        <p:spPr bwMode="auto">
          <a:xfrm>
            <a:off x="4724400" y="5170488"/>
            <a:ext cx="472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latin typeface="Tahoma" pitchFamily="34" charset="0"/>
              </a:rPr>
              <a:t> </a:t>
            </a:r>
            <a:r>
              <a:rPr lang="en-US" altLang="en-US" sz="2000" b="1" dirty="0" smtClean="0">
                <a:solidFill>
                  <a:srgbClr val="00B050"/>
                </a:solidFill>
                <a:effectLst/>
                <a:latin typeface="Tahoma" pitchFamily="34" charset="0"/>
              </a:rPr>
              <a:t>12</a:t>
            </a:r>
            <a:r>
              <a:rPr lang="en-US" altLang="en-US" sz="2000" b="1" dirty="0">
                <a:solidFill>
                  <a:srgbClr val="00B050"/>
                </a:solidFill>
                <a:effectLst/>
                <a:latin typeface="Tahoma" pitchFamily="34" charset="0"/>
              </a:rPr>
              <a:t>. Base </a:t>
            </a:r>
            <a:r>
              <a:rPr lang="en-US" altLang="en-US" sz="2000" dirty="0">
                <a:solidFill>
                  <a:srgbClr val="00B050"/>
                </a:solidFill>
                <a:effectLst/>
                <a:latin typeface="Tahoma" pitchFamily="34" charset="0"/>
              </a:rPr>
              <a:t>– </a:t>
            </a:r>
            <a:r>
              <a:rPr lang="en-US" altLang="en-US" sz="2000" dirty="0" smtClean="0">
                <a:solidFill>
                  <a:srgbClr val="00B050"/>
                </a:solidFill>
                <a:effectLst/>
              </a:rPr>
              <a:t>Holds </a:t>
            </a:r>
            <a:r>
              <a:rPr lang="en-US" altLang="en-US" sz="2000" dirty="0">
                <a:solidFill>
                  <a:srgbClr val="00B050"/>
                </a:solidFill>
                <a:effectLst/>
              </a:rPr>
              <a:t>up the entire microscope.</a:t>
            </a:r>
          </a:p>
        </p:txBody>
      </p:sp>
    </p:spTree>
    <p:extLst>
      <p:ext uri="{BB962C8B-B14F-4D97-AF65-F5344CB8AC3E}">
        <p14:creationId xmlns:p14="http://schemas.microsoft.com/office/powerpoint/2010/main" val="395339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49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9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49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494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9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4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5" grpId="0"/>
      <p:bldP spid="124936" grpId="0"/>
      <p:bldP spid="124937" grpId="0"/>
      <p:bldP spid="124938" grpId="0"/>
      <p:bldP spid="124939" grpId="0"/>
      <p:bldP spid="124940" grpId="0"/>
      <p:bldP spid="124941" grpId="0"/>
      <p:bldP spid="124942" grpId="0"/>
      <p:bldP spid="124943" grpId="0"/>
      <p:bldP spid="124944" grpId="0"/>
      <p:bldP spid="1249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52" y="15240"/>
            <a:ext cx="8229600" cy="7127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sp>
        <p:nvSpPr>
          <p:cNvPr id="3" name="Content Placeholder 2"/>
          <p:cNvSpPr>
            <a:spLocks noGrp="1"/>
          </p:cNvSpPr>
          <p:nvPr>
            <p:ph idx="1"/>
          </p:nvPr>
        </p:nvSpPr>
        <p:spPr>
          <a:xfrm>
            <a:off x="228600" y="901987"/>
            <a:ext cx="8229600" cy="2895600"/>
          </a:xfrm>
        </p:spPr>
        <p:txBody>
          <a:bodyPr/>
          <a:lstStyle/>
          <a:p>
            <a:r>
              <a:rPr lang="en-US" dirty="0" smtClean="0">
                <a:solidFill>
                  <a:srgbClr val="6600FF"/>
                </a:solidFill>
                <a:effectLst/>
              </a:rPr>
              <a:t>Some use a fake foot that they ooze outward to move, its called a … __________________</a:t>
            </a:r>
          </a:p>
          <a:p>
            <a:pPr marL="0" indent="0">
              <a:buNone/>
            </a:pPr>
            <a:endParaRPr lang="en-US" dirty="0">
              <a:solidFill>
                <a:srgbClr val="6600FF"/>
              </a:solidFill>
              <a:effectLst/>
            </a:endParaRPr>
          </a:p>
          <a:p>
            <a:pPr marL="0" indent="0">
              <a:buNone/>
            </a:pPr>
            <a:r>
              <a:rPr lang="en-US" dirty="0" smtClean="0">
                <a:solidFill>
                  <a:srgbClr val="6600FF"/>
                </a:solidFill>
                <a:effectLst/>
              </a:rPr>
              <a:t>One example is the _____________________</a:t>
            </a:r>
            <a:endParaRPr lang="en-US" dirty="0">
              <a:solidFill>
                <a:srgbClr val="6600FF"/>
              </a:solidFill>
              <a:effectLst/>
            </a:endParaRPr>
          </a:p>
        </p:txBody>
      </p:sp>
      <p:sp>
        <p:nvSpPr>
          <p:cNvPr id="4" name="TextBox 3"/>
          <p:cNvSpPr txBox="1"/>
          <p:nvPr/>
        </p:nvSpPr>
        <p:spPr>
          <a:xfrm>
            <a:off x="1481328" y="3456998"/>
            <a:ext cx="2514600" cy="584775"/>
          </a:xfrm>
          <a:prstGeom prst="rect">
            <a:avLst/>
          </a:prstGeom>
          <a:noFill/>
        </p:spPr>
        <p:txBody>
          <a:bodyPr wrap="square" rtlCol="0">
            <a:spAutoFit/>
          </a:bodyPr>
          <a:lstStyle/>
          <a:p>
            <a:pPr>
              <a:buNone/>
            </a:pPr>
            <a:r>
              <a:rPr lang="en-US" sz="3200" dirty="0" smtClean="0">
                <a:solidFill>
                  <a:srgbClr val="FF0000"/>
                </a:solidFill>
              </a:rPr>
              <a:t>Amoeba</a:t>
            </a:r>
            <a:endParaRPr lang="en-US" sz="3200" dirty="0">
              <a:solidFill>
                <a:srgbClr val="FF0000"/>
              </a:solidFill>
            </a:endParaRPr>
          </a:p>
        </p:txBody>
      </p:sp>
      <p:sp>
        <p:nvSpPr>
          <p:cNvPr id="6" name="TextBox 5"/>
          <p:cNvSpPr txBox="1"/>
          <p:nvPr/>
        </p:nvSpPr>
        <p:spPr>
          <a:xfrm>
            <a:off x="1447800" y="1905000"/>
            <a:ext cx="2514600" cy="584775"/>
          </a:xfrm>
          <a:prstGeom prst="rect">
            <a:avLst/>
          </a:prstGeom>
          <a:noFill/>
        </p:spPr>
        <p:txBody>
          <a:bodyPr wrap="square" rtlCol="0">
            <a:spAutoFit/>
          </a:bodyPr>
          <a:lstStyle/>
          <a:p>
            <a:pPr>
              <a:buNone/>
            </a:pPr>
            <a:r>
              <a:rPr lang="en-US" sz="3200" dirty="0" smtClean="0">
                <a:solidFill>
                  <a:srgbClr val="FF0000"/>
                </a:solidFill>
              </a:rPr>
              <a:t>Pseudopod</a:t>
            </a:r>
            <a:endParaRPr lang="en-US" sz="32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368" y="2895600"/>
            <a:ext cx="434798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298" y="28544"/>
            <a:ext cx="3657600" cy="584775"/>
          </a:xfrm>
          <a:prstGeom prst="rect">
            <a:avLst/>
          </a:prstGeom>
          <a:noFill/>
        </p:spPr>
        <p:txBody>
          <a:bodyPr wrap="square" rtlCol="0">
            <a:spAutoFit/>
          </a:bodyPr>
          <a:lstStyle/>
          <a:p>
            <a:pPr>
              <a:buNone/>
            </a:pPr>
            <a:r>
              <a:rPr lang="en-US" dirty="0" smtClean="0">
                <a:solidFill>
                  <a:srgbClr val="FF0000"/>
                </a:solidFill>
                <a:effectLst/>
              </a:rPr>
              <a:t>Amoeba</a:t>
            </a:r>
            <a:endParaRPr lang="en-US" dirty="0">
              <a:solidFill>
                <a:srgbClr val="FF0000"/>
              </a:solidFill>
              <a:effectLst/>
            </a:endParaRPr>
          </a:p>
        </p:txBody>
      </p:sp>
      <p:pic>
        <p:nvPicPr>
          <p:cNvPr id="3" name="Picture 2"/>
          <p:cNvPicPr/>
          <p:nvPr/>
        </p:nvPicPr>
        <p:blipFill>
          <a:blip r:embed="rId2"/>
          <a:stretch>
            <a:fillRect/>
          </a:stretch>
        </p:blipFill>
        <p:spPr>
          <a:xfrm>
            <a:off x="423855" y="860414"/>
            <a:ext cx="4452620" cy="4870133"/>
          </a:xfrm>
          <a:prstGeom prst="rect">
            <a:avLst/>
          </a:prstGeom>
        </p:spPr>
      </p:pic>
      <p:sp>
        <p:nvSpPr>
          <p:cNvPr id="4" name="TextBox 3"/>
          <p:cNvSpPr txBox="1"/>
          <p:nvPr/>
        </p:nvSpPr>
        <p:spPr>
          <a:xfrm>
            <a:off x="6618909" y="2375070"/>
            <a:ext cx="3200400" cy="584775"/>
          </a:xfrm>
          <a:prstGeom prst="rect">
            <a:avLst/>
          </a:prstGeom>
          <a:noFill/>
        </p:spPr>
        <p:txBody>
          <a:bodyPr wrap="square" rtlCol="0">
            <a:spAutoFit/>
          </a:bodyPr>
          <a:lstStyle/>
          <a:p>
            <a:pPr>
              <a:buNone/>
            </a:pPr>
            <a:r>
              <a:rPr lang="en-US" dirty="0" smtClean="0">
                <a:solidFill>
                  <a:srgbClr val="0000CC"/>
                </a:solidFill>
                <a:effectLst/>
              </a:rPr>
              <a:t>Cytoplasm </a:t>
            </a:r>
            <a:endParaRPr lang="en-US" dirty="0">
              <a:solidFill>
                <a:srgbClr val="0000CC"/>
              </a:solidFill>
              <a:effectLst/>
            </a:endParaRPr>
          </a:p>
        </p:txBody>
      </p:sp>
      <p:pic>
        <p:nvPicPr>
          <p:cNvPr id="5" name="Picture 4"/>
          <p:cNvPicPr>
            <a:picLocks noChangeAspect="1"/>
          </p:cNvPicPr>
          <p:nvPr/>
        </p:nvPicPr>
        <p:blipFill>
          <a:blip r:embed="rId3"/>
          <a:stretch>
            <a:fillRect/>
          </a:stretch>
        </p:blipFill>
        <p:spPr>
          <a:xfrm>
            <a:off x="9144000" y="1447800"/>
            <a:ext cx="2952750" cy="3200400"/>
          </a:xfrm>
          <a:prstGeom prst="rect">
            <a:avLst/>
          </a:prstGeom>
        </p:spPr>
      </p:pic>
      <p:sp>
        <p:nvSpPr>
          <p:cNvPr id="6" name="TextBox 5"/>
          <p:cNvSpPr txBox="1"/>
          <p:nvPr/>
        </p:nvSpPr>
        <p:spPr>
          <a:xfrm>
            <a:off x="6758474" y="4985467"/>
            <a:ext cx="2209800" cy="584775"/>
          </a:xfrm>
          <a:prstGeom prst="rect">
            <a:avLst/>
          </a:prstGeom>
          <a:noFill/>
        </p:spPr>
        <p:txBody>
          <a:bodyPr wrap="square" rtlCol="0">
            <a:spAutoFit/>
          </a:bodyPr>
          <a:lstStyle/>
          <a:p>
            <a:pPr>
              <a:buNone/>
            </a:pPr>
            <a:r>
              <a:rPr lang="en-US" dirty="0" smtClean="0">
                <a:solidFill>
                  <a:srgbClr val="0000CC"/>
                </a:solidFill>
                <a:effectLst/>
              </a:rPr>
              <a:t>Nucleus</a:t>
            </a:r>
            <a:endParaRPr lang="en-US" dirty="0">
              <a:solidFill>
                <a:srgbClr val="0000CC"/>
              </a:solidFill>
              <a:effectLst/>
            </a:endParaRPr>
          </a:p>
        </p:txBody>
      </p:sp>
      <p:sp>
        <p:nvSpPr>
          <p:cNvPr id="7" name="TextBox 6"/>
          <p:cNvSpPr txBox="1"/>
          <p:nvPr/>
        </p:nvSpPr>
        <p:spPr>
          <a:xfrm>
            <a:off x="6555637" y="1559679"/>
            <a:ext cx="2792375" cy="584775"/>
          </a:xfrm>
          <a:prstGeom prst="rect">
            <a:avLst/>
          </a:prstGeom>
          <a:noFill/>
        </p:spPr>
        <p:txBody>
          <a:bodyPr wrap="square" rtlCol="0">
            <a:spAutoFit/>
          </a:bodyPr>
          <a:lstStyle/>
          <a:p>
            <a:pPr>
              <a:buNone/>
            </a:pPr>
            <a:r>
              <a:rPr lang="en-US" dirty="0" smtClean="0">
                <a:solidFill>
                  <a:srgbClr val="0000CC"/>
                </a:solidFill>
                <a:effectLst/>
              </a:rPr>
              <a:t>Pseudopod</a:t>
            </a:r>
            <a:endParaRPr lang="en-US" dirty="0">
              <a:solidFill>
                <a:srgbClr val="0000CC"/>
              </a:solidFill>
              <a:effectLst/>
            </a:endParaRPr>
          </a:p>
        </p:txBody>
      </p:sp>
      <p:sp>
        <p:nvSpPr>
          <p:cNvPr id="8" name="TextBox 7"/>
          <p:cNvSpPr txBox="1"/>
          <p:nvPr/>
        </p:nvSpPr>
        <p:spPr>
          <a:xfrm>
            <a:off x="6472076" y="210878"/>
            <a:ext cx="3200400" cy="1077218"/>
          </a:xfrm>
          <a:prstGeom prst="rect">
            <a:avLst/>
          </a:prstGeom>
          <a:noFill/>
        </p:spPr>
        <p:txBody>
          <a:bodyPr wrap="square" rtlCol="0">
            <a:spAutoFit/>
          </a:bodyPr>
          <a:lstStyle/>
          <a:p>
            <a:pPr>
              <a:buNone/>
            </a:pPr>
            <a:r>
              <a:rPr lang="en-US" dirty="0" smtClean="0">
                <a:solidFill>
                  <a:srgbClr val="0000CC"/>
                </a:solidFill>
                <a:effectLst/>
              </a:rPr>
              <a:t>Contractile vacuole</a:t>
            </a:r>
            <a:endParaRPr lang="en-US" dirty="0">
              <a:solidFill>
                <a:srgbClr val="0000CC"/>
              </a:solidFill>
              <a:effectLst/>
            </a:endParaRPr>
          </a:p>
        </p:txBody>
      </p:sp>
      <p:sp>
        <p:nvSpPr>
          <p:cNvPr id="9" name="TextBox 8"/>
          <p:cNvSpPr txBox="1"/>
          <p:nvPr/>
        </p:nvSpPr>
        <p:spPr>
          <a:xfrm>
            <a:off x="6152883" y="3190461"/>
            <a:ext cx="3420982" cy="584775"/>
          </a:xfrm>
          <a:prstGeom prst="rect">
            <a:avLst/>
          </a:prstGeom>
          <a:noFill/>
        </p:spPr>
        <p:txBody>
          <a:bodyPr wrap="square" rtlCol="0">
            <a:spAutoFit/>
          </a:bodyPr>
          <a:lstStyle/>
          <a:p>
            <a:pPr>
              <a:buNone/>
            </a:pPr>
            <a:r>
              <a:rPr lang="en-US" dirty="0" smtClean="0">
                <a:solidFill>
                  <a:srgbClr val="0000CC"/>
                </a:solidFill>
                <a:effectLst/>
              </a:rPr>
              <a:t>Cell membrane</a:t>
            </a:r>
            <a:endParaRPr lang="en-US" dirty="0">
              <a:solidFill>
                <a:srgbClr val="0000CC"/>
              </a:solidFill>
              <a:effectLst/>
            </a:endParaRPr>
          </a:p>
        </p:txBody>
      </p:sp>
      <p:sp>
        <p:nvSpPr>
          <p:cNvPr id="10" name="TextBox 9"/>
          <p:cNvSpPr txBox="1"/>
          <p:nvPr/>
        </p:nvSpPr>
        <p:spPr>
          <a:xfrm>
            <a:off x="6400800" y="4087964"/>
            <a:ext cx="3200400" cy="584775"/>
          </a:xfrm>
          <a:prstGeom prst="rect">
            <a:avLst/>
          </a:prstGeom>
          <a:noFill/>
        </p:spPr>
        <p:txBody>
          <a:bodyPr wrap="square" rtlCol="0">
            <a:spAutoFit/>
          </a:bodyPr>
          <a:lstStyle/>
          <a:p>
            <a:pPr>
              <a:buNone/>
            </a:pPr>
            <a:r>
              <a:rPr lang="en-US" dirty="0" smtClean="0">
                <a:solidFill>
                  <a:srgbClr val="0000CC"/>
                </a:solidFill>
                <a:effectLst/>
              </a:rPr>
              <a:t>Food vacuole</a:t>
            </a:r>
            <a:endParaRPr lang="en-US" dirty="0">
              <a:solidFill>
                <a:srgbClr val="0000CC"/>
              </a:solidFill>
              <a:effectLst/>
            </a:endParaRPr>
          </a:p>
        </p:txBody>
      </p:sp>
    </p:spTree>
    <p:extLst>
      <p:ext uri="{BB962C8B-B14F-4D97-AF65-F5344CB8AC3E}">
        <p14:creationId xmlns:p14="http://schemas.microsoft.com/office/powerpoint/2010/main" val="2679178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Amoeba</a:t>
            </a:r>
            <a:endParaRPr lang="en-US" dirty="0">
              <a:solidFill>
                <a:srgbClr val="0000CC"/>
              </a:solidFill>
              <a:effectLst/>
            </a:endParaRPr>
          </a:p>
        </p:txBody>
      </p:sp>
      <p:pic>
        <p:nvPicPr>
          <p:cNvPr id="3" name="Picture 2"/>
          <p:cNvPicPr/>
          <p:nvPr/>
        </p:nvPicPr>
        <p:blipFill>
          <a:blip r:embed="rId2"/>
          <a:stretch>
            <a:fillRect/>
          </a:stretch>
        </p:blipFill>
        <p:spPr>
          <a:xfrm>
            <a:off x="2362200" y="1219200"/>
            <a:ext cx="4452620" cy="4870133"/>
          </a:xfrm>
          <a:prstGeom prst="rect">
            <a:avLst/>
          </a:prstGeom>
        </p:spPr>
      </p:pic>
      <p:sp>
        <p:nvSpPr>
          <p:cNvPr id="4" name="TextBox 3"/>
          <p:cNvSpPr txBox="1"/>
          <p:nvPr/>
        </p:nvSpPr>
        <p:spPr>
          <a:xfrm>
            <a:off x="39015" y="1447800"/>
            <a:ext cx="3200400" cy="584775"/>
          </a:xfrm>
          <a:prstGeom prst="rect">
            <a:avLst/>
          </a:prstGeom>
          <a:noFill/>
        </p:spPr>
        <p:txBody>
          <a:bodyPr wrap="square" rtlCol="0">
            <a:spAutoFit/>
          </a:bodyPr>
          <a:lstStyle/>
          <a:p>
            <a:pPr>
              <a:buNone/>
            </a:pPr>
            <a:r>
              <a:rPr lang="en-US" dirty="0" smtClean="0">
                <a:solidFill>
                  <a:srgbClr val="0000CC"/>
                </a:solidFill>
                <a:effectLst/>
              </a:rPr>
              <a:t>1. Cytoplasm </a:t>
            </a:r>
            <a:endParaRPr lang="en-US" dirty="0">
              <a:solidFill>
                <a:srgbClr val="0000CC"/>
              </a:solidFill>
              <a:effectLst/>
            </a:endParaRPr>
          </a:p>
        </p:txBody>
      </p:sp>
      <p:pic>
        <p:nvPicPr>
          <p:cNvPr id="5" name="Picture 4"/>
          <p:cNvPicPr>
            <a:picLocks noChangeAspect="1"/>
          </p:cNvPicPr>
          <p:nvPr/>
        </p:nvPicPr>
        <p:blipFill>
          <a:blip r:embed="rId3"/>
          <a:stretch>
            <a:fillRect/>
          </a:stretch>
        </p:blipFill>
        <p:spPr>
          <a:xfrm>
            <a:off x="9144000" y="1447800"/>
            <a:ext cx="2952750" cy="3200400"/>
          </a:xfrm>
          <a:prstGeom prst="rect">
            <a:avLst/>
          </a:prstGeom>
        </p:spPr>
      </p:pic>
      <p:sp>
        <p:nvSpPr>
          <p:cNvPr id="6" name="TextBox 5"/>
          <p:cNvSpPr txBox="1"/>
          <p:nvPr/>
        </p:nvSpPr>
        <p:spPr>
          <a:xfrm>
            <a:off x="5970625" y="1639162"/>
            <a:ext cx="2209800" cy="584775"/>
          </a:xfrm>
          <a:prstGeom prst="rect">
            <a:avLst/>
          </a:prstGeom>
          <a:noFill/>
        </p:spPr>
        <p:txBody>
          <a:bodyPr wrap="square" rtlCol="0">
            <a:spAutoFit/>
          </a:bodyPr>
          <a:lstStyle/>
          <a:p>
            <a:pPr>
              <a:buNone/>
            </a:pPr>
            <a:r>
              <a:rPr lang="en-US" dirty="0" smtClean="0">
                <a:solidFill>
                  <a:srgbClr val="0000CC"/>
                </a:solidFill>
                <a:effectLst/>
              </a:rPr>
              <a:t>4. Nucleus</a:t>
            </a:r>
            <a:endParaRPr lang="en-US" dirty="0">
              <a:solidFill>
                <a:srgbClr val="0000CC"/>
              </a:solidFill>
              <a:effectLst/>
            </a:endParaRPr>
          </a:p>
        </p:txBody>
      </p:sp>
      <p:sp>
        <p:nvSpPr>
          <p:cNvPr id="7" name="TextBox 6"/>
          <p:cNvSpPr txBox="1"/>
          <p:nvPr/>
        </p:nvSpPr>
        <p:spPr>
          <a:xfrm>
            <a:off x="6351625" y="2755612"/>
            <a:ext cx="2792375" cy="584775"/>
          </a:xfrm>
          <a:prstGeom prst="rect">
            <a:avLst/>
          </a:prstGeom>
          <a:noFill/>
        </p:spPr>
        <p:txBody>
          <a:bodyPr wrap="square" rtlCol="0">
            <a:spAutoFit/>
          </a:bodyPr>
          <a:lstStyle/>
          <a:p>
            <a:pPr>
              <a:buNone/>
            </a:pPr>
            <a:r>
              <a:rPr lang="en-US" dirty="0" smtClean="0">
                <a:solidFill>
                  <a:srgbClr val="0000CC"/>
                </a:solidFill>
                <a:effectLst/>
              </a:rPr>
              <a:t>5. Pseudopod</a:t>
            </a:r>
            <a:endParaRPr lang="en-US" dirty="0">
              <a:solidFill>
                <a:srgbClr val="0000CC"/>
              </a:solidFill>
              <a:effectLst/>
            </a:endParaRPr>
          </a:p>
        </p:txBody>
      </p:sp>
      <p:sp>
        <p:nvSpPr>
          <p:cNvPr id="8" name="TextBox 7"/>
          <p:cNvSpPr txBox="1"/>
          <p:nvPr/>
        </p:nvSpPr>
        <p:spPr>
          <a:xfrm>
            <a:off x="6345630" y="4456837"/>
            <a:ext cx="3200400" cy="1077218"/>
          </a:xfrm>
          <a:prstGeom prst="rect">
            <a:avLst/>
          </a:prstGeom>
          <a:noFill/>
        </p:spPr>
        <p:txBody>
          <a:bodyPr wrap="square" rtlCol="0">
            <a:spAutoFit/>
          </a:bodyPr>
          <a:lstStyle/>
          <a:p>
            <a:pPr>
              <a:buNone/>
            </a:pPr>
            <a:r>
              <a:rPr lang="en-US" dirty="0" smtClean="0">
                <a:solidFill>
                  <a:srgbClr val="0000CC"/>
                </a:solidFill>
                <a:effectLst/>
              </a:rPr>
              <a:t>6. Contractile vacuole</a:t>
            </a:r>
            <a:endParaRPr lang="en-US" dirty="0">
              <a:solidFill>
                <a:srgbClr val="0000CC"/>
              </a:solidFill>
              <a:effectLst/>
            </a:endParaRPr>
          </a:p>
        </p:txBody>
      </p:sp>
      <p:sp>
        <p:nvSpPr>
          <p:cNvPr id="9" name="TextBox 8"/>
          <p:cNvSpPr txBox="1"/>
          <p:nvPr/>
        </p:nvSpPr>
        <p:spPr>
          <a:xfrm>
            <a:off x="81124" y="3361878"/>
            <a:ext cx="3420982" cy="584775"/>
          </a:xfrm>
          <a:prstGeom prst="rect">
            <a:avLst/>
          </a:prstGeom>
          <a:noFill/>
        </p:spPr>
        <p:txBody>
          <a:bodyPr wrap="square" rtlCol="0">
            <a:spAutoFit/>
          </a:bodyPr>
          <a:lstStyle/>
          <a:p>
            <a:pPr>
              <a:buNone/>
            </a:pPr>
            <a:r>
              <a:rPr lang="en-US" dirty="0" smtClean="0">
                <a:solidFill>
                  <a:srgbClr val="0000CC"/>
                </a:solidFill>
                <a:effectLst/>
              </a:rPr>
              <a:t>2. Cell membrane</a:t>
            </a:r>
            <a:endParaRPr lang="en-US" dirty="0">
              <a:solidFill>
                <a:srgbClr val="0000CC"/>
              </a:solidFill>
              <a:effectLst/>
            </a:endParaRPr>
          </a:p>
        </p:txBody>
      </p:sp>
      <p:sp>
        <p:nvSpPr>
          <p:cNvPr id="10" name="TextBox 9"/>
          <p:cNvSpPr txBox="1"/>
          <p:nvPr/>
        </p:nvSpPr>
        <p:spPr>
          <a:xfrm>
            <a:off x="191415" y="4949280"/>
            <a:ext cx="3200400" cy="584775"/>
          </a:xfrm>
          <a:prstGeom prst="rect">
            <a:avLst/>
          </a:prstGeom>
          <a:noFill/>
        </p:spPr>
        <p:txBody>
          <a:bodyPr wrap="square" rtlCol="0">
            <a:spAutoFit/>
          </a:bodyPr>
          <a:lstStyle/>
          <a:p>
            <a:pPr>
              <a:buNone/>
            </a:pPr>
            <a:r>
              <a:rPr lang="en-US" dirty="0" smtClean="0">
                <a:solidFill>
                  <a:srgbClr val="0000CC"/>
                </a:solidFill>
                <a:effectLst/>
              </a:rPr>
              <a:t>3. Food vacuole</a:t>
            </a:r>
            <a:endParaRPr lang="en-US" dirty="0">
              <a:solidFill>
                <a:srgbClr val="0000CC"/>
              </a:solidFill>
              <a:effectLst/>
            </a:endParaRPr>
          </a:p>
        </p:txBody>
      </p:sp>
    </p:spTree>
    <p:extLst>
      <p:ext uri="{BB962C8B-B14F-4D97-AF65-F5344CB8AC3E}">
        <p14:creationId xmlns:p14="http://schemas.microsoft.com/office/powerpoint/2010/main" val="2174671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Amoeba</a:t>
            </a:r>
            <a:endParaRPr lang="en-US" dirty="0">
              <a:solidFill>
                <a:srgbClr val="0000CC"/>
              </a:solidFill>
              <a:effectLst/>
            </a:endParaRPr>
          </a:p>
        </p:txBody>
      </p:sp>
      <p:pic>
        <p:nvPicPr>
          <p:cNvPr id="3" name="Picture 2"/>
          <p:cNvPicPr/>
          <p:nvPr/>
        </p:nvPicPr>
        <p:blipFill>
          <a:blip r:embed="rId2"/>
          <a:stretch>
            <a:fillRect/>
          </a:stretch>
        </p:blipFill>
        <p:spPr>
          <a:xfrm>
            <a:off x="533400" y="1295400"/>
            <a:ext cx="4452620" cy="4870133"/>
          </a:xfrm>
          <a:prstGeom prst="rect">
            <a:avLst/>
          </a:prstGeom>
        </p:spPr>
      </p:pic>
      <p:sp>
        <p:nvSpPr>
          <p:cNvPr id="4" name="TextBox 3"/>
          <p:cNvSpPr txBox="1"/>
          <p:nvPr/>
        </p:nvSpPr>
        <p:spPr>
          <a:xfrm>
            <a:off x="4572000" y="177225"/>
            <a:ext cx="3505200" cy="584775"/>
          </a:xfrm>
          <a:prstGeom prst="rect">
            <a:avLst/>
          </a:prstGeom>
          <a:noFill/>
        </p:spPr>
        <p:txBody>
          <a:bodyPr wrap="square" rtlCol="0">
            <a:spAutoFit/>
          </a:bodyPr>
          <a:lstStyle/>
          <a:p>
            <a:pPr>
              <a:buNone/>
            </a:pPr>
            <a:r>
              <a:rPr lang="en-US" dirty="0" smtClean="0">
                <a:solidFill>
                  <a:srgbClr val="FF0000"/>
                </a:solidFill>
                <a:effectLst/>
              </a:rPr>
              <a:t>Locomotion:</a:t>
            </a:r>
            <a:endParaRPr lang="en-US" dirty="0">
              <a:solidFill>
                <a:srgbClr val="FF0000"/>
              </a:solidFill>
              <a:effectLst/>
            </a:endParaRPr>
          </a:p>
        </p:txBody>
      </p:sp>
      <p:sp>
        <p:nvSpPr>
          <p:cNvPr id="5" name="TextBox 4"/>
          <p:cNvSpPr txBox="1"/>
          <p:nvPr/>
        </p:nvSpPr>
        <p:spPr>
          <a:xfrm>
            <a:off x="4724400" y="2184112"/>
            <a:ext cx="3505200" cy="584775"/>
          </a:xfrm>
          <a:prstGeom prst="rect">
            <a:avLst/>
          </a:prstGeom>
          <a:noFill/>
        </p:spPr>
        <p:txBody>
          <a:bodyPr wrap="square" rtlCol="0">
            <a:spAutoFit/>
          </a:bodyPr>
          <a:lstStyle/>
          <a:p>
            <a:pPr>
              <a:buNone/>
            </a:pPr>
            <a:r>
              <a:rPr lang="en-US" dirty="0" smtClean="0">
                <a:solidFill>
                  <a:srgbClr val="0000CC"/>
                </a:solidFill>
                <a:effectLst/>
              </a:rPr>
              <a:t>Reproduction:</a:t>
            </a:r>
            <a:endParaRPr lang="en-US" dirty="0">
              <a:solidFill>
                <a:srgbClr val="0000CC"/>
              </a:solidFill>
              <a:effectLst/>
            </a:endParaRPr>
          </a:p>
        </p:txBody>
      </p:sp>
      <p:sp>
        <p:nvSpPr>
          <p:cNvPr id="6" name="TextBox 5"/>
          <p:cNvSpPr txBox="1"/>
          <p:nvPr/>
        </p:nvSpPr>
        <p:spPr>
          <a:xfrm>
            <a:off x="4724400" y="4228452"/>
            <a:ext cx="3505200" cy="584775"/>
          </a:xfrm>
          <a:prstGeom prst="rect">
            <a:avLst/>
          </a:prstGeom>
          <a:noFill/>
        </p:spPr>
        <p:txBody>
          <a:bodyPr wrap="square" rtlCol="0">
            <a:spAutoFit/>
          </a:bodyPr>
          <a:lstStyle/>
          <a:p>
            <a:pPr>
              <a:buNone/>
            </a:pPr>
            <a:r>
              <a:rPr lang="en-US" dirty="0" smtClean="0">
                <a:solidFill>
                  <a:srgbClr val="00B050"/>
                </a:solidFill>
                <a:effectLst/>
              </a:rPr>
              <a:t>Metabolism:</a:t>
            </a:r>
            <a:endParaRPr lang="en-US" dirty="0">
              <a:solidFill>
                <a:srgbClr val="00B050"/>
              </a:solidFill>
              <a:effectLst/>
            </a:endParaRPr>
          </a:p>
        </p:txBody>
      </p:sp>
    </p:spTree>
    <p:extLst>
      <p:ext uri="{BB962C8B-B14F-4D97-AF65-F5344CB8AC3E}">
        <p14:creationId xmlns:p14="http://schemas.microsoft.com/office/powerpoint/2010/main" val="3146291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smtClean="0">
                <a:solidFill>
                  <a:srgbClr val="CC00CC"/>
                </a:solidFill>
              </a:rPr>
              <a:t>Amoeba</a:t>
            </a:r>
            <a:endParaRPr lang="en-US" dirty="0">
              <a:solidFill>
                <a:srgbClr val="CC00CC"/>
              </a:solidFill>
            </a:endParaRPr>
          </a:p>
        </p:txBody>
      </p:sp>
      <p:sp>
        <p:nvSpPr>
          <p:cNvPr id="3" name="Content Placeholder 2"/>
          <p:cNvSpPr>
            <a:spLocks noGrp="1"/>
          </p:cNvSpPr>
          <p:nvPr>
            <p:ph idx="1"/>
          </p:nvPr>
        </p:nvSpPr>
        <p:spPr>
          <a:xfrm>
            <a:off x="381000" y="685546"/>
            <a:ext cx="8610600" cy="2895600"/>
          </a:xfrm>
        </p:spPr>
        <p:txBody>
          <a:bodyPr>
            <a:normAutofit fontScale="85000" lnSpcReduction="20000"/>
          </a:bodyPr>
          <a:lstStyle/>
          <a:p>
            <a:r>
              <a:rPr lang="en-US" dirty="0" smtClean="0">
                <a:solidFill>
                  <a:srgbClr val="6600FF"/>
                </a:solidFill>
                <a:effectLst/>
              </a:rPr>
              <a:t>Some use a fake foot that they ooze outward to move, its called a … __________________</a:t>
            </a:r>
          </a:p>
          <a:p>
            <a:r>
              <a:rPr lang="en-US" dirty="0" smtClean="0">
                <a:solidFill>
                  <a:srgbClr val="6600FF"/>
                </a:solidFill>
                <a:effectLst/>
              </a:rPr>
              <a:t>Single celled or ___________________</a:t>
            </a:r>
          </a:p>
          <a:p>
            <a:r>
              <a:rPr lang="en-US" dirty="0" smtClean="0">
                <a:solidFill>
                  <a:srgbClr val="6600FF"/>
                </a:solidFill>
                <a:effectLst/>
              </a:rPr>
              <a:t>They must find food in the environment so they are ________________________________</a:t>
            </a:r>
          </a:p>
          <a:p>
            <a:r>
              <a:rPr lang="en-US" dirty="0" smtClean="0">
                <a:solidFill>
                  <a:srgbClr val="6600FF"/>
                </a:solidFill>
                <a:effectLst/>
              </a:rPr>
              <a:t>They reproduce through _____________ which means they simply split into two cells.</a:t>
            </a:r>
          </a:p>
          <a:p>
            <a:pPr marL="0" indent="0">
              <a:buNone/>
            </a:pPr>
            <a:endParaRPr lang="en-US" dirty="0" smtClean="0"/>
          </a:p>
          <a:p>
            <a:pPr marL="0" indent="0">
              <a:buNone/>
            </a:pPr>
            <a:endParaRPr lang="en-US" dirty="0"/>
          </a:p>
        </p:txBody>
      </p:sp>
      <p:sp>
        <p:nvSpPr>
          <p:cNvPr id="6" name="TextBox 5"/>
          <p:cNvSpPr txBox="1"/>
          <p:nvPr/>
        </p:nvSpPr>
        <p:spPr>
          <a:xfrm>
            <a:off x="4572000" y="914400"/>
            <a:ext cx="2514600" cy="507831"/>
          </a:xfrm>
          <a:prstGeom prst="rect">
            <a:avLst/>
          </a:prstGeom>
          <a:noFill/>
        </p:spPr>
        <p:txBody>
          <a:bodyPr wrap="square" rtlCol="0">
            <a:spAutoFit/>
          </a:bodyPr>
          <a:lstStyle/>
          <a:p>
            <a:pPr>
              <a:buNone/>
            </a:pPr>
            <a:r>
              <a:rPr lang="en-US" sz="2700" dirty="0" smtClean="0">
                <a:solidFill>
                  <a:srgbClr val="FF0000"/>
                </a:solidFill>
              </a:rPr>
              <a:t>Pseudopod</a:t>
            </a:r>
            <a:endParaRPr lang="en-US" sz="27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014" y="3429000"/>
            <a:ext cx="434798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1371600"/>
            <a:ext cx="2514600" cy="507831"/>
          </a:xfrm>
          <a:prstGeom prst="rect">
            <a:avLst/>
          </a:prstGeom>
          <a:noFill/>
        </p:spPr>
        <p:txBody>
          <a:bodyPr wrap="square" rtlCol="0">
            <a:spAutoFit/>
          </a:bodyPr>
          <a:lstStyle/>
          <a:p>
            <a:pPr>
              <a:buNone/>
            </a:pPr>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8" name="TextBox 7"/>
          <p:cNvSpPr txBox="1"/>
          <p:nvPr/>
        </p:nvSpPr>
        <p:spPr>
          <a:xfrm>
            <a:off x="1831169" y="2089065"/>
            <a:ext cx="2514600" cy="507831"/>
          </a:xfrm>
          <a:prstGeom prst="rect">
            <a:avLst/>
          </a:prstGeom>
          <a:noFill/>
        </p:spPr>
        <p:txBody>
          <a:bodyPr wrap="square" rtlCol="0">
            <a:spAutoFit/>
          </a:bodyPr>
          <a:lstStyle/>
          <a:p>
            <a:pPr>
              <a:buNone/>
            </a:pPr>
            <a:r>
              <a:rPr lang="en-US" sz="2700" dirty="0" smtClean="0">
                <a:solidFill>
                  <a:srgbClr val="FF0000"/>
                </a:solidFill>
              </a:rPr>
              <a:t>Heterotrophs</a:t>
            </a:r>
            <a:endParaRPr lang="en-US" sz="2700" dirty="0">
              <a:solidFill>
                <a:srgbClr val="FF0000"/>
              </a:solidFill>
            </a:endParaRPr>
          </a:p>
        </p:txBody>
      </p:sp>
      <p:sp>
        <p:nvSpPr>
          <p:cNvPr id="9" name="TextBox 8"/>
          <p:cNvSpPr txBox="1"/>
          <p:nvPr/>
        </p:nvSpPr>
        <p:spPr>
          <a:xfrm>
            <a:off x="4914899" y="2455933"/>
            <a:ext cx="1547123" cy="507831"/>
          </a:xfrm>
          <a:prstGeom prst="rect">
            <a:avLst/>
          </a:prstGeom>
          <a:noFill/>
        </p:spPr>
        <p:txBody>
          <a:bodyPr wrap="square" rtlCol="0">
            <a:spAutoFit/>
          </a:bodyPr>
          <a:lstStyle/>
          <a:p>
            <a:pPr>
              <a:buNone/>
            </a:pPr>
            <a:r>
              <a:rPr lang="en-US" sz="2700" dirty="0" smtClean="0">
                <a:solidFill>
                  <a:srgbClr val="FF0000"/>
                </a:solidFill>
              </a:rPr>
              <a:t>Fission</a:t>
            </a:r>
            <a:endParaRPr lang="en-US" sz="2700" dirty="0">
              <a:solidFill>
                <a:srgbClr val="FF0000"/>
              </a:solidFill>
            </a:endParaRPr>
          </a:p>
        </p:txBody>
      </p:sp>
      <p:sp>
        <p:nvSpPr>
          <p:cNvPr id="10" name="TextBox 9"/>
          <p:cNvSpPr txBox="1"/>
          <p:nvPr/>
        </p:nvSpPr>
        <p:spPr>
          <a:xfrm>
            <a:off x="631781" y="3657600"/>
            <a:ext cx="3669113" cy="1077218"/>
          </a:xfrm>
          <a:prstGeom prst="rect">
            <a:avLst/>
          </a:prstGeom>
          <a:noFill/>
        </p:spPr>
        <p:txBody>
          <a:bodyPr wrap="square" rtlCol="0">
            <a:spAutoFit/>
          </a:bodyPr>
          <a:lstStyle/>
          <a:p>
            <a:pPr>
              <a:buNone/>
            </a:pPr>
            <a:r>
              <a:rPr lang="en-US" dirty="0" smtClean="0">
                <a:hlinkClick r:id="rId3"/>
              </a:rPr>
              <a:t>Amoeba Feeds! </a:t>
            </a:r>
            <a:r>
              <a:rPr lang="en-US" dirty="0" err="1" smtClean="0">
                <a:hlinkClick r:id="rId3"/>
              </a:rPr>
              <a:t>Youtube</a:t>
            </a:r>
            <a:r>
              <a:rPr lang="en-US" dirty="0" smtClean="0">
                <a:hlinkClick r:id="rId3"/>
              </a:rPr>
              <a:t> link</a:t>
            </a:r>
            <a:endParaRPr lang="en-US" dirty="0"/>
          </a:p>
        </p:txBody>
      </p:sp>
    </p:spTree>
    <p:extLst>
      <p:ext uri="{BB962C8B-B14F-4D97-AF65-F5344CB8AC3E}">
        <p14:creationId xmlns:p14="http://schemas.microsoft.com/office/powerpoint/2010/main" val="324040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229600" cy="838200"/>
          </a:xfrm>
        </p:spPr>
        <p:txBody>
          <a:bodyPr/>
          <a:lstStyle/>
          <a:p>
            <a:r>
              <a:rPr lang="en-US" dirty="0" smtClean="0">
                <a:solidFill>
                  <a:srgbClr val="CC00CC"/>
                </a:solidFill>
              </a:rPr>
              <a:t>Paramecium</a:t>
            </a:r>
            <a:endParaRPr lang="en-US" dirty="0">
              <a:solidFill>
                <a:srgbClr val="CC00CC"/>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43926">
            <a:off x="870160" y="4179700"/>
            <a:ext cx="2724150" cy="277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11570" y="723900"/>
            <a:ext cx="8229600" cy="3429000"/>
          </a:xfrm>
        </p:spPr>
        <p:txBody>
          <a:bodyPr>
            <a:normAutofit fontScale="92500" lnSpcReduction="20000"/>
          </a:bodyPr>
          <a:lstStyle/>
          <a:p>
            <a:r>
              <a:rPr lang="en-US" dirty="0" smtClean="0">
                <a:solidFill>
                  <a:srgbClr val="6600FF"/>
                </a:solidFill>
                <a:effectLst/>
              </a:rPr>
              <a:t>Some have small, hair-like structures that come out of the membrane all over the organism… __________________</a:t>
            </a:r>
          </a:p>
          <a:p>
            <a:r>
              <a:rPr lang="en-US" dirty="0" smtClean="0">
                <a:solidFill>
                  <a:srgbClr val="6600FF"/>
                </a:solidFill>
                <a:effectLst/>
              </a:rPr>
              <a:t>Single-celled or ______________________</a:t>
            </a:r>
          </a:p>
          <a:p>
            <a:r>
              <a:rPr lang="en-US" dirty="0" smtClean="0">
                <a:solidFill>
                  <a:srgbClr val="6600FF"/>
                </a:solidFill>
                <a:effectLst/>
              </a:rPr>
              <a:t>Collect food from the environment so they must be _____________________</a:t>
            </a:r>
          </a:p>
          <a:p>
            <a:r>
              <a:rPr lang="en-US" dirty="0" smtClean="0">
                <a:solidFill>
                  <a:srgbClr val="6600FF"/>
                </a:solidFill>
                <a:effectLst/>
              </a:rPr>
              <a:t>Reproduce through ________________________</a:t>
            </a:r>
          </a:p>
          <a:p>
            <a:pPr marL="0" indent="0">
              <a:buNone/>
            </a:pPr>
            <a:endParaRPr lang="en-US" dirty="0">
              <a:solidFill>
                <a:srgbClr val="6600FF"/>
              </a:solidFill>
              <a:effectLst/>
            </a:endParaRPr>
          </a:p>
        </p:txBody>
      </p:sp>
      <p:sp>
        <p:nvSpPr>
          <p:cNvPr id="6" name="TextBox 5"/>
          <p:cNvSpPr txBox="1"/>
          <p:nvPr/>
        </p:nvSpPr>
        <p:spPr>
          <a:xfrm>
            <a:off x="3467100" y="1353753"/>
            <a:ext cx="1371600" cy="584775"/>
          </a:xfrm>
          <a:prstGeom prst="rect">
            <a:avLst/>
          </a:prstGeom>
          <a:noFill/>
        </p:spPr>
        <p:txBody>
          <a:bodyPr wrap="square" rtlCol="0">
            <a:spAutoFit/>
          </a:bodyPr>
          <a:lstStyle/>
          <a:p>
            <a:pPr>
              <a:buNone/>
            </a:pPr>
            <a:r>
              <a:rPr lang="en-US" sz="3200" dirty="0" smtClean="0">
                <a:solidFill>
                  <a:srgbClr val="FF0000"/>
                </a:solidFill>
              </a:rPr>
              <a:t>Cilia</a:t>
            </a:r>
            <a:endParaRPr lang="en-US" sz="3200" dirty="0">
              <a:solidFill>
                <a:srgbClr val="FF0000"/>
              </a:solidFill>
            </a:endParaRPr>
          </a:p>
        </p:txBody>
      </p:sp>
      <p:sp>
        <p:nvSpPr>
          <p:cNvPr id="8" name="TextBox 7"/>
          <p:cNvSpPr txBox="1"/>
          <p:nvPr/>
        </p:nvSpPr>
        <p:spPr>
          <a:xfrm>
            <a:off x="4495800" y="1828800"/>
            <a:ext cx="2514600" cy="507831"/>
          </a:xfrm>
          <a:prstGeom prst="rect">
            <a:avLst/>
          </a:prstGeom>
          <a:noFill/>
        </p:spPr>
        <p:txBody>
          <a:bodyPr wrap="square" rtlCol="0">
            <a:spAutoFit/>
          </a:bodyPr>
          <a:lstStyle/>
          <a:p>
            <a:pPr>
              <a:buNone/>
            </a:pPr>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9" name="TextBox 8"/>
          <p:cNvSpPr txBox="1"/>
          <p:nvPr/>
        </p:nvSpPr>
        <p:spPr>
          <a:xfrm>
            <a:off x="2743200" y="2667000"/>
            <a:ext cx="2514600" cy="507831"/>
          </a:xfrm>
          <a:prstGeom prst="rect">
            <a:avLst/>
          </a:prstGeom>
          <a:noFill/>
        </p:spPr>
        <p:txBody>
          <a:bodyPr wrap="square" rtlCol="0">
            <a:spAutoFit/>
          </a:bodyPr>
          <a:lstStyle/>
          <a:p>
            <a:pPr>
              <a:buNone/>
            </a:pPr>
            <a:r>
              <a:rPr lang="en-US" sz="2700" dirty="0" smtClean="0">
                <a:solidFill>
                  <a:srgbClr val="FF0000"/>
                </a:solidFill>
              </a:rPr>
              <a:t>Heterotrophs</a:t>
            </a:r>
            <a:endParaRPr lang="en-US" sz="2700" dirty="0">
              <a:solidFill>
                <a:srgbClr val="FF0000"/>
              </a:solidFill>
            </a:endParaRPr>
          </a:p>
        </p:txBody>
      </p:sp>
      <p:sp>
        <p:nvSpPr>
          <p:cNvPr id="11" name="TextBox 10"/>
          <p:cNvSpPr txBox="1"/>
          <p:nvPr/>
        </p:nvSpPr>
        <p:spPr>
          <a:xfrm>
            <a:off x="1194816" y="3505200"/>
            <a:ext cx="7339584" cy="923330"/>
          </a:xfrm>
          <a:prstGeom prst="rect">
            <a:avLst/>
          </a:prstGeom>
          <a:noFill/>
        </p:spPr>
        <p:txBody>
          <a:bodyPr wrap="square" rtlCol="0">
            <a:spAutoFit/>
          </a:bodyPr>
          <a:lstStyle/>
          <a:p>
            <a:pPr>
              <a:buNone/>
            </a:pPr>
            <a:r>
              <a:rPr lang="en-US" sz="2700" dirty="0" smtClean="0">
                <a:solidFill>
                  <a:srgbClr val="FF0000"/>
                </a:solidFill>
              </a:rPr>
              <a:t>Asexual means most often, but sexual reproduction is possible, too</a:t>
            </a:r>
            <a:endParaRPr lang="en-US" sz="2700" dirty="0">
              <a:solidFill>
                <a:srgbClr val="FF0000"/>
              </a:solidFill>
            </a:endParaRPr>
          </a:p>
        </p:txBody>
      </p:sp>
      <p:sp>
        <p:nvSpPr>
          <p:cNvPr id="5" name="TextBox 4"/>
          <p:cNvSpPr txBox="1"/>
          <p:nvPr/>
        </p:nvSpPr>
        <p:spPr>
          <a:xfrm>
            <a:off x="4956048" y="4431578"/>
            <a:ext cx="3581400" cy="1200329"/>
          </a:xfrm>
          <a:prstGeom prst="rect">
            <a:avLst/>
          </a:prstGeom>
          <a:noFill/>
        </p:spPr>
        <p:txBody>
          <a:bodyPr wrap="square" rtlCol="0">
            <a:spAutoFit/>
          </a:bodyPr>
          <a:lstStyle/>
          <a:p>
            <a:pPr>
              <a:buNone/>
            </a:pPr>
            <a:r>
              <a:rPr lang="en-US" sz="2400" dirty="0" smtClean="0">
                <a:solidFill>
                  <a:srgbClr val="CC00CC"/>
                </a:solidFill>
                <a:hlinkClick r:id="rId3"/>
              </a:rPr>
              <a:t>Amazing Microscopic HD Video!  Paramecium Feeding!</a:t>
            </a:r>
            <a:endParaRPr lang="en-US" sz="2400" dirty="0">
              <a:solidFill>
                <a:srgbClr val="CC00CC"/>
              </a:solidFill>
            </a:endParaRPr>
          </a:p>
        </p:txBody>
      </p:sp>
    </p:spTree>
    <p:extLst>
      <p:ext uri="{BB962C8B-B14F-4D97-AF65-F5344CB8AC3E}">
        <p14:creationId xmlns:p14="http://schemas.microsoft.com/office/powerpoint/2010/main" val="28804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90280" y="2752929"/>
            <a:ext cx="3138699" cy="49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0248" y="152400"/>
            <a:ext cx="8229600" cy="712787"/>
          </a:xfrm>
        </p:spPr>
        <p:txBody>
          <a:bodyPr/>
          <a:lstStyle/>
          <a:p>
            <a:r>
              <a:rPr lang="en-US" dirty="0" smtClean="0">
                <a:solidFill>
                  <a:srgbClr val="CC00CC"/>
                </a:solidFill>
              </a:rPr>
              <a:t>Euglena</a:t>
            </a:r>
            <a:endParaRPr lang="en-US" dirty="0">
              <a:solidFill>
                <a:srgbClr val="CC00CC"/>
              </a:solidFill>
            </a:endParaRPr>
          </a:p>
        </p:txBody>
      </p:sp>
      <p:sp>
        <p:nvSpPr>
          <p:cNvPr id="3" name="Content Placeholder 2"/>
          <p:cNvSpPr>
            <a:spLocks noGrp="1"/>
          </p:cNvSpPr>
          <p:nvPr>
            <p:ph idx="1"/>
          </p:nvPr>
        </p:nvSpPr>
        <p:spPr>
          <a:xfrm>
            <a:off x="63732" y="825787"/>
            <a:ext cx="8623068" cy="2895599"/>
          </a:xfrm>
        </p:spPr>
        <p:txBody>
          <a:bodyPr>
            <a:normAutofit fontScale="92500" lnSpcReduction="10000"/>
          </a:bodyPr>
          <a:lstStyle/>
          <a:p>
            <a:r>
              <a:rPr lang="en-US" dirty="0" smtClean="0">
                <a:solidFill>
                  <a:srgbClr val="6600FF"/>
                </a:solidFill>
                <a:effectLst/>
              </a:rPr>
              <a:t>Some use a whip-like tail known as a ____________________</a:t>
            </a:r>
          </a:p>
          <a:p>
            <a:r>
              <a:rPr lang="en-US" dirty="0" smtClean="0">
                <a:solidFill>
                  <a:srgbClr val="6600FF"/>
                </a:solidFill>
                <a:effectLst/>
              </a:rPr>
              <a:t>Single celled or ______________________</a:t>
            </a:r>
          </a:p>
          <a:p>
            <a:r>
              <a:rPr lang="en-US" dirty="0" smtClean="0">
                <a:solidFill>
                  <a:srgbClr val="6600FF"/>
                </a:solidFill>
                <a:effectLst/>
              </a:rPr>
              <a:t>Can either use photosynthesis OR collect food from the environment so a  ________________</a:t>
            </a:r>
          </a:p>
          <a:p>
            <a:r>
              <a:rPr lang="en-US" dirty="0" smtClean="0">
                <a:solidFill>
                  <a:srgbClr val="6600FF"/>
                </a:solidFill>
                <a:effectLst/>
              </a:rPr>
              <a:t>Reproduces through _____________________</a:t>
            </a:r>
          </a:p>
        </p:txBody>
      </p:sp>
      <p:sp>
        <p:nvSpPr>
          <p:cNvPr id="4" name="TextBox 3"/>
          <p:cNvSpPr txBox="1"/>
          <p:nvPr/>
        </p:nvSpPr>
        <p:spPr>
          <a:xfrm>
            <a:off x="1219200" y="1143000"/>
            <a:ext cx="1917128" cy="584775"/>
          </a:xfrm>
          <a:prstGeom prst="rect">
            <a:avLst/>
          </a:prstGeom>
          <a:noFill/>
        </p:spPr>
        <p:txBody>
          <a:bodyPr wrap="none" rtlCol="0">
            <a:spAutoFit/>
          </a:bodyPr>
          <a:lstStyle/>
          <a:p>
            <a:pPr>
              <a:buNone/>
            </a:pPr>
            <a:r>
              <a:rPr lang="en-US" sz="3200" dirty="0" smtClean="0">
                <a:solidFill>
                  <a:srgbClr val="FF0000"/>
                </a:solidFill>
              </a:rPr>
              <a:t>Flagellum</a:t>
            </a:r>
            <a:endParaRPr lang="en-US" sz="3200" dirty="0">
              <a:solidFill>
                <a:srgbClr val="FF0000"/>
              </a:solidFill>
            </a:endParaRPr>
          </a:p>
        </p:txBody>
      </p:sp>
      <p:sp>
        <p:nvSpPr>
          <p:cNvPr id="7" name="TextBox 6"/>
          <p:cNvSpPr txBox="1"/>
          <p:nvPr/>
        </p:nvSpPr>
        <p:spPr>
          <a:xfrm>
            <a:off x="3733800" y="1727775"/>
            <a:ext cx="2514600" cy="507831"/>
          </a:xfrm>
          <a:prstGeom prst="rect">
            <a:avLst/>
          </a:prstGeom>
          <a:noFill/>
        </p:spPr>
        <p:txBody>
          <a:bodyPr wrap="square" rtlCol="0">
            <a:spAutoFit/>
          </a:bodyPr>
          <a:lstStyle/>
          <a:p>
            <a:pPr>
              <a:buNone/>
            </a:pPr>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8" name="TextBox 7"/>
          <p:cNvSpPr txBox="1"/>
          <p:nvPr/>
        </p:nvSpPr>
        <p:spPr>
          <a:xfrm>
            <a:off x="5445116" y="2667000"/>
            <a:ext cx="2514600" cy="507831"/>
          </a:xfrm>
          <a:prstGeom prst="rect">
            <a:avLst/>
          </a:prstGeom>
          <a:noFill/>
        </p:spPr>
        <p:txBody>
          <a:bodyPr wrap="square" rtlCol="0">
            <a:spAutoFit/>
          </a:bodyPr>
          <a:lstStyle/>
          <a:p>
            <a:pPr>
              <a:buNone/>
            </a:pPr>
            <a:r>
              <a:rPr lang="en-US" sz="2700" dirty="0" smtClean="0">
                <a:solidFill>
                  <a:srgbClr val="FF0000"/>
                </a:solidFill>
              </a:rPr>
              <a:t>Heterotroph</a:t>
            </a:r>
            <a:endParaRPr lang="en-US" sz="2700" dirty="0">
              <a:solidFill>
                <a:srgbClr val="FF0000"/>
              </a:solidFill>
            </a:endParaRPr>
          </a:p>
        </p:txBody>
      </p:sp>
      <p:sp>
        <p:nvSpPr>
          <p:cNvPr id="9" name="TextBox 8"/>
          <p:cNvSpPr txBox="1"/>
          <p:nvPr/>
        </p:nvSpPr>
        <p:spPr>
          <a:xfrm>
            <a:off x="4267200" y="3174831"/>
            <a:ext cx="1447800" cy="507831"/>
          </a:xfrm>
          <a:prstGeom prst="rect">
            <a:avLst/>
          </a:prstGeom>
          <a:noFill/>
        </p:spPr>
        <p:txBody>
          <a:bodyPr wrap="square" rtlCol="0">
            <a:spAutoFit/>
          </a:bodyPr>
          <a:lstStyle/>
          <a:p>
            <a:pPr>
              <a:buNone/>
            </a:pPr>
            <a:r>
              <a:rPr lang="en-US" sz="2700" dirty="0" smtClean="0">
                <a:solidFill>
                  <a:srgbClr val="FF0000"/>
                </a:solidFill>
              </a:rPr>
              <a:t>Fission</a:t>
            </a:r>
            <a:endParaRPr lang="en-US" sz="2700" dirty="0">
              <a:solidFill>
                <a:srgbClr val="FF0000"/>
              </a:solidFill>
            </a:endParaRPr>
          </a:p>
        </p:txBody>
      </p:sp>
      <p:sp>
        <p:nvSpPr>
          <p:cNvPr id="6" name="TextBox 5"/>
          <p:cNvSpPr txBox="1"/>
          <p:nvPr/>
        </p:nvSpPr>
        <p:spPr>
          <a:xfrm>
            <a:off x="6477000" y="3904929"/>
            <a:ext cx="1905000" cy="584775"/>
          </a:xfrm>
          <a:prstGeom prst="rect">
            <a:avLst/>
          </a:prstGeom>
          <a:noFill/>
        </p:spPr>
        <p:txBody>
          <a:bodyPr wrap="square" rtlCol="0">
            <a:spAutoFit/>
          </a:bodyPr>
          <a:lstStyle/>
          <a:p>
            <a:pPr>
              <a:buNone/>
            </a:pPr>
            <a:r>
              <a:rPr lang="en-US" dirty="0" smtClean="0">
                <a:hlinkClick r:id="rId3"/>
              </a:rPr>
              <a:t>Euglena</a:t>
            </a:r>
            <a:endParaRPr lang="en-US" dirty="0"/>
          </a:p>
        </p:txBody>
      </p:sp>
      <p:sp>
        <p:nvSpPr>
          <p:cNvPr id="10" name="TextBox 9"/>
          <p:cNvSpPr txBox="1"/>
          <p:nvPr/>
        </p:nvSpPr>
        <p:spPr>
          <a:xfrm>
            <a:off x="6477000" y="4495800"/>
            <a:ext cx="2362200" cy="584775"/>
          </a:xfrm>
          <a:prstGeom prst="rect">
            <a:avLst/>
          </a:prstGeom>
          <a:noFill/>
        </p:spPr>
        <p:txBody>
          <a:bodyPr wrap="square" rtlCol="0">
            <a:spAutoFit/>
          </a:bodyPr>
          <a:lstStyle/>
          <a:p>
            <a:pPr>
              <a:buNone/>
            </a:pPr>
            <a:r>
              <a:rPr lang="en-US" dirty="0" smtClean="0">
                <a:hlinkClick r:id="rId4"/>
              </a:rPr>
              <a:t>EUGLENA</a:t>
            </a:r>
            <a:endParaRPr lang="en-US" dirty="0"/>
          </a:p>
        </p:txBody>
      </p:sp>
    </p:spTree>
    <p:extLst>
      <p:ext uri="{BB962C8B-B14F-4D97-AF65-F5344CB8AC3E}">
        <p14:creationId xmlns:p14="http://schemas.microsoft.com/office/powerpoint/2010/main" val="136477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84238"/>
          </a:xfrm>
        </p:spPr>
        <p:txBody>
          <a:bodyPr/>
          <a:lstStyle/>
          <a:p>
            <a:r>
              <a:rPr lang="en-US" dirty="0" err="1" smtClean="0">
                <a:solidFill>
                  <a:srgbClr val="CC00CC"/>
                </a:solidFill>
              </a:rPr>
              <a:t>Volvox</a:t>
            </a:r>
            <a:endParaRPr lang="en-US" dirty="0">
              <a:solidFill>
                <a:srgbClr val="CC00CC"/>
              </a:solidFill>
            </a:endParaRPr>
          </a:p>
        </p:txBody>
      </p:sp>
      <p:sp>
        <p:nvSpPr>
          <p:cNvPr id="3" name="Content Placeholder 2"/>
          <p:cNvSpPr>
            <a:spLocks noGrp="1"/>
          </p:cNvSpPr>
          <p:nvPr>
            <p:ph idx="1"/>
          </p:nvPr>
        </p:nvSpPr>
        <p:spPr>
          <a:xfrm>
            <a:off x="-12192" y="711114"/>
            <a:ext cx="9003792" cy="5842085"/>
          </a:xfrm>
        </p:spPr>
        <p:txBody>
          <a:bodyPr>
            <a:noAutofit/>
          </a:bodyPr>
          <a:lstStyle/>
          <a:p>
            <a:r>
              <a:rPr lang="en-US" sz="2800" dirty="0" smtClean="0">
                <a:solidFill>
                  <a:srgbClr val="6600FF"/>
                </a:solidFill>
                <a:effectLst/>
              </a:rPr>
              <a:t>Some work with each other – combining flagella and teamwork…</a:t>
            </a:r>
          </a:p>
          <a:p>
            <a:r>
              <a:rPr lang="en-US" sz="2800" dirty="0" err="1" smtClean="0">
                <a:solidFill>
                  <a:srgbClr val="6600FF"/>
                </a:solidFill>
                <a:effectLst/>
              </a:rPr>
              <a:t>Volvox</a:t>
            </a:r>
            <a:r>
              <a:rPr lang="en-US" sz="2800" dirty="0" smtClean="0">
                <a:solidFill>
                  <a:srgbClr val="6600FF"/>
                </a:solidFill>
                <a:effectLst/>
              </a:rPr>
              <a:t> is actually many cells but each is an individual organism – they simply live together in a colony for the ease of life.</a:t>
            </a:r>
          </a:p>
          <a:p>
            <a:r>
              <a:rPr lang="en-US" sz="2800" dirty="0" smtClean="0">
                <a:solidFill>
                  <a:srgbClr val="6600FF"/>
                </a:solidFill>
                <a:effectLst/>
              </a:rPr>
              <a:t>Contain chlorophyll so must be _______________ but can also collect NUTRIENTS from the environment so considered both ________________________________</a:t>
            </a:r>
          </a:p>
          <a:p>
            <a:pPr marL="0" indent="0">
              <a:buNone/>
            </a:pPr>
            <a:endParaRPr lang="en-US" dirty="0">
              <a:solidFill>
                <a:srgbClr val="6600FF"/>
              </a:solidFill>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8625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68152" y="3064248"/>
            <a:ext cx="1683327" cy="507831"/>
          </a:xfrm>
          <a:prstGeom prst="rect">
            <a:avLst/>
          </a:prstGeom>
          <a:noFill/>
        </p:spPr>
        <p:txBody>
          <a:bodyPr wrap="square" rtlCol="0">
            <a:spAutoFit/>
          </a:bodyPr>
          <a:lstStyle/>
          <a:p>
            <a:pPr>
              <a:buNone/>
            </a:pPr>
            <a:r>
              <a:rPr lang="en-US" sz="2700" dirty="0" smtClean="0">
                <a:solidFill>
                  <a:srgbClr val="FF0000"/>
                </a:solidFill>
              </a:rPr>
              <a:t>Plant-like</a:t>
            </a:r>
            <a:endParaRPr lang="en-US" sz="2700" dirty="0">
              <a:solidFill>
                <a:srgbClr val="FF0000"/>
              </a:solidFill>
            </a:endParaRPr>
          </a:p>
        </p:txBody>
      </p:sp>
      <p:sp>
        <p:nvSpPr>
          <p:cNvPr id="7" name="TextBox 6"/>
          <p:cNvSpPr txBox="1"/>
          <p:nvPr/>
        </p:nvSpPr>
        <p:spPr>
          <a:xfrm>
            <a:off x="3810000" y="4298442"/>
            <a:ext cx="3941479" cy="507831"/>
          </a:xfrm>
          <a:prstGeom prst="rect">
            <a:avLst/>
          </a:prstGeom>
          <a:noFill/>
        </p:spPr>
        <p:txBody>
          <a:bodyPr wrap="square" rtlCol="0">
            <a:spAutoFit/>
          </a:bodyPr>
          <a:lstStyle/>
          <a:p>
            <a:pPr>
              <a:buNone/>
            </a:pPr>
            <a:r>
              <a:rPr lang="en-US" sz="2700" dirty="0" smtClean="0">
                <a:solidFill>
                  <a:srgbClr val="FF0000"/>
                </a:solidFill>
              </a:rPr>
              <a:t>Auto and heterotroph</a:t>
            </a:r>
            <a:endParaRPr lang="en-US" sz="2700" dirty="0">
              <a:solidFill>
                <a:srgbClr val="FF0000"/>
              </a:solidFill>
            </a:endParaRPr>
          </a:p>
        </p:txBody>
      </p:sp>
    </p:spTree>
    <p:extLst>
      <p:ext uri="{BB962C8B-B14F-4D97-AF65-F5344CB8AC3E}">
        <p14:creationId xmlns:p14="http://schemas.microsoft.com/office/powerpoint/2010/main" val="35058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err="1" smtClean="0">
                <a:solidFill>
                  <a:srgbClr val="CC00CC"/>
                </a:solidFill>
              </a:rPr>
              <a:t>Volvox</a:t>
            </a:r>
            <a:endParaRPr lang="en-US" dirty="0">
              <a:solidFill>
                <a:srgbClr val="CC00CC"/>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8625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5552" y="838200"/>
            <a:ext cx="8610600" cy="3268587"/>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6600FF"/>
                </a:solidFill>
                <a:effectLst/>
              </a:rPr>
              <a:t>Each of the cells have two flagella and they must coordinate them to cause motion for the entire colony.</a:t>
            </a:r>
          </a:p>
          <a:p>
            <a:pPr marL="342900" indent="-342900">
              <a:buFont typeface="Arial" pitchFamily="34" charset="0"/>
              <a:buChar char="•"/>
            </a:pPr>
            <a:r>
              <a:rPr lang="en-US" sz="2400" dirty="0" smtClean="0">
                <a:solidFill>
                  <a:srgbClr val="6600FF"/>
                </a:solidFill>
                <a:effectLst/>
              </a:rPr>
              <a:t>They have a red “eye” spot that can help determine light.</a:t>
            </a:r>
          </a:p>
          <a:p>
            <a:pPr marL="342900" indent="-342900">
              <a:buFont typeface="Arial" pitchFamily="34" charset="0"/>
              <a:buChar char="•"/>
            </a:pPr>
            <a:r>
              <a:rPr lang="en-US" sz="2400" dirty="0" smtClean="0">
                <a:solidFill>
                  <a:srgbClr val="6600FF"/>
                </a:solidFill>
                <a:effectLst/>
              </a:rPr>
              <a:t>They work together but seem to have poles (so they know forward and back.</a:t>
            </a:r>
          </a:p>
          <a:p>
            <a:pPr marL="342900" indent="-342900">
              <a:buFont typeface="Arial" pitchFamily="34" charset="0"/>
              <a:buChar char="•"/>
            </a:pPr>
            <a:r>
              <a:rPr lang="en-US" sz="2400" dirty="0" smtClean="0">
                <a:solidFill>
                  <a:srgbClr val="6600FF"/>
                </a:solidFill>
                <a:effectLst/>
              </a:rPr>
              <a:t>The </a:t>
            </a:r>
            <a:r>
              <a:rPr lang="en-US" sz="2400" dirty="0" err="1" smtClean="0">
                <a:solidFill>
                  <a:srgbClr val="6600FF"/>
                </a:solidFill>
                <a:effectLst/>
              </a:rPr>
              <a:t>volvox</a:t>
            </a:r>
            <a:r>
              <a:rPr lang="en-US" sz="2400" dirty="0" smtClean="0">
                <a:solidFill>
                  <a:srgbClr val="6600FF"/>
                </a:solidFill>
                <a:effectLst/>
              </a:rPr>
              <a:t> colony will reproduce new cells through asexual reproduction, but also has the ability to go to sexual reproduction so two separate colonies would be needed.</a:t>
            </a:r>
            <a:endParaRPr lang="en-US" sz="2400" dirty="0">
              <a:solidFill>
                <a:srgbClr val="6600FF"/>
              </a:solidFill>
              <a:effectLst/>
            </a:endParaRPr>
          </a:p>
        </p:txBody>
      </p:sp>
      <p:sp>
        <p:nvSpPr>
          <p:cNvPr id="4" name="TextBox 3"/>
          <p:cNvSpPr txBox="1"/>
          <p:nvPr/>
        </p:nvSpPr>
        <p:spPr>
          <a:xfrm>
            <a:off x="3962400" y="4495800"/>
            <a:ext cx="4495800" cy="369332"/>
          </a:xfrm>
          <a:prstGeom prst="rect">
            <a:avLst/>
          </a:prstGeom>
          <a:noFill/>
        </p:spPr>
        <p:txBody>
          <a:bodyPr wrap="square" rtlCol="0">
            <a:spAutoFit/>
          </a:bodyPr>
          <a:lstStyle/>
          <a:p>
            <a:r>
              <a:rPr lang="en-US" dirty="0" err="1" smtClean="0">
                <a:hlinkClick r:id="rId3"/>
              </a:rPr>
              <a:t>Volvox</a:t>
            </a:r>
            <a:r>
              <a:rPr lang="en-US" dirty="0" smtClean="0">
                <a:hlinkClick r:id="rId3"/>
              </a:rPr>
              <a:t> Dances!</a:t>
            </a:r>
            <a:endParaRPr lang="en-US" dirty="0"/>
          </a:p>
        </p:txBody>
      </p:sp>
    </p:spTree>
    <p:extLst>
      <p:ext uri="{BB962C8B-B14F-4D97-AF65-F5344CB8AC3E}">
        <p14:creationId xmlns:p14="http://schemas.microsoft.com/office/powerpoint/2010/main" val="1325110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001000" cy="4524315"/>
          </a:xfrm>
          <a:prstGeom prst="rect">
            <a:avLst/>
          </a:prstGeom>
          <a:noFill/>
        </p:spPr>
        <p:txBody>
          <a:bodyPr wrap="square" rtlCol="0">
            <a:spAutoFit/>
          </a:bodyPr>
          <a:lstStyle/>
          <a:p>
            <a:pPr>
              <a:buNone/>
            </a:pPr>
            <a:r>
              <a:rPr lang="en-US" dirty="0" smtClean="0">
                <a:solidFill>
                  <a:schemeClr val="accent6"/>
                </a:solidFill>
                <a:effectLst/>
              </a:rPr>
              <a:t>After completing your quiz – on the </a:t>
            </a:r>
            <a:r>
              <a:rPr lang="en-US" dirty="0" err="1" smtClean="0">
                <a:solidFill>
                  <a:schemeClr val="accent6"/>
                </a:solidFill>
                <a:effectLst/>
              </a:rPr>
              <a:t>scantron</a:t>
            </a:r>
            <a:r>
              <a:rPr lang="en-US" dirty="0" smtClean="0">
                <a:solidFill>
                  <a:schemeClr val="accent6"/>
                </a:solidFill>
                <a:effectLst/>
              </a:rPr>
              <a:t>, please use the computer to complete the cell CDA.  </a:t>
            </a:r>
          </a:p>
          <a:p>
            <a:pPr>
              <a:buNone/>
            </a:pPr>
            <a:endParaRPr lang="en-US" dirty="0">
              <a:solidFill>
                <a:schemeClr val="accent6"/>
              </a:solidFill>
              <a:effectLst/>
            </a:endParaRPr>
          </a:p>
          <a:p>
            <a:pPr>
              <a:buNone/>
            </a:pPr>
            <a:r>
              <a:rPr lang="en-US" dirty="0" smtClean="0">
                <a:solidFill>
                  <a:schemeClr val="accent6"/>
                </a:solidFill>
                <a:effectLst/>
              </a:rPr>
              <a:t>Log-in with school information</a:t>
            </a:r>
          </a:p>
          <a:p>
            <a:pPr>
              <a:buNone/>
            </a:pPr>
            <a:r>
              <a:rPr lang="en-US" dirty="0" smtClean="0">
                <a:solidFill>
                  <a:schemeClr val="accent6"/>
                </a:solidFill>
                <a:effectLst/>
              </a:rPr>
              <a:t>Go to </a:t>
            </a:r>
            <a:r>
              <a:rPr lang="en-US" dirty="0" err="1" smtClean="0">
                <a:solidFill>
                  <a:schemeClr val="accent6"/>
                </a:solidFill>
                <a:effectLst/>
              </a:rPr>
              <a:t>Powerschool</a:t>
            </a:r>
            <a:r>
              <a:rPr lang="en-US" dirty="0" smtClean="0">
                <a:solidFill>
                  <a:schemeClr val="accent6"/>
                </a:solidFill>
                <a:effectLst/>
              </a:rPr>
              <a:t> and/or </a:t>
            </a:r>
            <a:r>
              <a:rPr lang="en-US" dirty="0" err="1" smtClean="0">
                <a:solidFill>
                  <a:schemeClr val="accent6"/>
                </a:solidFill>
                <a:effectLst/>
              </a:rPr>
              <a:t>Schoolnet</a:t>
            </a:r>
            <a:endParaRPr lang="en-US" dirty="0" smtClean="0">
              <a:solidFill>
                <a:schemeClr val="accent6"/>
              </a:solidFill>
              <a:effectLst/>
            </a:endParaRPr>
          </a:p>
          <a:p>
            <a:pPr>
              <a:buNone/>
            </a:pPr>
            <a:r>
              <a:rPr lang="en-US" dirty="0" smtClean="0">
                <a:solidFill>
                  <a:schemeClr val="accent6"/>
                </a:solidFill>
                <a:effectLst/>
              </a:rPr>
              <a:t>Use this code: </a:t>
            </a:r>
            <a:r>
              <a:rPr lang="en-US" b="1" i="1" dirty="0">
                <a:solidFill>
                  <a:srgbClr val="0000CC"/>
                </a:solidFill>
                <a:effectLst/>
              </a:rPr>
              <a:t>NA7NU8PU5</a:t>
            </a:r>
          </a:p>
          <a:p>
            <a:pPr>
              <a:buNone/>
            </a:pPr>
            <a:r>
              <a:rPr lang="en-US" dirty="0" smtClean="0">
                <a:solidFill>
                  <a:schemeClr val="accent6"/>
                </a:solidFill>
                <a:effectLst/>
              </a:rPr>
              <a:t>When you finish, log off the computer.</a:t>
            </a:r>
            <a:endParaRPr lang="en-US" dirty="0">
              <a:solidFill>
                <a:schemeClr val="accent6"/>
              </a:solidFill>
              <a:effectLst/>
            </a:endParaRPr>
          </a:p>
        </p:txBody>
      </p:sp>
    </p:spTree>
    <p:extLst>
      <p:ext uri="{BB962C8B-B14F-4D97-AF65-F5344CB8AC3E}">
        <p14:creationId xmlns:p14="http://schemas.microsoft.com/office/powerpoint/2010/main" val="313842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solidFill>
                  <a:srgbClr val="92D050"/>
                </a:solidFill>
                <a:effectLst/>
              </a:rPr>
              <a:t>MRS. NERG-C</a:t>
            </a:r>
            <a:endParaRPr lang="en-US" dirty="0">
              <a:solidFill>
                <a:srgbClr val="92D050"/>
              </a:solidFill>
              <a:effectLst/>
            </a:endParaRPr>
          </a:p>
        </p:txBody>
      </p:sp>
      <p:sp>
        <p:nvSpPr>
          <p:cNvPr id="3" name="Content Placeholder 2"/>
          <p:cNvSpPr>
            <a:spLocks noGrp="1"/>
          </p:cNvSpPr>
          <p:nvPr>
            <p:ph idx="1"/>
          </p:nvPr>
        </p:nvSpPr>
        <p:spPr>
          <a:xfrm>
            <a:off x="152400" y="685800"/>
            <a:ext cx="8229600" cy="5029200"/>
          </a:xfrm>
        </p:spPr>
        <p:txBody>
          <a:bodyPr/>
          <a:lstStyle/>
          <a:p>
            <a:pPr marL="0" indent="0">
              <a:buNone/>
            </a:pPr>
            <a:r>
              <a:rPr lang="en-US" sz="2800" dirty="0" smtClean="0">
                <a:solidFill>
                  <a:srgbClr val="FF0000"/>
                </a:solidFill>
                <a:effectLst/>
              </a:rPr>
              <a:t>The list of characteristics something MUST have to be considered LIVING…</a:t>
            </a:r>
            <a:r>
              <a:rPr lang="en-US" dirty="0" smtClean="0">
                <a:effectLst/>
              </a:rPr>
              <a:t>!</a:t>
            </a:r>
          </a:p>
          <a:p>
            <a:pPr marL="0" indent="0">
              <a:buNone/>
            </a:pPr>
            <a:r>
              <a:rPr lang="en-US" dirty="0" smtClean="0">
                <a:solidFill>
                  <a:srgbClr val="CC00CC"/>
                </a:solidFill>
                <a:effectLst/>
              </a:rPr>
              <a:t>Movement</a:t>
            </a:r>
          </a:p>
          <a:p>
            <a:pPr marL="0" indent="0">
              <a:buNone/>
            </a:pPr>
            <a:r>
              <a:rPr lang="en-US" dirty="0" smtClean="0">
                <a:solidFill>
                  <a:srgbClr val="00B050"/>
                </a:solidFill>
                <a:effectLst/>
              </a:rPr>
              <a:t>Respiration</a:t>
            </a:r>
          </a:p>
          <a:p>
            <a:pPr marL="0" indent="0">
              <a:buNone/>
            </a:pPr>
            <a:r>
              <a:rPr lang="en-US" dirty="0" smtClean="0">
                <a:solidFill>
                  <a:srgbClr val="D60093"/>
                </a:solidFill>
                <a:effectLst/>
              </a:rPr>
              <a:t>Sensory</a:t>
            </a:r>
          </a:p>
          <a:p>
            <a:pPr marL="0" indent="0">
              <a:buNone/>
            </a:pPr>
            <a:r>
              <a:rPr lang="en-US" dirty="0" smtClean="0">
                <a:solidFill>
                  <a:srgbClr val="00B050"/>
                </a:solidFill>
                <a:effectLst/>
              </a:rPr>
              <a:t>Nutrients </a:t>
            </a:r>
            <a:r>
              <a:rPr lang="en-US" dirty="0" smtClean="0">
                <a:effectLst/>
              </a:rPr>
              <a:t>(6)</a:t>
            </a:r>
          </a:p>
          <a:p>
            <a:pPr marL="0" indent="0">
              <a:buNone/>
            </a:pPr>
            <a:r>
              <a:rPr lang="en-US" dirty="0" smtClean="0">
                <a:solidFill>
                  <a:srgbClr val="D60093"/>
                </a:solidFill>
                <a:effectLst/>
              </a:rPr>
              <a:t>Excretion</a:t>
            </a:r>
          </a:p>
          <a:p>
            <a:pPr marL="0" indent="0">
              <a:buNone/>
            </a:pPr>
            <a:r>
              <a:rPr lang="en-US" dirty="0" smtClean="0">
                <a:solidFill>
                  <a:srgbClr val="00B050"/>
                </a:solidFill>
                <a:effectLst/>
              </a:rPr>
              <a:t>Reproduction</a:t>
            </a:r>
          </a:p>
          <a:p>
            <a:pPr marL="0" indent="0">
              <a:buNone/>
            </a:pPr>
            <a:r>
              <a:rPr lang="en-US" dirty="0" smtClean="0">
                <a:solidFill>
                  <a:srgbClr val="D60093"/>
                </a:solidFill>
                <a:effectLst/>
              </a:rPr>
              <a:t>Growth</a:t>
            </a:r>
          </a:p>
          <a:p>
            <a:pPr marL="0" indent="0">
              <a:buNone/>
            </a:pPr>
            <a:r>
              <a:rPr lang="en-US" dirty="0" smtClean="0">
                <a:solidFill>
                  <a:srgbClr val="00B050"/>
                </a:solidFill>
                <a:effectLst/>
              </a:rPr>
              <a:t>Cells</a:t>
            </a:r>
            <a:endParaRPr lang="en-US" dirty="0">
              <a:solidFill>
                <a:srgbClr val="00B050"/>
              </a:solidFill>
              <a:effectLst/>
            </a:endParaRPr>
          </a:p>
        </p:txBody>
      </p:sp>
      <p:pic>
        <p:nvPicPr>
          <p:cNvPr id="4" name="Picture 3"/>
          <p:cNvPicPr>
            <a:picLocks noChangeAspect="1"/>
          </p:cNvPicPr>
          <p:nvPr/>
        </p:nvPicPr>
        <p:blipFill>
          <a:blip r:embed="rId3"/>
          <a:stretch>
            <a:fillRect/>
          </a:stretch>
        </p:blipFill>
        <p:spPr>
          <a:xfrm>
            <a:off x="4100512" y="1175455"/>
            <a:ext cx="3443288" cy="3315759"/>
          </a:xfrm>
          <a:prstGeom prst="rect">
            <a:avLst/>
          </a:prstGeom>
        </p:spPr>
      </p:pic>
      <p:sp>
        <p:nvSpPr>
          <p:cNvPr id="5" name="TextBox 4"/>
          <p:cNvSpPr txBox="1"/>
          <p:nvPr/>
        </p:nvSpPr>
        <p:spPr>
          <a:xfrm>
            <a:off x="2590800" y="4483465"/>
            <a:ext cx="6553200" cy="1569660"/>
          </a:xfrm>
          <a:prstGeom prst="rect">
            <a:avLst/>
          </a:prstGeom>
          <a:noFill/>
        </p:spPr>
        <p:txBody>
          <a:bodyPr wrap="square" rtlCol="0">
            <a:spAutoFit/>
          </a:bodyPr>
          <a:lstStyle/>
          <a:p>
            <a:pPr>
              <a:buNone/>
            </a:pPr>
            <a:r>
              <a:rPr lang="en-US" dirty="0" smtClean="0">
                <a:solidFill>
                  <a:schemeClr val="accent1"/>
                </a:solidFill>
                <a:effectLst/>
              </a:rPr>
              <a:t>So if cells are helping to do so many different jobs (movement, respiration, </a:t>
            </a:r>
            <a:r>
              <a:rPr lang="en-US" dirty="0" err="1" smtClean="0">
                <a:solidFill>
                  <a:schemeClr val="accent1"/>
                </a:solidFill>
                <a:effectLst/>
              </a:rPr>
              <a:t>etc</a:t>
            </a:r>
            <a:r>
              <a:rPr lang="en-US" dirty="0" smtClean="0">
                <a:solidFill>
                  <a:schemeClr val="accent1"/>
                </a:solidFill>
                <a:effectLst/>
              </a:rPr>
              <a:t>)…are they all alike?</a:t>
            </a:r>
            <a:endParaRPr lang="en-US" dirty="0">
              <a:solidFill>
                <a:schemeClr val="accent1"/>
              </a:solidFill>
              <a:effectLst/>
            </a:endParaRPr>
          </a:p>
        </p:txBody>
      </p:sp>
    </p:spTree>
    <p:extLst>
      <p:ext uri="{BB962C8B-B14F-4D97-AF65-F5344CB8AC3E}">
        <p14:creationId xmlns:p14="http://schemas.microsoft.com/office/powerpoint/2010/main" val="202003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04800" y="0"/>
            <a:ext cx="8229600" cy="1139825"/>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CELLS</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68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29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600203"/>
            <a:ext cx="3686175" cy="5648599"/>
          </a:xfrm>
          <a:prstGeom prst="rect">
            <a:avLst/>
          </a:prstGeom>
        </p:spPr>
      </p:pic>
      <p:sp>
        <p:nvSpPr>
          <p:cNvPr id="3" name="TextBox 2"/>
          <p:cNvSpPr txBox="1"/>
          <p:nvPr/>
        </p:nvSpPr>
        <p:spPr>
          <a:xfrm>
            <a:off x="6124575" y="472440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L</a:t>
            </a:r>
          </a:p>
        </p:txBody>
      </p:sp>
      <p:sp>
        <p:nvSpPr>
          <p:cNvPr id="4" name="TextBox 3"/>
          <p:cNvSpPr txBox="1"/>
          <p:nvPr/>
        </p:nvSpPr>
        <p:spPr>
          <a:xfrm>
            <a:off x="1981200" y="1733946"/>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C</a:t>
            </a:r>
          </a:p>
        </p:txBody>
      </p:sp>
      <p:sp>
        <p:nvSpPr>
          <p:cNvPr id="5" name="TextBox 4"/>
          <p:cNvSpPr txBox="1"/>
          <p:nvPr/>
        </p:nvSpPr>
        <p:spPr>
          <a:xfrm>
            <a:off x="2057400" y="825787"/>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B</a:t>
            </a:r>
          </a:p>
        </p:txBody>
      </p:sp>
      <p:sp>
        <p:nvSpPr>
          <p:cNvPr id="6" name="TextBox 5"/>
          <p:cNvSpPr txBox="1"/>
          <p:nvPr/>
        </p:nvSpPr>
        <p:spPr>
          <a:xfrm>
            <a:off x="2743200" y="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A</a:t>
            </a:r>
          </a:p>
        </p:txBody>
      </p:sp>
      <p:sp>
        <p:nvSpPr>
          <p:cNvPr id="7" name="TextBox 6"/>
          <p:cNvSpPr txBox="1"/>
          <p:nvPr/>
        </p:nvSpPr>
        <p:spPr>
          <a:xfrm>
            <a:off x="4191000" y="6248802"/>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F</a:t>
            </a:r>
            <a:endParaRPr lang="en-US" b="1" dirty="0">
              <a:solidFill>
                <a:schemeClr val="accent6"/>
              </a:solidFill>
              <a:effectLst/>
            </a:endParaRPr>
          </a:p>
        </p:txBody>
      </p:sp>
      <p:sp>
        <p:nvSpPr>
          <p:cNvPr id="8" name="TextBox 7"/>
          <p:cNvSpPr txBox="1"/>
          <p:nvPr/>
        </p:nvSpPr>
        <p:spPr>
          <a:xfrm>
            <a:off x="2133600" y="5428056"/>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E</a:t>
            </a:r>
            <a:endParaRPr lang="en-US" b="1" dirty="0">
              <a:solidFill>
                <a:schemeClr val="accent6"/>
              </a:solidFill>
              <a:effectLst/>
            </a:endParaRPr>
          </a:p>
        </p:txBody>
      </p:sp>
      <p:sp>
        <p:nvSpPr>
          <p:cNvPr id="9" name="TextBox 8"/>
          <p:cNvSpPr txBox="1"/>
          <p:nvPr/>
        </p:nvSpPr>
        <p:spPr>
          <a:xfrm>
            <a:off x="1905000" y="279450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D</a:t>
            </a:r>
            <a:endParaRPr lang="en-US" b="1" dirty="0">
              <a:solidFill>
                <a:schemeClr val="accent6"/>
              </a:solidFill>
              <a:effectLst/>
            </a:endParaRPr>
          </a:p>
        </p:txBody>
      </p:sp>
      <p:sp>
        <p:nvSpPr>
          <p:cNvPr id="10" name="TextBox 9"/>
          <p:cNvSpPr txBox="1"/>
          <p:nvPr/>
        </p:nvSpPr>
        <p:spPr>
          <a:xfrm>
            <a:off x="6162675" y="3749902"/>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K</a:t>
            </a:r>
            <a:endParaRPr lang="en-US" b="1" dirty="0">
              <a:solidFill>
                <a:schemeClr val="accent6"/>
              </a:solidFill>
              <a:effectLst/>
            </a:endParaRPr>
          </a:p>
        </p:txBody>
      </p:sp>
      <p:sp>
        <p:nvSpPr>
          <p:cNvPr id="11" name="TextBox 10"/>
          <p:cNvSpPr txBox="1"/>
          <p:nvPr/>
        </p:nvSpPr>
        <p:spPr>
          <a:xfrm>
            <a:off x="6200775" y="3067791"/>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J</a:t>
            </a:r>
          </a:p>
        </p:txBody>
      </p:sp>
      <p:sp>
        <p:nvSpPr>
          <p:cNvPr id="12" name="TextBox 11"/>
          <p:cNvSpPr txBox="1"/>
          <p:nvPr/>
        </p:nvSpPr>
        <p:spPr>
          <a:xfrm>
            <a:off x="6189636" y="2369914"/>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I</a:t>
            </a:r>
          </a:p>
        </p:txBody>
      </p:sp>
      <p:sp>
        <p:nvSpPr>
          <p:cNvPr id="13" name="TextBox 12"/>
          <p:cNvSpPr txBox="1"/>
          <p:nvPr/>
        </p:nvSpPr>
        <p:spPr>
          <a:xfrm>
            <a:off x="6200775" y="1590277"/>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H</a:t>
            </a:r>
            <a:endParaRPr lang="en-US" b="1" dirty="0">
              <a:solidFill>
                <a:schemeClr val="accent6"/>
              </a:solidFill>
              <a:effectLst/>
            </a:endParaRPr>
          </a:p>
        </p:txBody>
      </p:sp>
      <p:sp>
        <p:nvSpPr>
          <p:cNvPr id="14" name="TextBox 13"/>
          <p:cNvSpPr txBox="1"/>
          <p:nvPr/>
        </p:nvSpPr>
        <p:spPr>
          <a:xfrm>
            <a:off x="5963296" y="965032"/>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G</a:t>
            </a:r>
          </a:p>
        </p:txBody>
      </p:sp>
    </p:spTree>
    <p:extLst>
      <p:ext uri="{BB962C8B-B14F-4D97-AF65-F5344CB8AC3E}">
        <p14:creationId xmlns:p14="http://schemas.microsoft.com/office/powerpoint/2010/main" val="6849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762000"/>
            <a:ext cx="4129087" cy="5266823"/>
          </a:xfrm>
          <a:prstGeom prst="rect">
            <a:avLst/>
          </a:prstGeom>
        </p:spPr>
      </p:pic>
      <p:sp>
        <p:nvSpPr>
          <p:cNvPr id="3" name="TextBox 2"/>
          <p:cNvSpPr txBox="1"/>
          <p:nvPr/>
        </p:nvSpPr>
        <p:spPr>
          <a:xfrm>
            <a:off x="2057400" y="304800"/>
            <a:ext cx="609600" cy="584775"/>
          </a:xfrm>
          <a:prstGeom prst="rect">
            <a:avLst/>
          </a:prstGeom>
          <a:noFill/>
        </p:spPr>
        <p:txBody>
          <a:bodyPr wrap="square" rtlCol="0">
            <a:spAutoFit/>
          </a:bodyPr>
          <a:lstStyle/>
          <a:p>
            <a:pPr>
              <a:buNone/>
            </a:pPr>
            <a:r>
              <a:rPr lang="en-US" b="1" dirty="0" smtClean="0">
                <a:solidFill>
                  <a:schemeClr val="accent6"/>
                </a:solidFill>
                <a:effectLst/>
              </a:rPr>
              <a:t>A</a:t>
            </a:r>
            <a:endParaRPr lang="en-US" b="1" dirty="0">
              <a:solidFill>
                <a:schemeClr val="accent6"/>
              </a:solidFill>
              <a:effectLst/>
            </a:endParaRPr>
          </a:p>
        </p:txBody>
      </p:sp>
      <p:sp>
        <p:nvSpPr>
          <p:cNvPr id="4" name="TextBox 3"/>
          <p:cNvSpPr txBox="1"/>
          <p:nvPr/>
        </p:nvSpPr>
        <p:spPr>
          <a:xfrm>
            <a:off x="1066800" y="1066800"/>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B</a:t>
            </a:r>
            <a:endParaRPr lang="en-US" b="1" dirty="0">
              <a:solidFill>
                <a:schemeClr val="accent6"/>
              </a:solidFill>
              <a:effectLst/>
            </a:endParaRPr>
          </a:p>
        </p:txBody>
      </p:sp>
      <p:sp>
        <p:nvSpPr>
          <p:cNvPr id="5" name="TextBox 4"/>
          <p:cNvSpPr txBox="1"/>
          <p:nvPr/>
        </p:nvSpPr>
        <p:spPr>
          <a:xfrm>
            <a:off x="914400" y="228600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C</a:t>
            </a:r>
          </a:p>
        </p:txBody>
      </p:sp>
      <p:sp>
        <p:nvSpPr>
          <p:cNvPr id="6" name="TextBox 5"/>
          <p:cNvSpPr txBox="1"/>
          <p:nvPr/>
        </p:nvSpPr>
        <p:spPr>
          <a:xfrm>
            <a:off x="906651" y="3962400"/>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D</a:t>
            </a:r>
            <a:endParaRPr lang="en-US" b="1" dirty="0">
              <a:solidFill>
                <a:schemeClr val="accent6"/>
              </a:solidFill>
              <a:effectLst/>
            </a:endParaRPr>
          </a:p>
        </p:txBody>
      </p:sp>
      <p:sp>
        <p:nvSpPr>
          <p:cNvPr id="7" name="TextBox 6"/>
          <p:cNvSpPr txBox="1"/>
          <p:nvPr/>
        </p:nvSpPr>
        <p:spPr>
          <a:xfrm>
            <a:off x="1752600" y="5736435"/>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E</a:t>
            </a:r>
          </a:p>
        </p:txBody>
      </p:sp>
      <p:sp>
        <p:nvSpPr>
          <p:cNvPr id="8" name="TextBox 7"/>
          <p:cNvSpPr txBox="1"/>
          <p:nvPr/>
        </p:nvSpPr>
        <p:spPr>
          <a:xfrm>
            <a:off x="4419600" y="5590241"/>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L</a:t>
            </a:r>
            <a:endParaRPr lang="en-US" b="1" dirty="0">
              <a:solidFill>
                <a:schemeClr val="accent6"/>
              </a:solidFill>
              <a:effectLst/>
            </a:endParaRPr>
          </a:p>
        </p:txBody>
      </p:sp>
      <p:sp>
        <p:nvSpPr>
          <p:cNvPr id="9" name="TextBox 8"/>
          <p:cNvSpPr txBox="1"/>
          <p:nvPr/>
        </p:nvSpPr>
        <p:spPr>
          <a:xfrm>
            <a:off x="5029200" y="4859273"/>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K</a:t>
            </a:r>
          </a:p>
        </p:txBody>
      </p:sp>
      <p:sp>
        <p:nvSpPr>
          <p:cNvPr id="10" name="TextBox 9"/>
          <p:cNvSpPr txBox="1"/>
          <p:nvPr/>
        </p:nvSpPr>
        <p:spPr>
          <a:xfrm>
            <a:off x="5334000" y="412830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J</a:t>
            </a:r>
            <a:endParaRPr lang="en-US" b="1" dirty="0">
              <a:solidFill>
                <a:schemeClr val="accent6"/>
              </a:solidFill>
              <a:effectLst/>
            </a:endParaRPr>
          </a:p>
        </p:txBody>
      </p:sp>
      <p:sp>
        <p:nvSpPr>
          <p:cNvPr id="11" name="TextBox 10"/>
          <p:cNvSpPr txBox="1"/>
          <p:nvPr/>
        </p:nvSpPr>
        <p:spPr>
          <a:xfrm>
            <a:off x="5417344" y="3607318"/>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I</a:t>
            </a:r>
          </a:p>
        </p:txBody>
      </p:sp>
      <p:sp>
        <p:nvSpPr>
          <p:cNvPr id="12" name="TextBox 11"/>
          <p:cNvSpPr txBox="1"/>
          <p:nvPr/>
        </p:nvSpPr>
        <p:spPr>
          <a:xfrm>
            <a:off x="5417344" y="165157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H</a:t>
            </a:r>
            <a:endParaRPr lang="en-US" b="1" dirty="0">
              <a:solidFill>
                <a:schemeClr val="accent6"/>
              </a:solidFill>
              <a:effectLst/>
            </a:endParaRPr>
          </a:p>
        </p:txBody>
      </p:sp>
      <p:sp>
        <p:nvSpPr>
          <p:cNvPr id="13" name="TextBox 12"/>
          <p:cNvSpPr txBox="1"/>
          <p:nvPr/>
        </p:nvSpPr>
        <p:spPr>
          <a:xfrm>
            <a:off x="5112544" y="1130588"/>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G</a:t>
            </a:r>
          </a:p>
        </p:txBody>
      </p:sp>
      <p:sp>
        <p:nvSpPr>
          <p:cNvPr id="14" name="TextBox 13"/>
          <p:cNvSpPr txBox="1"/>
          <p:nvPr/>
        </p:nvSpPr>
        <p:spPr>
          <a:xfrm>
            <a:off x="4419600" y="344551"/>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F</a:t>
            </a:r>
          </a:p>
        </p:txBody>
      </p:sp>
    </p:spTree>
    <p:extLst>
      <p:ext uri="{BB962C8B-B14F-4D97-AF65-F5344CB8AC3E}">
        <p14:creationId xmlns:p14="http://schemas.microsoft.com/office/powerpoint/2010/main" val="129857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chemeClr val="accent6"/>
                </a:solidFill>
                <a:effectLst/>
              </a:rPr>
              <a:t>City jobs</a:t>
            </a:r>
            <a:endParaRPr lang="en-US" dirty="0">
              <a:solidFill>
                <a:schemeClr val="accent6"/>
              </a:solidFill>
              <a:effectLst/>
            </a:endParaRPr>
          </a:p>
        </p:txBody>
      </p:sp>
      <p:sp>
        <p:nvSpPr>
          <p:cNvPr id="3" name="Content Placeholder 2"/>
          <p:cNvSpPr>
            <a:spLocks noGrp="1"/>
          </p:cNvSpPr>
          <p:nvPr>
            <p:ph idx="1"/>
          </p:nvPr>
        </p:nvSpPr>
        <p:spPr>
          <a:xfrm>
            <a:off x="0" y="762000"/>
            <a:ext cx="5791200" cy="4530725"/>
          </a:xfrm>
        </p:spPr>
        <p:txBody>
          <a:bodyPr/>
          <a:lstStyle/>
          <a:p>
            <a:r>
              <a:rPr lang="en-US" sz="3000" dirty="0" smtClean="0">
                <a:solidFill>
                  <a:schemeClr val="accent6"/>
                </a:solidFill>
                <a:effectLst/>
              </a:rPr>
              <a:t>Gate/wall around the city</a:t>
            </a:r>
          </a:p>
          <a:p>
            <a:r>
              <a:rPr lang="en-US" sz="3000" dirty="0" smtClean="0">
                <a:solidFill>
                  <a:schemeClr val="accent6"/>
                </a:solidFill>
                <a:effectLst/>
              </a:rPr>
              <a:t>City hall / government building</a:t>
            </a:r>
          </a:p>
          <a:p>
            <a:r>
              <a:rPr lang="en-US" sz="3000" dirty="0" smtClean="0">
                <a:solidFill>
                  <a:schemeClr val="accent6"/>
                </a:solidFill>
                <a:effectLst/>
              </a:rPr>
              <a:t>Mayor</a:t>
            </a:r>
          </a:p>
          <a:p>
            <a:r>
              <a:rPr lang="en-US" sz="3000" dirty="0" smtClean="0">
                <a:solidFill>
                  <a:schemeClr val="accent6"/>
                </a:solidFill>
                <a:effectLst/>
              </a:rPr>
              <a:t>City parks </a:t>
            </a:r>
          </a:p>
          <a:p>
            <a:r>
              <a:rPr lang="en-US" sz="3000" dirty="0" smtClean="0">
                <a:solidFill>
                  <a:schemeClr val="accent6"/>
                </a:solidFill>
                <a:effectLst/>
              </a:rPr>
              <a:t>Building company</a:t>
            </a:r>
          </a:p>
          <a:p>
            <a:r>
              <a:rPr lang="en-US" sz="3000" dirty="0" smtClean="0">
                <a:solidFill>
                  <a:schemeClr val="accent6"/>
                </a:solidFill>
                <a:effectLst/>
              </a:rPr>
              <a:t>Power Plant (factory)</a:t>
            </a:r>
          </a:p>
        </p:txBody>
      </p:sp>
      <p:sp>
        <p:nvSpPr>
          <p:cNvPr id="4" name="TextBox 3"/>
          <p:cNvSpPr txBox="1"/>
          <p:nvPr/>
        </p:nvSpPr>
        <p:spPr>
          <a:xfrm>
            <a:off x="4343400" y="2209800"/>
            <a:ext cx="4343400" cy="4130361"/>
          </a:xfrm>
          <a:prstGeom prst="rect">
            <a:avLst/>
          </a:prstGeom>
          <a:noFill/>
        </p:spPr>
        <p:txBody>
          <a:bodyPr wrap="square" rtlCol="0">
            <a:spAutoFit/>
          </a:bodyPr>
          <a:lstStyle/>
          <a:p>
            <a:r>
              <a:rPr lang="en-US" dirty="0">
                <a:solidFill>
                  <a:schemeClr val="accent6"/>
                </a:solidFill>
                <a:effectLst/>
              </a:rPr>
              <a:t>Waste management</a:t>
            </a:r>
          </a:p>
          <a:p>
            <a:r>
              <a:rPr lang="en-US" dirty="0">
                <a:solidFill>
                  <a:schemeClr val="accent6"/>
                </a:solidFill>
                <a:effectLst/>
              </a:rPr>
              <a:t>Storage facility</a:t>
            </a:r>
          </a:p>
          <a:p>
            <a:r>
              <a:rPr lang="en-US" dirty="0">
                <a:solidFill>
                  <a:schemeClr val="accent6"/>
                </a:solidFill>
                <a:effectLst/>
              </a:rPr>
              <a:t>Gate keeper / guard</a:t>
            </a:r>
          </a:p>
          <a:p>
            <a:r>
              <a:rPr lang="en-US" dirty="0">
                <a:solidFill>
                  <a:schemeClr val="accent6"/>
                </a:solidFill>
                <a:effectLst/>
              </a:rPr>
              <a:t>Solar energy </a:t>
            </a:r>
            <a:r>
              <a:rPr lang="en-US" dirty="0" smtClean="0">
                <a:solidFill>
                  <a:schemeClr val="accent6"/>
                </a:solidFill>
                <a:effectLst/>
              </a:rPr>
              <a:t>farm</a:t>
            </a:r>
          </a:p>
          <a:p>
            <a:r>
              <a:rPr lang="en-US" dirty="0" smtClean="0">
                <a:solidFill>
                  <a:schemeClr val="accent6"/>
                </a:solidFill>
                <a:effectLst/>
              </a:rPr>
              <a:t>Transportation dept.</a:t>
            </a:r>
          </a:p>
          <a:p>
            <a:r>
              <a:rPr lang="en-US" dirty="0" smtClean="0">
                <a:solidFill>
                  <a:schemeClr val="accent6"/>
                </a:solidFill>
                <a:effectLst/>
              </a:rPr>
              <a:t>Post office</a:t>
            </a:r>
            <a:endParaRPr lang="en-US" dirty="0">
              <a:solidFill>
                <a:schemeClr val="accent6"/>
              </a:solidFill>
              <a:effectLst/>
            </a:endParaRPr>
          </a:p>
          <a:p>
            <a:endParaRPr lang="en-US" dirty="0"/>
          </a:p>
        </p:txBody>
      </p:sp>
    </p:spTree>
    <p:extLst>
      <p:ext uri="{BB962C8B-B14F-4D97-AF65-F5344CB8AC3E}">
        <p14:creationId xmlns:p14="http://schemas.microsoft.com/office/powerpoint/2010/main" val="2498482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rgbClr val="7030A0"/>
                </a:solidFill>
                <a:effectLst/>
              </a:rPr>
              <a:t>Cells</a:t>
            </a:r>
            <a:endParaRPr lang="en-US" dirty="0">
              <a:solidFill>
                <a:srgbClr val="7030A0"/>
              </a:solidFill>
              <a:effectLst/>
            </a:endParaRPr>
          </a:p>
        </p:txBody>
      </p:sp>
      <p:sp>
        <p:nvSpPr>
          <p:cNvPr id="3" name="Content Placeholder 2"/>
          <p:cNvSpPr>
            <a:spLocks noGrp="1"/>
          </p:cNvSpPr>
          <p:nvPr>
            <p:ph idx="1"/>
          </p:nvPr>
        </p:nvSpPr>
        <p:spPr>
          <a:xfrm>
            <a:off x="381000" y="609601"/>
            <a:ext cx="8229600" cy="685800"/>
          </a:xfrm>
        </p:spPr>
        <p:txBody>
          <a:bodyPr/>
          <a:lstStyle/>
          <a:p>
            <a:pPr marL="0" indent="0">
              <a:buNone/>
            </a:pPr>
            <a:r>
              <a:rPr lang="en-US" b="1" i="1" u="sng" dirty="0" smtClean="0">
                <a:solidFill>
                  <a:schemeClr val="bg1">
                    <a:lumMod val="60000"/>
                    <a:lumOff val="40000"/>
                  </a:schemeClr>
                </a:solidFill>
                <a:effectLst/>
              </a:rPr>
              <a:t>PROKARYOTIC</a:t>
            </a:r>
            <a:r>
              <a:rPr lang="en-US" dirty="0" smtClean="0">
                <a:solidFill>
                  <a:srgbClr val="7030A0"/>
                </a:solidFill>
                <a:effectLst/>
              </a:rPr>
              <a:t>   and    </a:t>
            </a:r>
            <a:r>
              <a:rPr lang="en-US" b="1" i="1" u="sng" dirty="0" smtClean="0">
                <a:solidFill>
                  <a:schemeClr val="bg1">
                    <a:lumMod val="60000"/>
                    <a:lumOff val="40000"/>
                  </a:schemeClr>
                </a:solidFill>
                <a:effectLst/>
              </a:rPr>
              <a:t>EUKARYOTIC</a:t>
            </a:r>
            <a:endParaRPr lang="en-US" b="1" i="1" u="sng" dirty="0">
              <a:solidFill>
                <a:schemeClr val="bg1">
                  <a:lumMod val="60000"/>
                  <a:lumOff val="40000"/>
                </a:schemeClr>
              </a:solidFill>
              <a:effectLst/>
            </a:endParaRPr>
          </a:p>
        </p:txBody>
      </p:sp>
      <p:cxnSp>
        <p:nvCxnSpPr>
          <p:cNvPr id="5" name="Straight Arrow Connector 4"/>
          <p:cNvCxnSpPr/>
          <p:nvPr/>
        </p:nvCxnSpPr>
        <p:spPr bwMode="auto">
          <a:xfrm>
            <a:off x="1676400" y="1371600"/>
            <a:ext cx="0" cy="914400"/>
          </a:xfrm>
          <a:prstGeom prst="straightConnector1">
            <a:avLst/>
          </a:prstGeom>
          <a:noFill/>
          <a:ln w="76200" cap="flat" cmpd="sng" algn="ctr">
            <a:solidFill>
              <a:srgbClr val="0070C0"/>
            </a:solidFill>
            <a:prstDash val="solid"/>
            <a:round/>
            <a:headEnd type="none" w="med" len="med"/>
            <a:tailEnd type="arrow"/>
          </a:ln>
          <a:effectLst/>
        </p:spPr>
      </p:cxnSp>
      <p:cxnSp>
        <p:nvCxnSpPr>
          <p:cNvPr id="7" name="Straight Arrow Connector 6"/>
          <p:cNvCxnSpPr/>
          <p:nvPr/>
        </p:nvCxnSpPr>
        <p:spPr bwMode="auto">
          <a:xfrm>
            <a:off x="6324600" y="1341120"/>
            <a:ext cx="0" cy="914400"/>
          </a:xfrm>
          <a:prstGeom prst="straightConnector1">
            <a:avLst/>
          </a:prstGeom>
          <a:noFill/>
          <a:ln w="76200" cap="flat" cmpd="sng" algn="ctr">
            <a:solidFill>
              <a:srgbClr val="0070C0"/>
            </a:solidFill>
            <a:prstDash val="solid"/>
            <a:round/>
            <a:headEnd type="none" w="med" len="med"/>
            <a:tailEnd type="arrow"/>
          </a:ln>
          <a:effectLst/>
        </p:spPr>
      </p:cxnSp>
      <p:sp>
        <p:nvSpPr>
          <p:cNvPr id="8" name="TextBox 7"/>
          <p:cNvSpPr txBox="1"/>
          <p:nvPr/>
        </p:nvSpPr>
        <p:spPr>
          <a:xfrm>
            <a:off x="228600" y="2362200"/>
            <a:ext cx="3733800" cy="2062103"/>
          </a:xfrm>
          <a:prstGeom prst="rect">
            <a:avLst/>
          </a:prstGeom>
          <a:noFill/>
        </p:spPr>
        <p:txBody>
          <a:bodyPr wrap="square" rtlCol="0">
            <a:spAutoFit/>
          </a:bodyPr>
          <a:lstStyle/>
          <a:p>
            <a:pPr>
              <a:buNone/>
            </a:pPr>
            <a:r>
              <a:rPr lang="en-US" dirty="0" smtClean="0">
                <a:solidFill>
                  <a:srgbClr val="00B050"/>
                </a:solidFill>
                <a:effectLst/>
              </a:rPr>
              <a:t>Has organelles, but they are not membrane-bound (</a:t>
            </a:r>
            <a:r>
              <a:rPr lang="en-US" dirty="0" err="1" smtClean="0">
                <a:solidFill>
                  <a:srgbClr val="00B050"/>
                </a:solidFill>
                <a:effectLst/>
              </a:rPr>
              <a:t>kinda</a:t>
            </a:r>
            <a:r>
              <a:rPr lang="en-US" dirty="0" smtClean="0">
                <a:solidFill>
                  <a:srgbClr val="00B050"/>
                </a:solidFill>
                <a:effectLst/>
              </a:rPr>
              <a:t> messy)</a:t>
            </a:r>
            <a:endParaRPr lang="en-US" dirty="0">
              <a:solidFill>
                <a:srgbClr val="00B050"/>
              </a:solidFill>
              <a:effectLst/>
            </a:endParaRPr>
          </a:p>
        </p:txBody>
      </p:sp>
      <p:sp>
        <p:nvSpPr>
          <p:cNvPr id="9" name="TextBox 8"/>
          <p:cNvSpPr txBox="1"/>
          <p:nvPr/>
        </p:nvSpPr>
        <p:spPr>
          <a:xfrm>
            <a:off x="4724400" y="2438400"/>
            <a:ext cx="3733800" cy="2062103"/>
          </a:xfrm>
          <a:prstGeom prst="rect">
            <a:avLst/>
          </a:prstGeom>
          <a:noFill/>
        </p:spPr>
        <p:txBody>
          <a:bodyPr wrap="square" rtlCol="0">
            <a:spAutoFit/>
          </a:bodyPr>
          <a:lstStyle/>
          <a:p>
            <a:pPr>
              <a:buNone/>
            </a:pPr>
            <a:r>
              <a:rPr lang="en-US" dirty="0" smtClean="0">
                <a:solidFill>
                  <a:srgbClr val="00B050"/>
                </a:solidFill>
                <a:effectLst/>
              </a:rPr>
              <a:t>Has organelles that  ARE membrane-bound (more neat and contained)</a:t>
            </a:r>
            <a:endParaRPr lang="en-US" dirty="0">
              <a:solidFill>
                <a:srgbClr val="00B050"/>
              </a:solidFill>
              <a:effectLst/>
            </a:endParaRPr>
          </a:p>
        </p:txBody>
      </p:sp>
      <p:cxnSp>
        <p:nvCxnSpPr>
          <p:cNvPr id="10" name="Straight Arrow Connector 9"/>
          <p:cNvCxnSpPr/>
          <p:nvPr/>
        </p:nvCxnSpPr>
        <p:spPr bwMode="auto">
          <a:xfrm>
            <a:off x="1688592" y="4343400"/>
            <a:ext cx="0" cy="914400"/>
          </a:xfrm>
          <a:prstGeom prst="straightConnector1">
            <a:avLst/>
          </a:prstGeom>
          <a:noFill/>
          <a:ln w="76200" cap="flat" cmpd="sng" algn="ctr">
            <a:solidFill>
              <a:srgbClr val="0070C0"/>
            </a:solidFill>
            <a:prstDash val="solid"/>
            <a:round/>
            <a:headEnd type="none" w="med" len="med"/>
            <a:tailEnd type="arrow"/>
          </a:ln>
          <a:effectLst/>
        </p:spPr>
      </p:cxnSp>
      <p:sp>
        <p:nvSpPr>
          <p:cNvPr id="11" name="TextBox 10"/>
          <p:cNvSpPr txBox="1"/>
          <p:nvPr/>
        </p:nvSpPr>
        <p:spPr>
          <a:xfrm>
            <a:off x="762000" y="5257800"/>
            <a:ext cx="1600200" cy="584775"/>
          </a:xfrm>
          <a:prstGeom prst="rect">
            <a:avLst/>
          </a:prstGeom>
          <a:noFill/>
        </p:spPr>
        <p:txBody>
          <a:bodyPr wrap="square" rtlCol="0">
            <a:spAutoFit/>
          </a:bodyPr>
          <a:lstStyle/>
          <a:p>
            <a:pPr>
              <a:buNone/>
            </a:pPr>
            <a:r>
              <a:rPr lang="en-US" strike="sngStrike" dirty="0" err="1" smtClean="0">
                <a:solidFill>
                  <a:schemeClr val="bg2"/>
                </a:solidFill>
                <a:effectLst/>
              </a:rPr>
              <a:t>Protists</a:t>
            </a:r>
            <a:endParaRPr lang="en-US" strike="sngStrike" dirty="0">
              <a:solidFill>
                <a:schemeClr val="bg2"/>
              </a:solidFill>
              <a:effectLst/>
            </a:endParaRPr>
          </a:p>
        </p:txBody>
      </p:sp>
      <p:sp>
        <p:nvSpPr>
          <p:cNvPr id="12" name="TextBox 11"/>
          <p:cNvSpPr txBox="1"/>
          <p:nvPr/>
        </p:nvSpPr>
        <p:spPr>
          <a:xfrm>
            <a:off x="4495800" y="5254752"/>
            <a:ext cx="1600200" cy="584775"/>
          </a:xfrm>
          <a:prstGeom prst="rect">
            <a:avLst/>
          </a:prstGeom>
          <a:noFill/>
        </p:spPr>
        <p:txBody>
          <a:bodyPr wrap="square" rtlCol="0">
            <a:spAutoFit/>
          </a:bodyPr>
          <a:lstStyle/>
          <a:p>
            <a:pPr>
              <a:buNone/>
            </a:pPr>
            <a:r>
              <a:rPr lang="en-US" dirty="0" smtClean="0">
                <a:solidFill>
                  <a:schemeClr val="bg2"/>
                </a:solidFill>
                <a:effectLst/>
              </a:rPr>
              <a:t>Plants</a:t>
            </a:r>
            <a:endParaRPr lang="en-US" dirty="0">
              <a:solidFill>
                <a:schemeClr val="bg2"/>
              </a:solidFill>
              <a:effectLst/>
            </a:endParaRPr>
          </a:p>
        </p:txBody>
      </p:sp>
      <p:sp>
        <p:nvSpPr>
          <p:cNvPr id="13" name="TextBox 12"/>
          <p:cNvSpPr txBox="1"/>
          <p:nvPr/>
        </p:nvSpPr>
        <p:spPr>
          <a:xfrm>
            <a:off x="6591300" y="5257800"/>
            <a:ext cx="1600200" cy="584775"/>
          </a:xfrm>
          <a:prstGeom prst="rect">
            <a:avLst/>
          </a:prstGeom>
          <a:noFill/>
        </p:spPr>
        <p:txBody>
          <a:bodyPr wrap="square" rtlCol="0">
            <a:spAutoFit/>
          </a:bodyPr>
          <a:lstStyle/>
          <a:p>
            <a:pPr>
              <a:buNone/>
            </a:pPr>
            <a:r>
              <a:rPr lang="en-US" dirty="0" smtClean="0">
                <a:solidFill>
                  <a:schemeClr val="bg2"/>
                </a:solidFill>
                <a:effectLst/>
              </a:rPr>
              <a:t>Animals</a:t>
            </a:r>
            <a:endParaRPr lang="en-US" dirty="0">
              <a:solidFill>
                <a:schemeClr val="bg2"/>
              </a:solidFill>
              <a:effectLst/>
            </a:endParaRPr>
          </a:p>
        </p:txBody>
      </p:sp>
      <p:cxnSp>
        <p:nvCxnSpPr>
          <p:cNvPr id="14" name="Straight Arrow Connector 13"/>
          <p:cNvCxnSpPr/>
          <p:nvPr/>
        </p:nvCxnSpPr>
        <p:spPr bwMode="auto">
          <a:xfrm flipH="1">
            <a:off x="5410200" y="4572000"/>
            <a:ext cx="609600" cy="838200"/>
          </a:xfrm>
          <a:prstGeom prst="straightConnector1">
            <a:avLst/>
          </a:prstGeom>
          <a:noFill/>
          <a:ln w="76200" cap="flat" cmpd="sng" algn="ctr">
            <a:solidFill>
              <a:srgbClr val="0070C0"/>
            </a:solidFill>
            <a:prstDash val="solid"/>
            <a:round/>
            <a:headEnd type="none" w="med" len="med"/>
            <a:tailEnd type="arrow"/>
          </a:ln>
          <a:effectLst/>
        </p:spPr>
      </p:cxnSp>
      <p:cxnSp>
        <p:nvCxnSpPr>
          <p:cNvPr id="16" name="Straight Arrow Connector 15"/>
          <p:cNvCxnSpPr/>
          <p:nvPr/>
        </p:nvCxnSpPr>
        <p:spPr bwMode="auto">
          <a:xfrm>
            <a:off x="6477000" y="4572000"/>
            <a:ext cx="609600" cy="876300"/>
          </a:xfrm>
          <a:prstGeom prst="straightConnector1">
            <a:avLst/>
          </a:prstGeom>
          <a:noFill/>
          <a:ln w="76200" cap="flat" cmpd="sng" algn="ctr">
            <a:solidFill>
              <a:srgbClr val="0070C0"/>
            </a:solidFill>
            <a:prstDash val="solid"/>
            <a:round/>
            <a:headEnd type="none" w="med" len="med"/>
            <a:tailEnd type="arrow"/>
          </a:ln>
          <a:effectLst/>
        </p:spPr>
      </p:cxnSp>
      <p:sp>
        <p:nvSpPr>
          <p:cNvPr id="15" name="TextBox 14"/>
          <p:cNvSpPr txBox="1"/>
          <p:nvPr/>
        </p:nvSpPr>
        <p:spPr>
          <a:xfrm>
            <a:off x="774192" y="5249097"/>
            <a:ext cx="1828800" cy="584775"/>
          </a:xfrm>
          <a:prstGeom prst="rect">
            <a:avLst/>
          </a:prstGeom>
          <a:noFill/>
        </p:spPr>
        <p:txBody>
          <a:bodyPr wrap="square" rtlCol="0">
            <a:spAutoFit/>
          </a:bodyPr>
          <a:lstStyle/>
          <a:p>
            <a:pPr>
              <a:buNone/>
            </a:pPr>
            <a:r>
              <a:rPr lang="en-US" dirty="0" smtClean="0">
                <a:solidFill>
                  <a:schemeClr val="bg2"/>
                </a:solidFill>
                <a:effectLst/>
              </a:rPr>
              <a:t>Bacteria</a:t>
            </a:r>
            <a:endParaRPr lang="en-US" dirty="0">
              <a:solidFill>
                <a:schemeClr val="bg2"/>
              </a:solidFill>
              <a:effectLst/>
            </a:endParaRPr>
          </a:p>
        </p:txBody>
      </p:sp>
    </p:spTree>
    <p:extLst>
      <p:ext uri="{BB962C8B-B14F-4D97-AF65-F5344CB8AC3E}">
        <p14:creationId xmlns:p14="http://schemas.microsoft.com/office/powerpoint/2010/main" val="24003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1">
                                            <p:txEl>
                                              <p:pRg st="0" end="0"/>
                                            </p:txEl>
                                          </p:spTgt>
                                        </p:tgtEl>
                                        <p:attrNameLst>
                                          <p:attrName>ppt_w</p:attrName>
                                        </p:attrNameLst>
                                      </p:cBhvr>
                                      <p:tavLst>
                                        <p:tav tm="0">
                                          <p:val>
                                            <p:strVal val="ppt_w"/>
                                          </p:val>
                                        </p:tav>
                                        <p:tav tm="100000">
                                          <p:val>
                                            <p:fltVal val="0"/>
                                          </p:val>
                                        </p:tav>
                                      </p:tavLst>
                                    </p:anim>
                                    <p:anim calcmode="lin" valueType="num">
                                      <p:cBhvr>
                                        <p:cTn id="7" dur="1000"/>
                                        <p:tgtEl>
                                          <p:spTgt spid="11">
                                            <p:txEl>
                                              <p:pRg st="0" end="0"/>
                                            </p:txEl>
                                          </p:spTgt>
                                        </p:tgtEl>
                                        <p:attrNameLst>
                                          <p:attrName>ppt_h</p:attrName>
                                        </p:attrNameLst>
                                      </p:cBhvr>
                                      <p:tavLst>
                                        <p:tav tm="0">
                                          <p:val>
                                            <p:strVal val="ppt_h"/>
                                          </p:val>
                                        </p:tav>
                                        <p:tav tm="100000">
                                          <p:val>
                                            <p:fltVal val="0"/>
                                          </p:val>
                                        </p:tav>
                                      </p:tavLst>
                                    </p:anim>
                                    <p:anim calcmode="lin" valueType="num">
                                      <p:cBhvr>
                                        <p:cTn id="8" dur="1000"/>
                                        <p:tgtEl>
                                          <p:spTgt spid="11">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11">
                                            <p:txEl>
                                              <p:pRg st="0" end="0"/>
                                            </p:txEl>
                                          </p:spTgt>
                                        </p:tgtEl>
                                      </p:cBhvr>
                                    </p:animEffect>
                                    <p:set>
                                      <p:cBhvr>
                                        <p:cTn id="10" dur="1" fill="hold">
                                          <p:stCondLst>
                                            <p:cond delay="999"/>
                                          </p:stCondLst>
                                        </p:cTn>
                                        <p:tgtEl>
                                          <p:spTgt spid="11">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0">
        <a:dk1>
          <a:srgbClr val="003366"/>
        </a:dk1>
        <a:lt1>
          <a:srgbClr val="FFFFFF"/>
        </a:lt1>
        <a:dk2>
          <a:srgbClr val="E6E644"/>
        </a:dk2>
        <a:lt2>
          <a:srgbClr val="E5FFFF"/>
        </a:lt2>
        <a:accent1>
          <a:srgbClr val="009999"/>
        </a:accent1>
        <a:accent2>
          <a:srgbClr val="336699"/>
        </a:accent2>
        <a:accent3>
          <a:srgbClr val="F0F0B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1">
        <a:dk1>
          <a:srgbClr val="003366"/>
        </a:dk1>
        <a:lt1>
          <a:srgbClr val="FFFFFF"/>
        </a:lt1>
        <a:dk2>
          <a:srgbClr val="D4B724"/>
        </a:dk2>
        <a:lt2>
          <a:srgbClr val="E5FFFF"/>
        </a:lt2>
        <a:accent1>
          <a:srgbClr val="009999"/>
        </a:accent1>
        <a:accent2>
          <a:srgbClr val="336699"/>
        </a:accent2>
        <a:accent3>
          <a:srgbClr val="E6D8AC"/>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2">
        <a:dk1>
          <a:srgbClr val="080808"/>
        </a:dk1>
        <a:lt1>
          <a:srgbClr val="FFFFFF"/>
        </a:lt1>
        <a:dk2>
          <a:srgbClr val="1C1C1C"/>
        </a:dk2>
        <a:lt2>
          <a:srgbClr val="FFFFFF"/>
        </a:lt2>
        <a:accent1>
          <a:srgbClr val="666699"/>
        </a:accent1>
        <a:accent2>
          <a:srgbClr val="3366CC"/>
        </a:accent2>
        <a:accent3>
          <a:srgbClr val="ABABAB"/>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93800</TotalTime>
  <Words>1086</Words>
  <Application>Microsoft Office PowerPoint</Application>
  <PresentationFormat>On-screen Show (4:3)</PresentationFormat>
  <Paragraphs>266</Paragraphs>
  <Slides>39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Tahoma</vt:lpstr>
      <vt:lpstr>Wingdings</vt:lpstr>
      <vt:lpstr>Curtain Call</vt:lpstr>
      <vt:lpstr>Default Design</vt:lpstr>
      <vt:lpstr>Nov. 15, 2019</vt:lpstr>
      <vt:lpstr>Review</vt:lpstr>
      <vt:lpstr>Compound Microscope</vt:lpstr>
      <vt:lpstr>MRS. NERG-C</vt:lpstr>
      <vt:lpstr>CELLS</vt:lpstr>
      <vt:lpstr>PowerPoint Presentation</vt:lpstr>
      <vt:lpstr>PowerPoint Presentation</vt:lpstr>
      <vt:lpstr>City jobs</vt:lpstr>
      <vt:lpstr>Cells</vt:lpstr>
      <vt:lpstr>Protists…</vt:lpstr>
      <vt:lpstr>Protists</vt:lpstr>
      <vt:lpstr>Protists – finding food</vt:lpstr>
      <vt:lpstr>Video review</vt:lpstr>
      <vt:lpstr>PowerPoint Presentation</vt:lpstr>
      <vt:lpstr>Protists - locomotion</vt:lpstr>
      <vt:lpstr>PowerPoint Presentation</vt:lpstr>
      <vt:lpstr>PowerPoint Presentation</vt:lpstr>
      <vt:lpstr>PowerPoint Presentation</vt:lpstr>
      <vt:lpstr>PowerPoint Presentation</vt:lpstr>
      <vt:lpstr>Protists - locomotion</vt:lpstr>
      <vt:lpstr>PowerPoint Presentation</vt:lpstr>
      <vt:lpstr>PowerPoint Presentation</vt:lpstr>
      <vt:lpstr>PowerPoint Presentation</vt:lpstr>
      <vt:lpstr>PowerPoint Presentation</vt:lpstr>
      <vt:lpstr>Protists - locomotion</vt:lpstr>
      <vt:lpstr>PowerPoint Presentation</vt:lpstr>
      <vt:lpstr>PowerPoint Presentation</vt:lpstr>
      <vt:lpstr>PowerPoint Presentation</vt:lpstr>
      <vt:lpstr>PowerPoint Presentation</vt:lpstr>
      <vt:lpstr>Protists - locomotion</vt:lpstr>
      <vt:lpstr>PowerPoint Presentation</vt:lpstr>
      <vt:lpstr>PowerPoint Presentation</vt:lpstr>
      <vt:lpstr>PowerPoint Presentation</vt:lpstr>
      <vt:lpstr>Amoeba</vt:lpstr>
      <vt:lpstr>Paramecium</vt:lpstr>
      <vt:lpstr>Euglena</vt:lpstr>
      <vt:lpstr>Volvox</vt:lpstr>
      <vt:lpstr>Volvox</vt:lpstr>
      <vt:lpstr>PowerPoint Presentation</vt:lpstr>
    </vt:vector>
  </TitlesOfParts>
  <Company>AEMS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Murphy</dc:creator>
  <cp:lastModifiedBy>Audrey Garris</cp:lastModifiedBy>
  <cp:revision>1386</cp:revision>
  <cp:lastPrinted>2019-02-25T17:10:48Z</cp:lastPrinted>
  <dcterms:created xsi:type="dcterms:W3CDTF">2006-07-19T23:42:34Z</dcterms:created>
  <dcterms:modified xsi:type="dcterms:W3CDTF">2019-11-19T13:21:45Z</dcterms:modified>
</cp:coreProperties>
</file>