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1" r:id="rId2"/>
  </p:sldMasterIdLst>
  <p:notesMasterIdLst>
    <p:notesMasterId r:id="rId71"/>
  </p:notesMasterIdLst>
  <p:handoutMasterIdLst>
    <p:handoutMasterId r:id="rId72"/>
  </p:handoutMasterIdLst>
  <p:sldIdLst>
    <p:sldId id="6608" r:id="rId3"/>
    <p:sldId id="6620" r:id="rId4"/>
    <p:sldId id="6532" r:id="rId5"/>
    <p:sldId id="6550" r:id="rId6"/>
    <p:sldId id="6505" r:id="rId7"/>
    <p:sldId id="6643" r:id="rId8"/>
    <p:sldId id="6644" r:id="rId9"/>
    <p:sldId id="6642" r:id="rId10"/>
    <p:sldId id="6645" r:id="rId11"/>
    <p:sldId id="6646" r:id="rId12"/>
    <p:sldId id="6647" r:id="rId13"/>
    <p:sldId id="6648" r:id="rId14"/>
    <p:sldId id="6649" r:id="rId15"/>
    <p:sldId id="6650" r:id="rId16"/>
    <p:sldId id="6652" r:id="rId17"/>
    <p:sldId id="6653" r:id="rId18"/>
    <p:sldId id="6654" r:id="rId19"/>
    <p:sldId id="6655" r:id="rId20"/>
    <p:sldId id="6660" r:id="rId21"/>
    <p:sldId id="6677" r:id="rId22"/>
    <p:sldId id="6661" r:id="rId23"/>
    <p:sldId id="6668" r:id="rId24"/>
    <p:sldId id="6656" r:id="rId25"/>
    <p:sldId id="6669" r:id="rId26"/>
    <p:sldId id="6682" r:id="rId27"/>
    <p:sldId id="6681" r:id="rId28"/>
    <p:sldId id="6673" r:id="rId29"/>
    <p:sldId id="6657" r:id="rId30"/>
    <p:sldId id="6680" r:id="rId31"/>
    <p:sldId id="6683" r:id="rId32"/>
    <p:sldId id="6674" r:id="rId33"/>
    <p:sldId id="6672" r:id="rId34"/>
    <p:sldId id="6658" r:id="rId35"/>
    <p:sldId id="6671" r:id="rId36"/>
    <p:sldId id="6684" r:id="rId37"/>
    <p:sldId id="6679" r:id="rId38"/>
    <p:sldId id="6675" r:id="rId39"/>
    <p:sldId id="6659" r:id="rId40"/>
    <p:sldId id="6676" r:id="rId41"/>
    <p:sldId id="6685" r:id="rId42"/>
    <p:sldId id="6678" r:id="rId43"/>
    <p:sldId id="6662" r:id="rId44"/>
    <p:sldId id="6663" r:id="rId45"/>
    <p:sldId id="6664" r:id="rId46"/>
    <p:sldId id="6665" r:id="rId47"/>
    <p:sldId id="6666" r:id="rId48"/>
    <p:sldId id="6667" r:id="rId49"/>
    <p:sldId id="6623" r:id="rId50"/>
    <p:sldId id="6624" r:id="rId51"/>
    <p:sldId id="6625" r:id="rId52"/>
    <p:sldId id="6626" r:id="rId53"/>
    <p:sldId id="6627" r:id="rId54"/>
    <p:sldId id="6628" r:id="rId55"/>
    <p:sldId id="6629" r:id="rId56"/>
    <p:sldId id="6630" r:id="rId57"/>
    <p:sldId id="6631" r:id="rId58"/>
    <p:sldId id="6632" r:id="rId59"/>
    <p:sldId id="6633" r:id="rId60"/>
    <p:sldId id="6634" r:id="rId61"/>
    <p:sldId id="6635" r:id="rId62"/>
    <p:sldId id="6636" r:id="rId63"/>
    <p:sldId id="6637" r:id="rId64"/>
    <p:sldId id="6638" r:id="rId65"/>
    <p:sldId id="6639" r:id="rId66"/>
    <p:sldId id="6640" r:id="rId67"/>
    <p:sldId id="6641" r:id="rId68"/>
    <p:sldId id="6540" r:id="rId69"/>
    <p:sldId id="6541" r:id="rId70"/>
  </p:sldIdLst>
  <p:sldSz cx="9144000" cy="6858000" type="screen4x3"/>
  <p:notesSz cx="7010400" cy="9296400"/>
  <p:defaultTextStyle>
    <a:defPPr>
      <a:defRPr lang="en-US"/>
    </a:defPPr>
    <a:lvl1pPr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3200"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00"/>
    <a:srgbClr val="CC00CC"/>
    <a:srgbClr val="9900CC"/>
    <a:srgbClr val="6600FF"/>
    <a:srgbClr val="FC445E"/>
    <a:srgbClr val="FFCCCC"/>
    <a:srgbClr val="0070C0"/>
    <a:srgbClr val="CC660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53" autoAdjust="0"/>
    <p:restoredTop sz="90838" autoAdjust="0"/>
  </p:normalViewPr>
  <p:slideViewPr>
    <p:cSldViewPr>
      <p:cViewPr varScale="1">
        <p:scale>
          <a:sx n="62" d="100"/>
          <a:sy n="62" d="100"/>
        </p:scale>
        <p:origin x="1350" y="96"/>
      </p:cViewPr>
      <p:guideLst>
        <p:guide orient="horz" pos="2160"/>
        <p:guide pos="2880"/>
      </p:guideLst>
    </p:cSldViewPr>
  </p:slideViewPr>
  <p:outlineViewPr>
    <p:cViewPr>
      <p:scale>
        <a:sx n="33" d="100"/>
        <a:sy n="33" d="100"/>
      </p:scale>
      <p:origin x="0" y="25182"/>
    </p:cViewPr>
  </p:outlineViewPr>
  <p:notesTextViewPr>
    <p:cViewPr>
      <p:scale>
        <a:sx n="100" d="100"/>
        <a:sy n="100" d="100"/>
      </p:scale>
      <p:origin x="0" y="0"/>
    </p:cViewPr>
  </p:notesTextViewPr>
  <p:sorterViewPr>
    <p:cViewPr>
      <p:scale>
        <a:sx n="66" d="100"/>
        <a:sy n="66" d="100"/>
      </p:scale>
      <p:origin x="0" y="-420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15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1571"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endParaRPr lang="en-US"/>
          </a:p>
        </p:txBody>
      </p:sp>
      <p:sp>
        <p:nvSpPr>
          <p:cNvPr id="2541572"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1573"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fld id="{203DAC6E-532A-4CDC-98CD-2F2BAFC4B105}" type="slidenum">
              <a:rPr lang="en-US"/>
              <a:pPr>
                <a:defRPr/>
              </a:pPr>
              <a:t>‹#›</a:t>
            </a:fld>
            <a:endParaRPr lang="en-US"/>
          </a:p>
        </p:txBody>
      </p:sp>
    </p:spTree>
    <p:extLst>
      <p:ext uri="{BB962C8B-B14F-4D97-AF65-F5344CB8AC3E}">
        <p14:creationId xmlns:p14="http://schemas.microsoft.com/office/powerpoint/2010/main" val="24535560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477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771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endParaRPr lang="en-US"/>
          </a:p>
        </p:txBody>
      </p:sp>
      <p:sp>
        <p:nvSpPr>
          <p:cNvPr id="6389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4771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4771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spcBef>
                <a:spcPct val="0"/>
              </a:spcBef>
              <a:buClrTx/>
              <a:buSzTx/>
              <a:buFontTx/>
              <a:buNone/>
              <a:defRPr sz="1200">
                <a:effectLst/>
                <a:latin typeface="Arial" pitchFamily="34" charset="0"/>
              </a:defRPr>
            </a:lvl1pPr>
          </a:lstStyle>
          <a:p>
            <a:pPr>
              <a:defRPr/>
            </a:pPr>
            <a:endParaRPr lang="en-US"/>
          </a:p>
        </p:txBody>
      </p:sp>
      <p:sp>
        <p:nvSpPr>
          <p:cNvPr id="254771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buClrTx/>
              <a:buSzTx/>
              <a:buFontTx/>
              <a:buNone/>
              <a:defRPr sz="1200">
                <a:effectLst/>
                <a:latin typeface="Arial" pitchFamily="34" charset="0"/>
              </a:defRPr>
            </a:lvl1pPr>
          </a:lstStyle>
          <a:p>
            <a:pPr>
              <a:defRPr/>
            </a:pPr>
            <a:fld id="{F3708135-7BC6-40DD-823D-3CBF1D136BD1}" type="slidenum">
              <a:rPr lang="en-US"/>
              <a:pPr>
                <a:defRPr/>
              </a:pPr>
              <a:t>‹#›</a:t>
            </a:fld>
            <a:endParaRPr lang="en-US"/>
          </a:p>
        </p:txBody>
      </p:sp>
    </p:spTree>
    <p:extLst>
      <p:ext uri="{BB962C8B-B14F-4D97-AF65-F5344CB8AC3E}">
        <p14:creationId xmlns:p14="http://schemas.microsoft.com/office/powerpoint/2010/main" val="26871998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know that MRS NERGC isn’t a real person,</a:t>
            </a:r>
            <a:r>
              <a:rPr lang="en-US" baseline="0" dirty="0" smtClean="0"/>
              <a:t> but tells us what living things are constantly having to do…and one is they are made of cells.  So these cells must be helping to accomplish the tasks like movement, respiration, etc. </a:t>
            </a:r>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4</a:t>
            </a:fld>
            <a:endParaRPr lang="en-US"/>
          </a:p>
        </p:txBody>
      </p:sp>
    </p:spTree>
    <p:extLst>
      <p:ext uri="{BB962C8B-B14F-4D97-AF65-F5344CB8AC3E}">
        <p14:creationId xmlns:p14="http://schemas.microsoft.com/office/powerpoint/2010/main" val="422267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708135-7BC6-40DD-823D-3CBF1D136BD1}" type="slidenum">
              <a:rPr lang="en-US" smtClean="0"/>
              <a:pPr>
                <a:defRPr/>
              </a:pPr>
              <a:t>67</a:t>
            </a:fld>
            <a:endParaRPr lang="en-US"/>
          </a:p>
        </p:txBody>
      </p:sp>
    </p:spTree>
    <p:extLst>
      <p:ext uri="{BB962C8B-B14F-4D97-AF65-F5344CB8AC3E}">
        <p14:creationId xmlns:p14="http://schemas.microsoft.com/office/powerpoint/2010/main" val="1312188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851416"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185141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C17B8FD8-BBF8-4BC5-A9CD-A394D0E46784}" type="slidenum">
              <a:rPr lang="en-US"/>
              <a:pPr>
                <a:defRPr/>
              </a:pPr>
              <a:t>‹#›</a:t>
            </a:fld>
            <a:endParaRPr lang="en-US"/>
          </a:p>
        </p:txBody>
      </p:sp>
    </p:spTree>
    <p:extLst>
      <p:ext uri="{BB962C8B-B14F-4D97-AF65-F5344CB8AC3E}">
        <p14:creationId xmlns:p14="http://schemas.microsoft.com/office/powerpoint/2010/main" val="386971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58E5326-CC0A-4532-8889-BFFE93E2AC35}"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9355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E3CEAA8D-0F62-4C6E-A425-70BA970154A0}"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45064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BE2E41F5-213D-4215-81BD-D76CAFD660B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73012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6"/>
          <p:cNvSpPr>
            <a:spLocks noGrp="1" noChangeArrowheads="1"/>
          </p:cNvSpPr>
          <p:nvPr>
            <p:ph type="ftr" sz="quarter" idx="10"/>
          </p:nvPr>
        </p:nvSpPr>
        <p:spPr>
          <a:ln/>
        </p:spPr>
        <p:txBody>
          <a:bodyPr/>
          <a:lstStyle>
            <a:lvl1pPr>
              <a:defRPr/>
            </a:lvl1pPr>
          </a:lstStyle>
          <a:p>
            <a:pPr>
              <a:defRPr/>
            </a:pPr>
            <a:endParaRPr lang="en-US"/>
          </a:p>
        </p:txBody>
      </p:sp>
      <p:sp>
        <p:nvSpPr>
          <p:cNvPr id="7" name="Rectangle 27"/>
          <p:cNvSpPr>
            <a:spLocks noGrp="1" noChangeArrowheads="1"/>
          </p:cNvSpPr>
          <p:nvPr>
            <p:ph type="sldNum" sz="quarter" idx="11"/>
          </p:nvPr>
        </p:nvSpPr>
        <p:spPr>
          <a:ln/>
        </p:spPr>
        <p:txBody>
          <a:bodyPr/>
          <a:lstStyle>
            <a:lvl1pPr>
              <a:defRPr/>
            </a:lvl1pPr>
          </a:lstStyle>
          <a:p>
            <a:pPr>
              <a:defRPr/>
            </a:pPr>
            <a:fld id="{3CFEEC15-5FF5-4B09-A7F2-455D5C2032E7}" type="slidenum">
              <a:rPr lang="en-US"/>
              <a:pPr>
                <a:defRPr/>
              </a:pPr>
              <a:t>‹#›</a:t>
            </a:fld>
            <a:endParaRPr lang="en-US"/>
          </a:p>
        </p:txBody>
      </p:sp>
      <p:sp>
        <p:nvSpPr>
          <p:cNvPr id="8"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81465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F0BDD0-AA1B-48A1-8337-AD1E59FE0D31}" type="slidenum">
              <a:rPr lang="en-US"/>
              <a:pPr>
                <a:defRPr/>
              </a:pPr>
              <a:t>‹#›</a:t>
            </a:fld>
            <a:endParaRPr lang="en-US"/>
          </a:p>
        </p:txBody>
      </p:sp>
    </p:spTree>
    <p:extLst>
      <p:ext uri="{BB962C8B-B14F-4D97-AF65-F5344CB8AC3E}">
        <p14:creationId xmlns:p14="http://schemas.microsoft.com/office/powerpoint/2010/main" val="239071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A25118-BB54-451A-812B-7F4435D4A92E}" type="slidenum">
              <a:rPr lang="en-US"/>
              <a:pPr>
                <a:defRPr/>
              </a:pPr>
              <a:t>‹#›</a:t>
            </a:fld>
            <a:endParaRPr lang="en-US"/>
          </a:p>
        </p:txBody>
      </p:sp>
    </p:spTree>
    <p:extLst>
      <p:ext uri="{BB962C8B-B14F-4D97-AF65-F5344CB8AC3E}">
        <p14:creationId xmlns:p14="http://schemas.microsoft.com/office/powerpoint/2010/main" val="4127882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94C9D-DC19-413A-9D9C-087AE47A8363}" type="slidenum">
              <a:rPr lang="en-US"/>
              <a:pPr>
                <a:defRPr/>
              </a:pPr>
              <a:t>‹#›</a:t>
            </a:fld>
            <a:endParaRPr lang="en-US"/>
          </a:p>
        </p:txBody>
      </p:sp>
    </p:spTree>
    <p:extLst>
      <p:ext uri="{BB962C8B-B14F-4D97-AF65-F5344CB8AC3E}">
        <p14:creationId xmlns:p14="http://schemas.microsoft.com/office/powerpoint/2010/main" val="3778924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AC2944-AF27-4E01-8619-D9B0FF15B521}" type="slidenum">
              <a:rPr lang="en-US"/>
              <a:pPr>
                <a:defRPr/>
              </a:pPr>
              <a:t>‹#›</a:t>
            </a:fld>
            <a:endParaRPr lang="en-US"/>
          </a:p>
        </p:txBody>
      </p:sp>
    </p:spTree>
    <p:extLst>
      <p:ext uri="{BB962C8B-B14F-4D97-AF65-F5344CB8AC3E}">
        <p14:creationId xmlns:p14="http://schemas.microsoft.com/office/powerpoint/2010/main" val="3732805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3D41A1-E111-4B05-83CD-375BF7B7024F}" type="slidenum">
              <a:rPr lang="en-US"/>
              <a:pPr>
                <a:defRPr/>
              </a:pPr>
              <a:t>‹#›</a:t>
            </a:fld>
            <a:endParaRPr lang="en-US"/>
          </a:p>
        </p:txBody>
      </p:sp>
    </p:spTree>
    <p:extLst>
      <p:ext uri="{BB962C8B-B14F-4D97-AF65-F5344CB8AC3E}">
        <p14:creationId xmlns:p14="http://schemas.microsoft.com/office/powerpoint/2010/main" val="2613373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F145DE-B189-4774-AB78-343DB6EB8C01}" type="slidenum">
              <a:rPr lang="en-US"/>
              <a:pPr>
                <a:defRPr/>
              </a:pPr>
              <a:t>‹#›</a:t>
            </a:fld>
            <a:endParaRPr lang="en-US"/>
          </a:p>
        </p:txBody>
      </p:sp>
    </p:spTree>
    <p:extLst>
      <p:ext uri="{BB962C8B-B14F-4D97-AF65-F5344CB8AC3E}">
        <p14:creationId xmlns:p14="http://schemas.microsoft.com/office/powerpoint/2010/main" val="519492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3D37DED1-538E-4501-AF3A-3FFFA017E51D}"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64368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27C95C-3450-4A48-A37C-2CB9F17CDB1B}" type="slidenum">
              <a:rPr lang="en-US"/>
              <a:pPr>
                <a:defRPr/>
              </a:pPr>
              <a:t>‹#›</a:t>
            </a:fld>
            <a:endParaRPr lang="en-US"/>
          </a:p>
        </p:txBody>
      </p:sp>
    </p:spTree>
    <p:extLst>
      <p:ext uri="{BB962C8B-B14F-4D97-AF65-F5344CB8AC3E}">
        <p14:creationId xmlns:p14="http://schemas.microsoft.com/office/powerpoint/2010/main" val="48981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EE4986-23A8-4534-B92F-868CFEDD31D4}" type="slidenum">
              <a:rPr lang="en-US"/>
              <a:pPr>
                <a:defRPr/>
              </a:pPr>
              <a:t>‹#›</a:t>
            </a:fld>
            <a:endParaRPr lang="en-US"/>
          </a:p>
        </p:txBody>
      </p:sp>
    </p:spTree>
    <p:extLst>
      <p:ext uri="{BB962C8B-B14F-4D97-AF65-F5344CB8AC3E}">
        <p14:creationId xmlns:p14="http://schemas.microsoft.com/office/powerpoint/2010/main" val="1318386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D1C1D8-0202-4356-B591-B437231887C0}" type="slidenum">
              <a:rPr lang="en-US"/>
              <a:pPr>
                <a:defRPr/>
              </a:pPr>
              <a:t>‹#›</a:t>
            </a:fld>
            <a:endParaRPr lang="en-US"/>
          </a:p>
        </p:txBody>
      </p:sp>
    </p:spTree>
    <p:extLst>
      <p:ext uri="{BB962C8B-B14F-4D97-AF65-F5344CB8AC3E}">
        <p14:creationId xmlns:p14="http://schemas.microsoft.com/office/powerpoint/2010/main" val="2067600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9C17EA-F959-446E-977A-96F5577FFB94}" type="slidenum">
              <a:rPr lang="en-US"/>
              <a:pPr>
                <a:defRPr/>
              </a:pPr>
              <a:t>‹#›</a:t>
            </a:fld>
            <a:endParaRPr lang="en-US"/>
          </a:p>
        </p:txBody>
      </p:sp>
    </p:spTree>
    <p:extLst>
      <p:ext uri="{BB962C8B-B14F-4D97-AF65-F5344CB8AC3E}">
        <p14:creationId xmlns:p14="http://schemas.microsoft.com/office/powerpoint/2010/main" val="2379769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BDF6B-4DCF-4A2F-95A5-B8049F3254F5}" type="slidenum">
              <a:rPr lang="en-US"/>
              <a:pPr>
                <a:defRPr/>
              </a:pPr>
              <a:t>‹#›</a:t>
            </a:fld>
            <a:endParaRPr lang="en-US"/>
          </a:p>
        </p:txBody>
      </p:sp>
    </p:spTree>
    <p:extLst>
      <p:ext uri="{BB962C8B-B14F-4D97-AF65-F5344CB8AC3E}">
        <p14:creationId xmlns:p14="http://schemas.microsoft.com/office/powerpoint/2010/main" val="2893325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5CA393-F71D-46A7-B5BF-56CA0D61DEC7}" type="slidenum">
              <a:rPr lang="en-US"/>
              <a:pPr>
                <a:defRPr/>
              </a:pPr>
              <a:t>‹#›</a:t>
            </a:fld>
            <a:endParaRPr lang="en-US"/>
          </a:p>
        </p:txBody>
      </p:sp>
    </p:spTree>
    <p:extLst>
      <p:ext uri="{BB962C8B-B14F-4D97-AF65-F5344CB8AC3E}">
        <p14:creationId xmlns:p14="http://schemas.microsoft.com/office/powerpoint/2010/main" val="2630736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8640822-EE52-4037-8488-E5001C8B43F9}" type="slidenum">
              <a:rPr lang="en-US"/>
              <a:pPr>
                <a:defRPr/>
              </a:pPr>
              <a:t>‹#›</a:t>
            </a:fld>
            <a:endParaRPr lang="en-US"/>
          </a:p>
        </p:txBody>
      </p:sp>
    </p:spTree>
    <p:extLst>
      <p:ext uri="{BB962C8B-B14F-4D97-AF65-F5344CB8AC3E}">
        <p14:creationId xmlns:p14="http://schemas.microsoft.com/office/powerpoint/2010/main" val="50041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C5065218-371B-4CE8-B1FA-831B112B1B1E}"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2373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1B8C1960-8D72-4AA5-A5A7-1E599D3BC0A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19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578D35FB-C765-4ED8-B936-DE42929324F0}"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3056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42812204-CE81-4354-84AF-6003D31BA3D4}"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303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D184CE99-369C-4EE1-AC75-13C93F46332A}"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52260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48D5106B-F97A-4D0D-9355-CAE4B6E00D67}"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0391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080AD4CA-4569-4B20-AADC-63E00E4BC099}"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4626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185037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185037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7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74"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185037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7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7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7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7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8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1"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850382"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185038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8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en-US"/>
            </a:p>
          </p:txBody>
        </p:sp>
        <p:sp>
          <p:nvSpPr>
            <p:cNvPr id="185038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8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5038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185038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850390"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en-US"/>
            </a:p>
          </p:txBody>
        </p:sp>
        <p:sp>
          <p:nvSpPr>
            <p:cNvPr id="185039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185039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85039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5039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effectLst>
                  <a:outerShdw blurRad="38100" dist="38100" dir="2700000" algn="tl">
                    <a:srgbClr val="000000"/>
                  </a:outerShdw>
                </a:effectLst>
              </a:defRPr>
            </a:lvl1pPr>
          </a:lstStyle>
          <a:p>
            <a:pPr>
              <a:defRPr/>
            </a:pPr>
            <a:endParaRPr lang="en-US"/>
          </a:p>
        </p:txBody>
      </p:sp>
      <p:sp>
        <p:nvSpPr>
          <p:cNvPr id="185039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effectLst>
                  <a:outerShdw blurRad="38100" dist="38100" dir="2700000" algn="tl">
                    <a:srgbClr val="000000"/>
                  </a:outerShdw>
                </a:effectLst>
              </a:defRPr>
            </a:lvl1pPr>
          </a:lstStyle>
          <a:p>
            <a:pPr>
              <a:defRPr/>
            </a:pPr>
            <a:fld id="{80BB2AF6-BCA3-4203-AF61-BB54EE1D0A3D}" type="slidenum">
              <a:rPr lang="en-US"/>
              <a:pPr>
                <a:defRPr/>
              </a:pPr>
              <a:t>‹#›</a:t>
            </a:fld>
            <a:endParaRPr lang="en-US"/>
          </a:p>
        </p:txBody>
      </p:sp>
      <p:sp>
        <p:nvSpPr>
          <p:cNvPr id="185039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effectLst>
                  <a:outerShdw blurRad="38100" dist="38100" dir="2700000" algn="tl">
                    <a:srgbClr val="000000"/>
                  </a:outerShdw>
                </a:effectLs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550" r:id="rId1"/>
    <p:sldLayoutId id="2147484525" r:id="rId2"/>
    <p:sldLayoutId id="2147484526" r:id="rId3"/>
    <p:sldLayoutId id="2147484527" r:id="rId4"/>
    <p:sldLayoutId id="2147484528" r:id="rId5"/>
    <p:sldLayoutId id="2147484529" r:id="rId6"/>
    <p:sldLayoutId id="2147484530" r:id="rId7"/>
    <p:sldLayoutId id="2147484531" r:id="rId8"/>
    <p:sldLayoutId id="2147484532" r:id="rId9"/>
    <p:sldLayoutId id="2147484533" r:id="rId10"/>
    <p:sldLayoutId id="2147484534" r:id="rId11"/>
    <p:sldLayoutId id="2147484535" r:id="rId12"/>
    <p:sldLayoutId id="2147484536" r:id="rId13"/>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696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696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696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DDEC8477-AE9E-4DEB-9903-C1C136E7691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537" r:id="rId1"/>
    <p:sldLayoutId id="2147484538" r:id="rId2"/>
    <p:sldLayoutId id="2147484539" r:id="rId3"/>
    <p:sldLayoutId id="2147484540" r:id="rId4"/>
    <p:sldLayoutId id="2147484541" r:id="rId5"/>
    <p:sldLayoutId id="2147484542" r:id="rId6"/>
    <p:sldLayoutId id="2147484543" r:id="rId7"/>
    <p:sldLayoutId id="2147484544" r:id="rId8"/>
    <p:sldLayoutId id="2147484545" r:id="rId9"/>
    <p:sldLayoutId id="2147484546" r:id="rId10"/>
    <p:sldLayoutId id="2147484547" r:id="rId11"/>
    <p:sldLayoutId id="2147484548" r:id="rId12"/>
    <p:sldLayoutId id="21474845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youtu.be/W6rnhiMxtKU"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youtu.be/W6rnhiMxtKU"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youtu.be/hiZ85y0g3UI"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youtu.be/ZHZZKwrYm4g"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harcourtschool.com/activity/science_up_close/602/deploy/interface.html"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6.png"/><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0"/>
            <a:ext cx="3773837" cy="865187"/>
          </a:xfrm>
        </p:spPr>
        <p:txBody>
          <a:bodyPr/>
          <a:lstStyle/>
          <a:p>
            <a:r>
              <a:rPr lang="en-US" dirty="0" smtClean="0">
                <a:solidFill>
                  <a:srgbClr val="0000CC"/>
                </a:solidFill>
                <a:effectLst/>
              </a:rPr>
              <a:t>Nov. </a:t>
            </a:r>
            <a:r>
              <a:rPr lang="en-US" dirty="0" smtClean="0">
                <a:solidFill>
                  <a:srgbClr val="0000CC"/>
                </a:solidFill>
                <a:effectLst/>
              </a:rPr>
              <a:t>13, </a:t>
            </a:r>
            <a:r>
              <a:rPr lang="en-US" dirty="0" smtClean="0">
                <a:solidFill>
                  <a:srgbClr val="0000CC"/>
                </a:solidFill>
                <a:effectLst/>
              </a:rPr>
              <a:t>2019</a:t>
            </a:r>
            <a:endParaRPr lang="en-US" dirty="0">
              <a:solidFill>
                <a:srgbClr val="0000CC"/>
              </a:solidFill>
              <a:effectLst/>
            </a:endParaRPr>
          </a:p>
        </p:txBody>
      </p:sp>
      <p:sp>
        <p:nvSpPr>
          <p:cNvPr id="3" name="Content Placeholder 2"/>
          <p:cNvSpPr>
            <a:spLocks noGrp="1"/>
          </p:cNvSpPr>
          <p:nvPr>
            <p:ph idx="1"/>
          </p:nvPr>
        </p:nvSpPr>
        <p:spPr>
          <a:xfrm>
            <a:off x="228600" y="228600"/>
            <a:ext cx="8229600" cy="5486400"/>
          </a:xfrm>
        </p:spPr>
        <p:txBody>
          <a:bodyPr/>
          <a:lstStyle/>
          <a:p>
            <a:pPr marL="0" indent="0">
              <a:buNone/>
            </a:pPr>
            <a:r>
              <a:rPr lang="en-US" b="1" u="sng" dirty="0" smtClean="0">
                <a:solidFill>
                  <a:srgbClr val="0000CC"/>
                </a:solidFill>
                <a:effectLst/>
              </a:rPr>
              <a:t>You need:</a:t>
            </a:r>
          </a:p>
          <a:p>
            <a:pPr marL="0" indent="0">
              <a:buNone/>
            </a:pPr>
            <a:r>
              <a:rPr lang="en-US" dirty="0" smtClean="0">
                <a:solidFill>
                  <a:schemeClr val="accent6"/>
                </a:solidFill>
                <a:effectLst/>
              </a:rPr>
              <a:t>Clean paper / </a:t>
            </a:r>
            <a:r>
              <a:rPr lang="en-US" dirty="0" smtClean="0">
                <a:solidFill>
                  <a:schemeClr val="accent6"/>
                </a:solidFill>
                <a:effectLst/>
              </a:rPr>
              <a:t>pencil</a:t>
            </a:r>
          </a:p>
          <a:p>
            <a:pPr marL="0" indent="0">
              <a:buNone/>
            </a:pPr>
            <a:r>
              <a:rPr lang="en-US" dirty="0" err="1" smtClean="0">
                <a:solidFill>
                  <a:schemeClr val="accent6"/>
                </a:solidFill>
                <a:effectLst/>
              </a:rPr>
              <a:t>Protist</a:t>
            </a:r>
            <a:r>
              <a:rPr lang="en-US" dirty="0" smtClean="0">
                <a:solidFill>
                  <a:schemeClr val="accent6"/>
                </a:solidFill>
                <a:effectLst/>
              </a:rPr>
              <a:t> chart</a:t>
            </a:r>
          </a:p>
          <a:p>
            <a:pPr marL="0" indent="0">
              <a:buNone/>
            </a:pPr>
            <a:r>
              <a:rPr lang="en-US" dirty="0" smtClean="0">
                <a:solidFill>
                  <a:schemeClr val="accent6"/>
                </a:solidFill>
                <a:effectLst/>
              </a:rPr>
              <a:t>Old warm up to turn in</a:t>
            </a:r>
            <a:endParaRPr lang="en-US" strike="sngStrike" dirty="0" smtClean="0">
              <a:solidFill>
                <a:schemeClr val="accent6"/>
              </a:solidFill>
              <a:effectLst/>
            </a:endParaRPr>
          </a:p>
          <a:p>
            <a:pPr marL="0" indent="0">
              <a:buNone/>
            </a:pPr>
            <a:endParaRPr lang="en-US" sz="1400" b="1" u="sng" dirty="0" smtClean="0">
              <a:solidFill>
                <a:srgbClr val="FF0000"/>
              </a:solidFill>
              <a:effectLst/>
            </a:endParaRPr>
          </a:p>
          <a:p>
            <a:pPr marL="0" indent="0">
              <a:buNone/>
            </a:pPr>
            <a:r>
              <a:rPr lang="en-US" b="1" u="sng" dirty="0" smtClean="0">
                <a:solidFill>
                  <a:srgbClr val="FF0000"/>
                </a:solidFill>
                <a:effectLst/>
              </a:rPr>
              <a:t>Warm Up:</a:t>
            </a:r>
          </a:p>
          <a:p>
            <a:pPr marL="0" indent="0">
              <a:buNone/>
            </a:pPr>
            <a:r>
              <a:rPr lang="en-US" dirty="0" smtClean="0">
                <a:solidFill>
                  <a:schemeClr val="accent6"/>
                </a:solidFill>
                <a:effectLst/>
              </a:rPr>
              <a:t>Which </a:t>
            </a:r>
            <a:r>
              <a:rPr lang="en-US" dirty="0" err="1" smtClean="0">
                <a:solidFill>
                  <a:schemeClr val="accent6"/>
                </a:solidFill>
                <a:effectLst/>
              </a:rPr>
              <a:t>protist</a:t>
            </a:r>
            <a:r>
              <a:rPr lang="en-US" dirty="0" smtClean="0">
                <a:solidFill>
                  <a:schemeClr val="accent6"/>
                </a:solidFill>
                <a:effectLst/>
              </a:rPr>
              <a:t>(s) uses chloroplast?  Why do you think so?</a:t>
            </a:r>
          </a:p>
          <a:p>
            <a:pPr marL="0" indent="0">
              <a:buNone/>
            </a:pPr>
            <a:endParaRPr lang="en-US" dirty="0">
              <a:solidFill>
                <a:schemeClr val="accent6"/>
              </a:solidFill>
              <a:effectLst/>
            </a:endParaRPr>
          </a:p>
          <a:p>
            <a:pPr marL="0" indent="0">
              <a:buNone/>
            </a:pPr>
            <a:r>
              <a:rPr lang="en-US" i="1" dirty="0" smtClean="0">
                <a:solidFill>
                  <a:srgbClr val="CC00CC"/>
                </a:solidFill>
                <a:effectLst/>
              </a:rPr>
              <a:t>I CAN: define </a:t>
            </a:r>
            <a:r>
              <a:rPr lang="en-US" i="1" dirty="0" err="1" smtClean="0">
                <a:solidFill>
                  <a:srgbClr val="CC00CC"/>
                </a:solidFill>
                <a:effectLst/>
              </a:rPr>
              <a:t>protists</a:t>
            </a:r>
            <a:r>
              <a:rPr lang="en-US" i="1" dirty="0" smtClean="0">
                <a:solidFill>
                  <a:srgbClr val="CC00CC"/>
                </a:solidFill>
                <a:effectLst/>
              </a:rPr>
              <a:t> and their characteristics.</a:t>
            </a:r>
            <a:endParaRPr lang="en-US" i="1" dirty="0">
              <a:solidFill>
                <a:srgbClr val="CC00CC"/>
              </a:solidFill>
              <a:effectLst/>
            </a:endParaRPr>
          </a:p>
        </p:txBody>
      </p:sp>
    </p:spTree>
    <p:extLst>
      <p:ext uri="{BB962C8B-B14F-4D97-AF65-F5344CB8AC3E}">
        <p14:creationId xmlns:p14="http://schemas.microsoft.com/office/powerpoint/2010/main" val="926821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7" y="0"/>
            <a:ext cx="8095518" cy="621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11430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4" name="TextBox 3"/>
          <p:cNvSpPr txBox="1"/>
          <p:nvPr/>
        </p:nvSpPr>
        <p:spPr>
          <a:xfrm>
            <a:off x="525780" y="3107531"/>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5" name="TextBox 4"/>
          <p:cNvSpPr txBox="1"/>
          <p:nvPr/>
        </p:nvSpPr>
        <p:spPr>
          <a:xfrm>
            <a:off x="533400" y="38100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Tree>
    <p:extLst>
      <p:ext uri="{BB962C8B-B14F-4D97-AF65-F5344CB8AC3E}">
        <p14:creationId xmlns:p14="http://schemas.microsoft.com/office/powerpoint/2010/main" val="2521828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07" y="0"/>
            <a:ext cx="8095518" cy="621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11430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4" name="TextBox 3"/>
          <p:cNvSpPr txBox="1"/>
          <p:nvPr/>
        </p:nvSpPr>
        <p:spPr>
          <a:xfrm>
            <a:off x="525780" y="3107531"/>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5" name="TextBox 4"/>
          <p:cNvSpPr txBox="1"/>
          <p:nvPr/>
        </p:nvSpPr>
        <p:spPr>
          <a:xfrm>
            <a:off x="545592" y="3907536"/>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6" name="TextBox 5"/>
          <p:cNvSpPr txBox="1"/>
          <p:nvPr/>
        </p:nvSpPr>
        <p:spPr>
          <a:xfrm>
            <a:off x="609600" y="762000"/>
            <a:ext cx="2209800" cy="492443"/>
          </a:xfrm>
          <a:prstGeom prst="rect">
            <a:avLst/>
          </a:prstGeom>
          <a:noFill/>
        </p:spPr>
        <p:txBody>
          <a:bodyPr wrap="square" rtlCol="0">
            <a:spAutoFit/>
          </a:bodyPr>
          <a:lstStyle/>
          <a:p>
            <a:pPr>
              <a:buNone/>
            </a:pPr>
            <a:r>
              <a:rPr lang="en-US" sz="2600" dirty="0" smtClean="0">
                <a:solidFill>
                  <a:srgbClr val="6600FF"/>
                </a:solidFill>
                <a:effectLst/>
              </a:rPr>
              <a:t>Lysosome</a:t>
            </a:r>
            <a:endParaRPr lang="en-US" sz="2600" dirty="0">
              <a:solidFill>
                <a:srgbClr val="6600FF"/>
              </a:solidFill>
              <a:effectLst/>
            </a:endParaRPr>
          </a:p>
        </p:txBody>
      </p:sp>
      <p:sp>
        <p:nvSpPr>
          <p:cNvPr id="7" name="TextBox 6"/>
          <p:cNvSpPr txBox="1"/>
          <p:nvPr/>
        </p:nvSpPr>
        <p:spPr>
          <a:xfrm>
            <a:off x="627888" y="1560576"/>
            <a:ext cx="2209800" cy="492443"/>
          </a:xfrm>
          <a:prstGeom prst="rect">
            <a:avLst/>
          </a:prstGeom>
          <a:noFill/>
        </p:spPr>
        <p:txBody>
          <a:bodyPr wrap="square" rtlCol="0">
            <a:spAutoFit/>
          </a:bodyPr>
          <a:lstStyle/>
          <a:p>
            <a:pPr>
              <a:buNone/>
            </a:pPr>
            <a:r>
              <a:rPr lang="en-US" sz="2600" dirty="0" smtClean="0">
                <a:solidFill>
                  <a:srgbClr val="6600FF"/>
                </a:solidFill>
                <a:effectLst/>
              </a:rPr>
              <a:t>Nucleus</a:t>
            </a:r>
            <a:endParaRPr lang="en-US" sz="2600" dirty="0">
              <a:solidFill>
                <a:srgbClr val="6600FF"/>
              </a:solidFill>
              <a:effectLst/>
            </a:endParaRPr>
          </a:p>
        </p:txBody>
      </p:sp>
      <p:sp>
        <p:nvSpPr>
          <p:cNvPr id="8" name="TextBox 7"/>
          <p:cNvSpPr txBox="1"/>
          <p:nvPr/>
        </p:nvSpPr>
        <p:spPr>
          <a:xfrm>
            <a:off x="627888" y="1938824"/>
            <a:ext cx="2209800" cy="492443"/>
          </a:xfrm>
          <a:prstGeom prst="rect">
            <a:avLst/>
          </a:prstGeom>
          <a:noFill/>
        </p:spPr>
        <p:txBody>
          <a:bodyPr wrap="square" rtlCol="0">
            <a:spAutoFit/>
          </a:bodyPr>
          <a:lstStyle/>
          <a:p>
            <a:pPr>
              <a:buNone/>
            </a:pPr>
            <a:r>
              <a:rPr lang="en-US" sz="2600" dirty="0" smtClean="0">
                <a:solidFill>
                  <a:srgbClr val="6600FF"/>
                </a:solidFill>
                <a:effectLst/>
              </a:rPr>
              <a:t>Golgi body</a:t>
            </a:r>
            <a:endParaRPr lang="en-US" sz="2600" dirty="0">
              <a:solidFill>
                <a:srgbClr val="6600FF"/>
              </a:solidFill>
              <a:effectLst/>
            </a:endParaRPr>
          </a:p>
        </p:txBody>
      </p:sp>
      <p:sp>
        <p:nvSpPr>
          <p:cNvPr id="9" name="TextBox 8"/>
          <p:cNvSpPr txBox="1"/>
          <p:nvPr/>
        </p:nvSpPr>
        <p:spPr>
          <a:xfrm>
            <a:off x="600456" y="2428219"/>
            <a:ext cx="3552810" cy="461665"/>
          </a:xfrm>
          <a:prstGeom prst="rect">
            <a:avLst/>
          </a:prstGeom>
          <a:noFill/>
        </p:spPr>
        <p:txBody>
          <a:bodyPr wrap="square" rtlCol="0">
            <a:spAutoFit/>
          </a:bodyPr>
          <a:lstStyle/>
          <a:p>
            <a:pPr>
              <a:buNone/>
            </a:pPr>
            <a:r>
              <a:rPr lang="en-US" sz="2400" dirty="0" smtClean="0">
                <a:solidFill>
                  <a:srgbClr val="6600FF"/>
                </a:solidFill>
                <a:effectLst/>
              </a:rPr>
              <a:t>Endoplasmic Reticulum</a:t>
            </a:r>
            <a:endParaRPr lang="en-US" sz="2400" dirty="0">
              <a:solidFill>
                <a:srgbClr val="6600FF"/>
              </a:solidFill>
              <a:effectLst/>
            </a:endParaRPr>
          </a:p>
        </p:txBody>
      </p:sp>
      <p:sp>
        <p:nvSpPr>
          <p:cNvPr id="10" name="TextBox 9"/>
          <p:cNvSpPr txBox="1"/>
          <p:nvPr/>
        </p:nvSpPr>
        <p:spPr>
          <a:xfrm>
            <a:off x="536448" y="2743200"/>
            <a:ext cx="2859024" cy="461665"/>
          </a:xfrm>
          <a:prstGeom prst="rect">
            <a:avLst/>
          </a:prstGeom>
          <a:noFill/>
        </p:spPr>
        <p:txBody>
          <a:bodyPr wrap="square" rtlCol="0">
            <a:spAutoFit/>
          </a:bodyPr>
          <a:lstStyle/>
          <a:p>
            <a:pPr>
              <a:buNone/>
            </a:pPr>
            <a:r>
              <a:rPr lang="en-US" sz="2400" dirty="0" smtClean="0">
                <a:solidFill>
                  <a:srgbClr val="6600FF"/>
                </a:solidFill>
                <a:effectLst/>
              </a:rPr>
              <a:t>Cell membrane</a:t>
            </a:r>
            <a:endParaRPr lang="en-US" sz="2400" dirty="0">
              <a:solidFill>
                <a:srgbClr val="6600FF"/>
              </a:solidFill>
              <a:effectLst/>
            </a:endParaRPr>
          </a:p>
        </p:txBody>
      </p:sp>
      <p:sp>
        <p:nvSpPr>
          <p:cNvPr id="11" name="TextBox 10"/>
          <p:cNvSpPr txBox="1"/>
          <p:nvPr/>
        </p:nvSpPr>
        <p:spPr>
          <a:xfrm>
            <a:off x="609600" y="3542507"/>
            <a:ext cx="2209800" cy="492443"/>
          </a:xfrm>
          <a:prstGeom prst="rect">
            <a:avLst/>
          </a:prstGeom>
          <a:noFill/>
        </p:spPr>
        <p:txBody>
          <a:bodyPr wrap="square" rtlCol="0">
            <a:spAutoFit/>
          </a:bodyPr>
          <a:lstStyle/>
          <a:p>
            <a:pPr>
              <a:buNone/>
            </a:pPr>
            <a:r>
              <a:rPr lang="en-US" sz="2600" dirty="0" smtClean="0">
                <a:solidFill>
                  <a:srgbClr val="6600FF"/>
                </a:solidFill>
                <a:effectLst/>
              </a:rPr>
              <a:t>Ribosome</a:t>
            </a:r>
            <a:endParaRPr lang="en-US" sz="2600" dirty="0">
              <a:solidFill>
                <a:srgbClr val="6600FF"/>
              </a:solidFill>
              <a:effectLst/>
            </a:endParaRPr>
          </a:p>
        </p:txBody>
      </p:sp>
      <p:sp>
        <p:nvSpPr>
          <p:cNvPr id="12" name="TextBox 11"/>
          <p:cNvSpPr txBox="1"/>
          <p:nvPr/>
        </p:nvSpPr>
        <p:spPr>
          <a:xfrm>
            <a:off x="685800" y="4267200"/>
            <a:ext cx="2209800" cy="492443"/>
          </a:xfrm>
          <a:prstGeom prst="rect">
            <a:avLst/>
          </a:prstGeom>
          <a:noFill/>
        </p:spPr>
        <p:txBody>
          <a:bodyPr wrap="square" rtlCol="0">
            <a:spAutoFit/>
          </a:bodyPr>
          <a:lstStyle/>
          <a:p>
            <a:pPr>
              <a:buNone/>
            </a:pPr>
            <a:r>
              <a:rPr lang="en-US" sz="2600" dirty="0" smtClean="0">
                <a:solidFill>
                  <a:srgbClr val="6600FF"/>
                </a:solidFill>
                <a:effectLst/>
              </a:rPr>
              <a:t>Cytoplasm</a:t>
            </a:r>
            <a:endParaRPr lang="en-US" sz="2600" dirty="0">
              <a:solidFill>
                <a:srgbClr val="6600FF"/>
              </a:solidFill>
              <a:effectLst/>
            </a:endParaRPr>
          </a:p>
        </p:txBody>
      </p:sp>
      <p:sp>
        <p:nvSpPr>
          <p:cNvPr id="13" name="TextBox 12"/>
          <p:cNvSpPr txBox="1"/>
          <p:nvPr/>
        </p:nvSpPr>
        <p:spPr>
          <a:xfrm>
            <a:off x="704088" y="4640104"/>
            <a:ext cx="2209800" cy="492443"/>
          </a:xfrm>
          <a:prstGeom prst="rect">
            <a:avLst/>
          </a:prstGeom>
          <a:noFill/>
        </p:spPr>
        <p:txBody>
          <a:bodyPr wrap="square" rtlCol="0">
            <a:spAutoFit/>
          </a:bodyPr>
          <a:lstStyle/>
          <a:p>
            <a:pPr>
              <a:buNone/>
            </a:pPr>
            <a:r>
              <a:rPr lang="en-US" sz="2600" dirty="0" smtClean="0">
                <a:solidFill>
                  <a:srgbClr val="6600FF"/>
                </a:solidFill>
                <a:effectLst/>
              </a:rPr>
              <a:t>Mitochondria</a:t>
            </a:r>
            <a:endParaRPr lang="en-US" sz="2600" dirty="0">
              <a:solidFill>
                <a:srgbClr val="6600FF"/>
              </a:solidFill>
              <a:effectLst/>
            </a:endParaRPr>
          </a:p>
        </p:txBody>
      </p:sp>
    </p:spTree>
    <p:extLst>
      <p:ext uri="{BB962C8B-B14F-4D97-AF65-F5344CB8AC3E}">
        <p14:creationId xmlns:p14="http://schemas.microsoft.com/office/powerpoint/2010/main" val="17339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685969" cy="605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3048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4" name="TextBox 3"/>
          <p:cNvSpPr txBox="1"/>
          <p:nvPr/>
        </p:nvSpPr>
        <p:spPr>
          <a:xfrm>
            <a:off x="914400" y="22098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5" name="TextBox 4"/>
          <p:cNvSpPr txBox="1"/>
          <p:nvPr/>
        </p:nvSpPr>
        <p:spPr>
          <a:xfrm>
            <a:off x="1045464" y="33528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6" name="TextBox 5"/>
          <p:cNvSpPr txBox="1"/>
          <p:nvPr/>
        </p:nvSpPr>
        <p:spPr>
          <a:xfrm>
            <a:off x="1045464" y="48006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Tree>
    <p:extLst>
      <p:ext uri="{BB962C8B-B14F-4D97-AF65-F5344CB8AC3E}">
        <p14:creationId xmlns:p14="http://schemas.microsoft.com/office/powerpoint/2010/main" val="3428314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685969" cy="605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66800" y="3048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4" name="TextBox 3"/>
          <p:cNvSpPr txBox="1"/>
          <p:nvPr/>
        </p:nvSpPr>
        <p:spPr>
          <a:xfrm>
            <a:off x="914400" y="22098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5" name="TextBox 4"/>
          <p:cNvSpPr txBox="1"/>
          <p:nvPr/>
        </p:nvSpPr>
        <p:spPr>
          <a:xfrm>
            <a:off x="1045464" y="33528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6" name="TextBox 5"/>
          <p:cNvSpPr txBox="1"/>
          <p:nvPr/>
        </p:nvSpPr>
        <p:spPr>
          <a:xfrm>
            <a:off x="1045464" y="4800600"/>
            <a:ext cx="2209800" cy="523220"/>
          </a:xfrm>
          <a:prstGeom prst="rect">
            <a:avLst/>
          </a:prstGeom>
          <a:noFill/>
        </p:spPr>
        <p:txBody>
          <a:bodyPr wrap="square" rtlCol="0">
            <a:spAutoFit/>
          </a:bodyPr>
          <a:lstStyle/>
          <a:p>
            <a:pPr>
              <a:buNone/>
            </a:pPr>
            <a:r>
              <a:rPr lang="en-US" sz="2800" dirty="0" smtClean="0">
                <a:solidFill>
                  <a:srgbClr val="FF0000"/>
                </a:solidFill>
                <a:effectLst/>
              </a:rPr>
              <a:t>Freebie</a:t>
            </a:r>
            <a:endParaRPr lang="en-US" sz="2800" dirty="0">
              <a:solidFill>
                <a:srgbClr val="FF0000"/>
              </a:solidFill>
              <a:effectLst/>
            </a:endParaRPr>
          </a:p>
        </p:txBody>
      </p:sp>
      <p:sp>
        <p:nvSpPr>
          <p:cNvPr id="7" name="TextBox 6"/>
          <p:cNvSpPr txBox="1"/>
          <p:nvPr/>
        </p:nvSpPr>
        <p:spPr>
          <a:xfrm>
            <a:off x="1063752" y="687217"/>
            <a:ext cx="2209800" cy="461665"/>
          </a:xfrm>
          <a:prstGeom prst="rect">
            <a:avLst/>
          </a:prstGeom>
          <a:noFill/>
        </p:spPr>
        <p:txBody>
          <a:bodyPr wrap="square" rtlCol="0">
            <a:spAutoFit/>
          </a:bodyPr>
          <a:lstStyle/>
          <a:p>
            <a:pPr>
              <a:buNone/>
            </a:pPr>
            <a:r>
              <a:rPr lang="en-US" sz="2400" dirty="0" smtClean="0">
                <a:solidFill>
                  <a:srgbClr val="6600FF"/>
                </a:solidFill>
                <a:effectLst/>
              </a:rPr>
              <a:t>Vacuole</a:t>
            </a:r>
            <a:endParaRPr lang="en-US" sz="2400" dirty="0">
              <a:solidFill>
                <a:srgbClr val="6600FF"/>
              </a:solidFill>
              <a:effectLst/>
            </a:endParaRPr>
          </a:p>
        </p:txBody>
      </p:sp>
      <p:sp>
        <p:nvSpPr>
          <p:cNvPr id="8" name="TextBox 7"/>
          <p:cNvSpPr txBox="1"/>
          <p:nvPr/>
        </p:nvSpPr>
        <p:spPr>
          <a:xfrm>
            <a:off x="1045464" y="1532074"/>
            <a:ext cx="2209800" cy="461665"/>
          </a:xfrm>
          <a:prstGeom prst="rect">
            <a:avLst/>
          </a:prstGeom>
          <a:noFill/>
        </p:spPr>
        <p:txBody>
          <a:bodyPr wrap="square" rtlCol="0">
            <a:spAutoFit/>
          </a:bodyPr>
          <a:lstStyle/>
          <a:p>
            <a:pPr>
              <a:buNone/>
            </a:pPr>
            <a:r>
              <a:rPr lang="en-US" sz="2400" dirty="0" smtClean="0">
                <a:solidFill>
                  <a:srgbClr val="6600FF"/>
                </a:solidFill>
                <a:effectLst/>
              </a:rPr>
              <a:t>Cell membrane</a:t>
            </a:r>
            <a:endParaRPr lang="en-US" sz="2400" dirty="0">
              <a:solidFill>
                <a:srgbClr val="6600FF"/>
              </a:solidFill>
              <a:effectLst/>
            </a:endParaRPr>
          </a:p>
        </p:txBody>
      </p:sp>
      <p:sp>
        <p:nvSpPr>
          <p:cNvPr id="9" name="TextBox 8"/>
          <p:cNvSpPr txBox="1"/>
          <p:nvPr/>
        </p:nvSpPr>
        <p:spPr>
          <a:xfrm>
            <a:off x="1066800" y="1904786"/>
            <a:ext cx="2209800" cy="461665"/>
          </a:xfrm>
          <a:prstGeom prst="rect">
            <a:avLst/>
          </a:prstGeom>
          <a:noFill/>
        </p:spPr>
        <p:txBody>
          <a:bodyPr wrap="square" rtlCol="0">
            <a:spAutoFit/>
          </a:bodyPr>
          <a:lstStyle/>
          <a:p>
            <a:pPr>
              <a:buNone/>
            </a:pPr>
            <a:r>
              <a:rPr lang="en-US" sz="2400" dirty="0" smtClean="0">
                <a:solidFill>
                  <a:srgbClr val="6600FF"/>
                </a:solidFill>
                <a:effectLst/>
              </a:rPr>
              <a:t>Cell wall</a:t>
            </a:r>
            <a:endParaRPr lang="en-US" sz="2400" dirty="0">
              <a:solidFill>
                <a:srgbClr val="6600FF"/>
              </a:solidFill>
              <a:effectLst/>
            </a:endParaRPr>
          </a:p>
        </p:txBody>
      </p:sp>
      <p:sp>
        <p:nvSpPr>
          <p:cNvPr id="10" name="TextBox 9"/>
          <p:cNvSpPr txBox="1"/>
          <p:nvPr/>
        </p:nvSpPr>
        <p:spPr>
          <a:xfrm>
            <a:off x="1051560" y="1148882"/>
            <a:ext cx="2209800" cy="461665"/>
          </a:xfrm>
          <a:prstGeom prst="rect">
            <a:avLst/>
          </a:prstGeom>
          <a:noFill/>
        </p:spPr>
        <p:txBody>
          <a:bodyPr wrap="square" rtlCol="0">
            <a:spAutoFit/>
          </a:bodyPr>
          <a:lstStyle/>
          <a:p>
            <a:pPr>
              <a:buNone/>
            </a:pPr>
            <a:r>
              <a:rPr lang="en-US" sz="2400" dirty="0" smtClean="0">
                <a:solidFill>
                  <a:srgbClr val="6600FF"/>
                </a:solidFill>
                <a:effectLst/>
              </a:rPr>
              <a:t>Cytoplasm</a:t>
            </a:r>
            <a:endParaRPr lang="en-US" sz="2400" dirty="0">
              <a:solidFill>
                <a:srgbClr val="6600FF"/>
              </a:solidFill>
              <a:effectLst/>
            </a:endParaRPr>
          </a:p>
        </p:txBody>
      </p:sp>
      <p:sp>
        <p:nvSpPr>
          <p:cNvPr id="12" name="TextBox 11"/>
          <p:cNvSpPr txBox="1"/>
          <p:nvPr/>
        </p:nvSpPr>
        <p:spPr>
          <a:xfrm>
            <a:off x="914400" y="2590800"/>
            <a:ext cx="3831336" cy="461665"/>
          </a:xfrm>
          <a:prstGeom prst="rect">
            <a:avLst/>
          </a:prstGeom>
          <a:noFill/>
        </p:spPr>
        <p:txBody>
          <a:bodyPr wrap="square" rtlCol="0">
            <a:spAutoFit/>
          </a:bodyPr>
          <a:lstStyle/>
          <a:p>
            <a:pPr>
              <a:buNone/>
            </a:pPr>
            <a:r>
              <a:rPr lang="en-US" sz="2400" b="1" dirty="0" smtClean="0">
                <a:solidFill>
                  <a:srgbClr val="6600FF"/>
                </a:solidFill>
              </a:rPr>
              <a:t>Endoplasmic reticulum</a:t>
            </a:r>
            <a:endParaRPr lang="en-US" sz="2400" b="1" dirty="0">
              <a:solidFill>
                <a:srgbClr val="6600FF"/>
              </a:solidFill>
            </a:endParaRPr>
          </a:p>
        </p:txBody>
      </p:sp>
      <p:sp>
        <p:nvSpPr>
          <p:cNvPr id="13" name="TextBox 12"/>
          <p:cNvSpPr txBox="1"/>
          <p:nvPr/>
        </p:nvSpPr>
        <p:spPr>
          <a:xfrm>
            <a:off x="1075944" y="2948136"/>
            <a:ext cx="2209800" cy="461665"/>
          </a:xfrm>
          <a:prstGeom prst="rect">
            <a:avLst/>
          </a:prstGeom>
          <a:noFill/>
        </p:spPr>
        <p:txBody>
          <a:bodyPr wrap="square" rtlCol="0">
            <a:spAutoFit/>
          </a:bodyPr>
          <a:lstStyle/>
          <a:p>
            <a:pPr>
              <a:buNone/>
            </a:pPr>
            <a:r>
              <a:rPr lang="en-US" sz="2400" dirty="0" smtClean="0">
                <a:solidFill>
                  <a:srgbClr val="6600FF"/>
                </a:solidFill>
                <a:effectLst/>
              </a:rPr>
              <a:t>Ribosomes</a:t>
            </a:r>
            <a:endParaRPr lang="en-US" sz="2400" dirty="0">
              <a:solidFill>
                <a:srgbClr val="6600FF"/>
              </a:solidFill>
              <a:effectLst/>
            </a:endParaRPr>
          </a:p>
        </p:txBody>
      </p:sp>
      <p:sp>
        <p:nvSpPr>
          <p:cNvPr id="14" name="TextBox 13"/>
          <p:cNvSpPr txBox="1"/>
          <p:nvPr/>
        </p:nvSpPr>
        <p:spPr>
          <a:xfrm>
            <a:off x="1101852" y="4134505"/>
            <a:ext cx="2209800" cy="461665"/>
          </a:xfrm>
          <a:prstGeom prst="rect">
            <a:avLst/>
          </a:prstGeom>
          <a:noFill/>
        </p:spPr>
        <p:txBody>
          <a:bodyPr wrap="square" rtlCol="0">
            <a:spAutoFit/>
          </a:bodyPr>
          <a:lstStyle/>
          <a:p>
            <a:pPr>
              <a:buNone/>
            </a:pPr>
            <a:r>
              <a:rPr lang="en-US" sz="2400" dirty="0" smtClean="0">
                <a:solidFill>
                  <a:srgbClr val="6600FF"/>
                </a:solidFill>
                <a:effectLst/>
              </a:rPr>
              <a:t>Nucleus</a:t>
            </a:r>
            <a:endParaRPr lang="en-US" sz="2400" dirty="0">
              <a:solidFill>
                <a:srgbClr val="6600FF"/>
              </a:solidFill>
              <a:effectLst/>
            </a:endParaRPr>
          </a:p>
        </p:txBody>
      </p:sp>
      <p:sp>
        <p:nvSpPr>
          <p:cNvPr id="15" name="TextBox 14"/>
          <p:cNvSpPr txBox="1"/>
          <p:nvPr/>
        </p:nvSpPr>
        <p:spPr>
          <a:xfrm>
            <a:off x="1114044" y="4517737"/>
            <a:ext cx="2209800" cy="461665"/>
          </a:xfrm>
          <a:prstGeom prst="rect">
            <a:avLst/>
          </a:prstGeom>
          <a:noFill/>
        </p:spPr>
        <p:txBody>
          <a:bodyPr wrap="square" rtlCol="0">
            <a:spAutoFit/>
          </a:bodyPr>
          <a:lstStyle/>
          <a:p>
            <a:pPr>
              <a:buNone/>
            </a:pPr>
            <a:r>
              <a:rPr lang="en-US" sz="2400" dirty="0" smtClean="0">
                <a:solidFill>
                  <a:srgbClr val="6600FF"/>
                </a:solidFill>
                <a:effectLst/>
              </a:rPr>
              <a:t>Mitochondria</a:t>
            </a:r>
            <a:endParaRPr lang="en-US" sz="2400" dirty="0">
              <a:solidFill>
                <a:srgbClr val="6600FF"/>
              </a:solidFill>
              <a:effectLst/>
            </a:endParaRPr>
          </a:p>
        </p:txBody>
      </p:sp>
      <p:sp>
        <p:nvSpPr>
          <p:cNvPr id="16" name="TextBox 15"/>
          <p:cNvSpPr txBox="1"/>
          <p:nvPr/>
        </p:nvSpPr>
        <p:spPr>
          <a:xfrm>
            <a:off x="1107948" y="5257800"/>
            <a:ext cx="2209800" cy="461665"/>
          </a:xfrm>
          <a:prstGeom prst="rect">
            <a:avLst/>
          </a:prstGeom>
          <a:noFill/>
        </p:spPr>
        <p:txBody>
          <a:bodyPr wrap="square" rtlCol="0">
            <a:spAutoFit/>
          </a:bodyPr>
          <a:lstStyle/>
          <a:p>
            <a:pPr>
              <a:buNone/>
            </a:pPr>
            <a:r>
              <a:rPr lang="en-US" sz="2400" dirty="0" smtClean="0">
                <a:solidFill>
                  <a:srgbClr val="6600FF"/>
                </a:solidFill>
                <a:effectLst/>
              </a:rPr>
              <a:t>Chloroplast</a:t>
            </a:r>
            <a:endParaRPr lang="en-US" sz="2400" dirty="0">
              <a:solidFill>
                <a:srgbClr val="6600FF"/>
              </a:solidFill>
              <a:effectLst/>
            </a:endParaRPr>
          </a:p>
        </p:txBody>
      </p:sp>
      <p:sp>
        <p:nvSpPr>
          <p:cNvPr id="17" name="TextBox 16"/>
          <p:cNvSpPr txBox="1"/>
          <p:nvPr/>
        </p:nvSpPr>
        <p:spPr>
          <a:xfrm>
            <a:off x="1114044" y="5641032"/>
            <a:ext cx="2209800" cy="461665"/>
          </a:xfrm>
          <a:prstGeom prst="rect">
            <a:avLst/>
          </a:prstGeom>
          <a:noFill/>
        </p:spPr>
        <p:txBody>
          <a:bodyPr wrap="square" rtlCol="0">
            <a:spAutoFit/>
          </a:bodyPr>
          <a:lstStyle/>
          <a:p>
            <a:pPr>
              <a:buNone/>
            </a:pPr>
            <a:r>
              <a:rPr lang="en-US" sz="2400" dirty="0" smtClean="0">
                <a:solidFill>
                  <a:srgbClr val="6600FF"/>
                </a:solidFill>
                <a:effectLst/>
              </a:rPr>
              <a:t>Golgi body</a:t>
            </a:r>
            <a:endParaRPr lang="en-US" sz="2400" dirty="0">
              <a:solidFill>
                <a:srgbClr val="6600FF"/>
              </a:solidFill>
              <a:effectLst/>
            </a:endParaRPr>
          </a:p>
        </p:txBody>
      </p:sp>
      <p:sp>
        <p:nvSpPr>
          <p:cNvPr id="18" name="TextBox 17"/>
          <p:cNvSpPr txBox="1"/>
          <p:nvPr/>
        </p:nvSpPr>
        <p:spPr>
          <a:xfrm>
            <a:off x="1101852" y="3733800"/>
            <a:ext cx="2209800" cy="523220"/>
          </a:xfrm>
          <a:prstGeom prst="rect">
            <a:avLst/>
          </a:prstGeom>
          <a:noFill/>
        </p:spPr>
        <p:txBody>
          <a:bodyPr wrap="square" rtlCol="0">
            <a:spAutoFit/>
          </a:bodyPr>
          <a:lstStyle/>
          <a:p>
            <a:pPr>
              <a:buNone/>
            </a:pPr>
            <a:r>
              <a:rPr lang="en-US" sz="2800" b="1" i="1" dirty="0" smtClean="0">
                <a:solidFill>
                  <a:srgbClr val="FF0000"/>
                </a:solidFill>
                <a:effectLst/>
              </a:rPr>
              <a:t>Freebie</a:t>
            </a:r>
            <a:endParaRPr lang="en-US" sz="2800" b="1" i="1" dirty="0">
              <a:solidFill>
                <a:srgbClr val="FF0000"/>
              </a:solidFill>
              <a:effectLst/>
            </a:endParaRPr>
          </a:p>
        </p:txBody>
      </p:sp>
    </p:spTree>
    <p:extLst>
      <p:ext uri="{BB962C8B-B14F-4D97-AF65-F5344CB8AC3E}">
        <p14:creationId xmlns:p14="http://schemas.microsoft.com/office/powerpoint/2010/main" val="320939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2" grpId="0"/>
      <p:bldP spid="13" grpId="0"/>
      <p:bldP spid="14" grpId="0"/>
      <p:bldP spid="15"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3065"/>
          <a:stretch/>
        </p:blipFill>
        <p:spPr>
          <a:xfrm>
            <a:off x="-609600" y="0"/>
            <a:ext cx="10006226" cy="5562601"/>
          </a:xfrm>
          <a:prstGeom prst="rect">
            <a:avLst/>
          </a:prstGeom>
          <a:solidFill>
            <a:schemeClr val="accent4"/>
          </a:solidFill>
        </p:spPr>
      </p:pic>
      <p:sp>
        <p:nvSpPr>
          <p:cNvPr id="36868" name="TextBox 10"/>
          <p:cNvSpPr txBox="1">
            <a:spLocks noChangeArrowheads="1"/>
          </p:cNvSpPr>
          <p:nvPr/>
        </p:nvSpPr>
        <p:spPr bwMode="auto">
          <a:xfrm>
            <a:off x="5029200" y="3505200"/>
            <a:ext cx="911225" cy="4318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A6A6A6"/>
              </a:buClr>
              <a:buSzPct val="90000"/>
              <a:buFont typeface="Wingdings" pitchFamily="2" charset="2"/>
              <a:buChar char=""/>
              <a:defRPr sz="2400">
                <a:solidFill>
                  <a:srgbClr val="262626"/>
                </a:solidFill>
                <a:latin typeface="Calibri" pitchFamily="34" charset="0"/>
              </a:defRPr>
            </a:lvl1pPr>
            <a:lvl2pPr marL="742950" indent="-285750" eaLnBrk="0" hangingPunct="0">
              <a:spcBef>
                <a:spcPts val="600"/>
              </a:spcBef>
              <a:buClr>
                <a:srgbClr val="404040"/>
              </a:buClr>
              <a:buSzPct val="90000"/>
              <a:buFont typeface="Wingdings" pitchFamily="2" charset="2"/>
              <a:buChar char=""/>
              <a:defRPr sz="2200">
                <a:solidFill>
                  <a:srgbClr val="262626"/>
                </a:solidFill>
                <a:latin typeface="Calibri" pitchFamily="34" charset="0"/>
              </a:defRPr>
            </a:lvl2pPr>
            <a:lvl3pPr marL="1143000" indent="-228600" eaLnBrk="0" hangingPunct="0">
              <a:spcBef>
                <a:spcPts val="600"/>
              </a:spcBef>
              <a:buClr>
                <a:srgbClr val="A6A6A6"/>
              </a:buClr>
              <a:buSzPct val="90000"/>
              <a:buFont typeface="Wingdings" pitchFamily="2" charset="2"/>
              <a:buChar char=""/>
              <a:defRPr sz="2000">
                <a:solidFill>
                  <a:srgbClr val="262626"/>
                </a:solidFill>
                <a:latin typeface="Calibri" pitchFamily="34" charset="0"/>
              </a:defRPr>
            </a:lvl3pPr>
            <a:lvl4pPr marL="1600200" indent="-228600" eaLnBrk="0" hangingPunct="0">
              <a:spcBef>
                <a:spcPts val="600"/>
              </a:spcBef>
              <a:buClr>
                <a:srgbClr val="404040"/>
              </a:buClr>
              <a:buSzPct val="90000"/>
              <a:buFont typeface="Wingdings" pitchFamily="2" charset="2"/>
              <a:buChar char=""/>
              <a:defRPr>
                <a:solidFill>
                  <a:srgbClr val="262626"/>
                </a:solidFill>
                <a:latin typeface="Calibri" pitchFamily="34" charset="0"/>
              </a:defRPr>
            </a:lvl4pPr>
            <a:lvl5pPr marL="2057400" indent="-228600" eaLnBrk="0" hangingPunct="0">
              <a:spcBef>
                <a:spcPts val="600"/>
              </a:spcBef>
              <a:buClr>
                <a:srgbClr val="A6A6A6"/>
              </a:buClr>
              <a:buSzPct val="90000"/>
              <a:buFont typeface="Wingdings" pitchFamily="2" charset="2"/>
              <a:buChar char=""/>
              <a:defRPr>
                <a:solidFill>
                  <a:srgbClr val="262626"/>
                </a:solidFill>
                <a:latin typeface="Calibri" pitchFamily="34" charset="0"/>
              </a:defRPr>
            </a:lvl5pPr>
            <a:lvl6pPr marL="25146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6pPr>
            <a:lvl7pPr marL="29718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7pPr>
            <a:lvl8pPr marL="34290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8pPr>
            <a:lvl9pPr marL="38862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9pPr>
          </a:lstStyle>
          <a:p>
            <a:pPr algn="ctr" eaLnBrk="1" hangingPunct="1">
              <a:spcBef>
                <a:spcPct val="0"/>
              </a:spcBef>
              <a:buClrTx/>
              <a:buSzTx/>
              <a:buFontTx/>
              <a:buNone/>
            </a:pPr>
            <a:r>
              <a:rPr lang="en-US" altLang="en-US" sz="1100" dirty="0">
                <a:solidFill>
                  <a:schemeClr val="tx1"/>
                </a:solidFill>
              </a:rPr>
              <a:t>Post </a:t>
            </a:r>
            <a:br>
              <a:rPr lang="en-US" altLang="en-US" sz="1100" dirty="0">
                <a:solidFill>
                  <a:schemeClr val="tx1"/>
                </a:solidFill>
              </a:rPr>
            </a:br>
            <a:r>
              <a:rPr lang="en-US" altLang="en-US" sz="1100" dirty="0">
                <a:solidFill>
                  <a:schemeClr val="tx1"/>
                </a:solidFill>
              </a:rPr>
              <a:t>Office</a:t>
            </a:r>
          </a:p>
        </p:txBody>
      </p:sp>
      <p:pic>
        <p:nvPicPr>
          <p:cNvPr id="36869" name="Picture 11" descr="animal9"/>
          <p:cNvPicPr>
            <a:picLocks noChangeAspect="1" noChangeArrowheads="1"/>
          </p:cNvPicPr>
          <p:nvPr/>
        </p:nvPicPr>
        <p:blipFill>
          <a:blip r:embed="rId3">
            <a:extLst>
              <a:ext uri="{28A0092B-C50C-407E-A947-70E740481C1C}">
                <a14:useLocalDpi xmlns:a14="http://schemas.microsoft.com/office/drawing/2010/main" val="0"/>
              </a:ext>
            </a:extLst>
          </a:blip>
          <a:srcRect l="33743"/>
          <a:stretch>
            <a:fillRect/>
          </a:stretch>
        </p:blipFill>
        <p:spPr bwMode="auto">
          <a:xfrm>
            <a:off x="3556901" y="3332162"/>
            <a:ext cx="8366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78849" y="3678237"/>
            <a:ext cx="5159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27023">
            <a:off x="1614095" y="4698539"/>
            <a:ext cx="23685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315200" y="4731925"/>
            <a:ext cx="1273065"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Vacuole</a:t>
            </a:r>
            <a:endParaRPr lang="en-US" sz="2400" dirty="0">
              <a:solidFill>
                <a:schemeClr val="accent6"/>
              </a:solidFill>
              <a:effectLst/>
            </a:endParaRPr>
          </a:p>
        </p:txBody>
      </p:sp>
      <p:sp>
        <p:nvSpPr>
          <p:cNvPr id="11" name="TextBox 10"/>
          <p:cNvSpPr txBox="1"/>
          <p:nvPr/>
        </p:nvSpPr>
        <p:spPr>
          <a:xfrm>
            <a:off x="-660784" y="2319635"/>
            <a:ext cx="174681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Cytoplasm</a:t>
            </a:r>
            <a:endParaRPr lang="en-US" sz="2400" dirty="0">
              <a:solidFill>
                <a:schemeClr val="accent6"/>
              </a:solidFill>
              <a:effectLst/>
            </a:endParaRPr>
          </a:p>
        </p:txBody>
      </p:sp>
      <p:sp>
        <p:nvSpPr>
          <p:cNvPr id="12" name="TextBox 11"/>
          <p:cNvSpPr txBox="1"/>
          <p:nvPr/>
        </p:nvSpPr>
        <p:spPr>
          <a:xfrm>
            <a:off x="5359016" y="1857970"/>
            <a:ext cx="1956184"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Mitochondria</a:t>
            </a:r>
            <a:endParaRPr lang="en-US" sz="2400" dirty="0">
              <a:solidFill>
                <a:schemeClr val="accent6"/>
              </a:solidFill>
              <a:effectLst/>
            </a:endParaRPr>
          </a:p>
        </p:txBody>
      </p:sp>
      <p:sp>
        <p:nvSpPr>
          <p:cNvPr id="13" name="TextBox 12"/>
          <p:cNvSpPr txBox="1"/>
          <p:nvPr/>
        </p:nvSpPr>
        <p:spPr>
          <a:xfrm>
            <a:off x="922066" y="1393364"/>
            <a:ext cx="174681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Ribosomes</a:t>
            </a:r>
            <a:endParaRPr lang="en-US" sz="2400" dirty="0">
              <a:solidFill>
                <a:schemeClr val="accent6"/>
              </a:solidFill>
              <a:effectLst/>
            </a:endParaRPr>
          </a:p>
        </p:txBody>
      </p:sp>
      <p:sp>
        <p:nvSpPr>
          <p:cNvPr id="14" name="TextBox 13"/>
          <p:cNvSpPr txBox="1"/>
          <p:nvPr/>
        </p:nvSpPr>
        <p:spPr>
          <a:xfrm>
            <a:off x="2959014" y="1026973"/>
            <a:ext cx="2032384" cy="830997"/>
          </a:xfrm>
          <a:prstGeom prst="rect">
            <a:avLst/>
          </a:prstGeom>
          <a:solidFill>
            <a:srgbClr val="FFFF00"/>
          </a:solidFill>
        </p:spPr>
        <p:txBody>
          <a:bodyPr wrap="square" rtlCol="0">
            <a:spAutoFit/>
          </a:bodyPr>
          <a:lstStyle/>
          <a:p>
            <a:pPr>
              <a:buNone/>
            </a:pPr>
            <a:r>
              <a:rPr lang="en-US" sz="2400" dirty="0" smtClean="0">
                <a:solidFill>
                  <a:schemeClr val="accent6"/>
                </a:solidFill>
                <a:effectLst/>
              </a:rPr>
              <a:t>Endoplasmic Reticulum</a:t>
            </a:r>
            <a:endParaRPr lang="en-US" sz="2400" dirty="0">
              <a:solidFill>
                <a:schemeClr val="accent6"/>
              </a:solidFill>
              <a:effectLst/>
            </a:endParaRPr>
          </a:p>
        </p:txBody>
      </p:sp>
      <p:sp>
        <p:nvSpPr>
          <p:cNvPr id="15" name="TextBox 14"/>
          <p:cNvSpPr txBox="1"/>
          <p:nvPr/>
        </p:nvSpPr>
        <p:spPr>
          <a:xfrm>
            <a:off x="4388987" y="9251"/>
            <a:ext cx="1746810" cy="830997"/>
          </a:xfrm>
          <a:prstGeom prst="rect">
            <a:avLst/>
          </a:prstGeom>
          <a:solidFill>
            <a:srgbClr val="FFFF00"/>
          </a:solidFill>
        </p:spPr>
        <p:txBody>
          <a:bodyPr wrap="square" rtlCol="0">
            <a:spAutoFit/>
          </a:bodyPr>
          <a:lstStyle/>
          <a:p>
            <a:pPr>
              <a:buNone/>
            </a:pPr>
            <a:r>
              <a:rPr lang="en-US" sz="2400" dirty="0" smtClean="0">
                <a:solidFill>
                  <a:schemeClr val="accent6"/>
                </a:solidFill>
                <a:effectLst/>
              </a:rPr>
              <a:t>Cell membrane</a:t>
            </a:r>
            <a:endParaRPr lang="en-US" sz="2400" dirty="0">
              <a:solidFill>
                <a:schemeClr val="accent6"/>
              </a:solidFill>
              <a:effectLst/>
            </a:endParaRPr>
          </a:p>
        </p:txBody>
      </p:sp>
      <p:sp>
        <p:nvSpPr>
          <p:cNvPr id="16" name="TextBox 15"/>
          <p:cNvSpPr txBox="1"/>
          <p:nvPr/>
        </p:nvSpPr>
        <p:spPr>
          <a:xfrm>
            <a:off x="-589742" y="378583"/>
            <a:ext cx="174681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Cell wall</a:t>
            </a:r>
            <a:endParaRPr lang="en-US" sz="2400" dirty="0">
              <a:solidFill>
                <a:schemeClr val="accent6"/>
              </a:solidFill>
              <a:effectLst/>
            </a:endParaRPr>
          </a:p>
        </p:txBody>
      </p:sp>
      <p:sp>
        <p:nvSpPr>
          <p:cNvPr id="17" name="TextBox 16"/>
          <p:cNvSpPr txBox="1"/>
          <p:nvPr/>
        </p:nvSpPr>
        <p:spPr>
          <a:xfrm>
            <a:off x="1604816" y="2766167"/>
            <a:ext cx="174681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Chloroplast</a:t>
            </a:r>
            <a:endParaRPr lang="en-US" sz="2400" dirty="0">
              <a:solidFill>
                <a:schemeClr val="accent6"/>
              </a:solidFill>
              <a:effectLst/>
            </a:endParaRPr>
          </a:p>
        </p:txBody>
      </p:sp>
      <p:sp>
        <p:nvSpPr>
          <p:cNvPr id="18" name="TextBox 17"/>
          <p:cNvSpPr txBox="1"/>
          <p:nvPr/>
        </p:nvSpPr>
        <p:spPr>
          <a:xfrm>
            <a:off x="-508384" y="3764482"/>
            <a:ext cx="174681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Lysosome</a:t>
            </a:r>
            <a:endParaRPr lang="en-US" sz="2400" dirty="0">
              <a:solidFill>
                <a:schemeClr val="accent6"/>
              </a:solidFill>
              <a:effectLst/>
            </a:endParaRPr>
          </a:p>
        </p:txBody>
      </p:sp>
      <p:sp>
        <p:nvSpPr>
          <p:cNvPr id="19" name="TextBox 18"/>
          <p:cNvSpPr txBox="1"/>
          <p:nvPr/>
        </p:nvSpPr>
        <p:spPr>
          <a:xfrm>
            <a:off x="2364249" y="4226147"/>
            <a:ext cx="143045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Nucleus</a:t>
            </a:r>
            <a:endParaRPr lang="en-US" sz="2400" dirty="0">
              <a:solidFill>
                <a:schemeClr val="accent6"/>
              </a:solidFill>
              <a:effectLst/>
            </a:endParaRPr>
          </a:p>
        </p:txBody>
      </p:sp>
      <p:sp>
        <p:nvSpPr>
          <p:cNvPr id="20" name="TextBox 19"/>
          <p:cNvSpPr txBox="1"/>
          <p:nvPr/>
        </p:nvSpPr>
        <p:spPr>
          <a:xfrm>
            <a:off x="1924965" y="4882193"/>
            <a:ext cx="1746810" cy="830997"/>
          </a:xfrm>
          <a:prstGeom prst="rect">
            <a:avLst/>
          </a:prstGeom>
          <a:solidFill>
            <a:srgbClr val="FFFF00"/>
          </a:solidFill>
        </p:spPr>
        <p:txBody>
          <a:bodyPr wrap="square" rtlCol="0">
            <a:spAutoFit/>
          </a:bodyPr>
          <a:lstStyle/>
          <a:p>
            <a:pPr>
              <a:buNone/>
            </a:pPr>
            <a:r>
              <a:rPr lang="en-US" sz="2400" dirty="0" smtClean="0">
                <a:solidFill>
                  <a:schemeClr val="accent6"/>
                </a:solidFill>
                <a:effectLst/>
              </a:rPr>
              <a:t>Nuclear membrane</a:t>
            </a:r>
            <a:endParaRPr lang="en-US" sz="2400" dirty="0">
              <a:solidFill>
                <a:schemeClr val="accent6"/>
              </a:solidFill>
              <a:effectLst/>
            </a:endParaRPr>
          </a:p>
        </p:txBody>
      </p:sp>
      <p:sp>
        <p:nvSpPr>
          <p:cNvPr id="21" name="TextBox 20"/>
          <p:cNvSpPr txBox="1"/>
          <p:nvPr/>
        </p:nvSpPr>
        <p:spPr>
          <a:xfrm>
            <a:off x="2798370" y="3542900"/>
            <a:ext cx="211320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Chromosomes</a:t>
            </a:r>
            <a:endParaRPr lang="en-US" sz="2400" dirty="0">
              <a:solidFill>
                <a:schemeClr val="accent6"/>
              </a:solidFill>
              <a:effectLst/>
            </a:endParaRPr>
          </a:p>
        </p:txBody>
      </p:sp>
      <p:sp>
        <p:nvSpPr>
          <p:cNvPr id="22" name="TextBox 21"/>
          <p:cNvSpPr txBox="1"/>
          <p:nvPr/>
        </p:nvSpPr>
        <p:spPr>
          <a:xfrm>
            <a:off x="5262392" y="3238015"/>
            <a:ext cx="1746810" cy="461665"/>
          </a:xfrm>
          <a:prstGeom prst="rect">
            <a:avLst/>
          </a:prstGeom>
          <a:solidFill>
            <a:srgbClr val="FFFF00"/>
          </a:solidFill>
        </p:spPr>
        <p:txBody>
          <a:bodyPr wrap="square" rtlCol="0">
            <a:spAutoFit/>
          </a:bodyPr>
          <a:lstStyle/>
          <a:p>
            <a:pPr>
              <a:buNone/>
            </a:pPr>
            <a:r>
              <a:rPr lang="en-US" sz="2400" dirty="0" smtClean="0">
                <a:solidFill>
                  <a:schemeClr val="accent6"/>
                </a:solidFill>
                <a:effectLst/>
              </a:rPr>
              <a:t>Golgi body</a:t>
            </a:r>
            <a:endParaRPr lang="en-US" sz="2400" dirty="0">
              <a:solidFill>
                <a:schemeClr val="accent6"/>
              </a:solidFill>
              <a:effectLst/>
            </a:endParaRPr>
          </a:p>
        </p:txBody>
      </p:sp>
    </p:spTree>
    <p:extLst>
      <p:ext uri="{BB962C8B-B14F-4D97-AF65-F5344CB8AC3E}">
        <p14:creationId xmlns:p14="http://schemas.microsoft.com/office/powerpoint/2010/main" val="403134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solidFill>
                  <a:srgbClr val="6600FF"/>
                </a:solidFill>
              </a:rPr>
              <a:t>Protists</a:t>
            </a:r>
            <a:r>
              <a:rPr lang="en-US" dirty="0" smtClean="0">
                <a:solidFill>
                  <a:srgbClr val="6600FF"/>
                </a:solidFill>
              </a:rPr>
              <a:t>…</a:t>
            </a:r>
            <a:endParaRPr lang="en-US" dirty="0">
              <a:solidFill>
                <a:srgbClr val="6600FF"/>
              </a:solidFill>
            </a:endParaRPr>
          </a:p>
        </p:txBody>
      </p:sp>
      <p:sp>
        <p:nvSpPr>
          <p:cNvPr id="3" name="Subtitle 2"/>
          <p:cNvSpPr>
            <a:spLocks noGrp="1"/>
          </p:cNvSpPr>
          <p:nvPr>
            <p:ph type="subTitle" idx="1"/>
          </p:nvPr>
        </p:nvSpPr>
        <p:spPr/>
        <p:txBody>
          <a:bodyPr/>
          <a:lstStyle/>
          <a:p>
            <a:r>
              <a:rPr lang="en-US" dirty="0" smtClean="0">
                <a:solidFill>
                  <a:srgbClr val="FF0000"/>
                </a:solidFill>
              </a:rPr>
              <a:t>Euglena, Amoeba, </a:t>
            </a:r>
          </a:p>
          <a:p>
            <a:r>
              <a:rPr lang="en-US" dirty="0" smtClean="0">
                <a:solidFill>
                  <a:srgbClr val="FF0000"/>
                </a:solidFill>
              </a:rPr>
              <a:t>Paramecium, and </a:t>
            </a:r>
            <a:r>
              <a:rPr lang="en-US" dirty="0" err="1" smtClean="0">
                <a:solidFill>
                  <a:srgbClr val="FF0000"/>
                </a:solidFill>
              </a:rPr>
              <a:t>Volvox</a:t>
            </a:r>
            <a:endParaRPr lang="en-US"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384189"/>
            <a:ext cx="1885950" cy="19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842037">
            <a:off x="935196" y="380110"/>
            <a:ext cx="2219325"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738130"/>
            <a:ext cx="179070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762000"/>
            <a:ext cx="2788708"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4934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5187"/>
          </a:xfrm>
        </p:spPr>
        <p:txBody>
          <a:bodyPr/>
          <a:lstStyle/>
          <a:p>
            <a:r>
              <a:rPr lang="en-US" dirty="0" err="1" smtClean="0">
                <a:solidFill>
                  <a:srgbClr val="CC00CC"/>
                </a:solidFill>
              </a:rPr>
              <a:t>Protists</a:t>
            </a:r>
            <a:r>
              <a:rPr lang="en-US" dirty="0" smtClean="0">
                <a:solidFill>
                  <a:srgbClr val="CC00CC"/>
                </a:solidFill>
              </a:rPr>
              <a:t>…Animal? Plant? Fungus?</a:t>
            </a:r>
            <a:endParaRPr lang="en-US" dirty="0">
              <a:solidFill>
                <a:srgbClr val="CC00CC"/>
              </a:solidFill>
            </a:endParaRPr>
          </a:p>
        </p:txBody>
      </p:sp>
      <p:sp>
        <p:nvSpPr>
          <p:cNvPr id="3" name="Content Placeholder 2"/>
          <p:cNvSpPr>
            <a:spLocks noGrp="1"/>
          </p:cNvSpPr>
          <p:nvPr>
            <p:ph idx="1"/>
          </p:nvPr>
        </p:nvSpPr>
        <p:spPr>
          <a:xfrm>
            <a:off x="457200" y="1219200"/>
            <a:ext cx="8229600" cy="4530725"/>
          </a:xfrm>
        </p:spPr>
        <p:txBody>
          <a:bodyPr/>
          <a:lstStyle/>
          <a:p>
            <a:pPr marL="0" indent="0">
              <a:buNone/>
            </a:pPr>
            <a:r>
              <a:rPr lang="en-US" dirty="0" err="1" smtClean="0">
                <a:solidFill>
                  <a:srgbClr val="6600FF"/>
                </a:solidFill>
                <a:effectLst/>
              </a:rPr>
              <a:t>Protists</a:t>
            </a:r>
            <a:r>
              <a:rPr lang="en-US" dirty="0" smtClean="0">
                <a:solidFill>
                  <a:srgbClr val="6600FF"/>
                </a:solidFill>
                <a:effectLst/>
              </a:rPr>
              <a:t> are a mix of organisms that don’t exactly fit into the animal, plant, or fungus kingdoms…and sort of fits into all of them!</a:t>
            </a:r>
          </a:p>
          <a:p>
            <a:pPr marL="0" indent="0">
              <a:buNone/>
            </a:pPr>
            <a:endParaRPr lang="en-US" dirty="0">
              <a:solidFill>
                <a:srgbClr val="6600FF"/>
              </a:solidFill>
              <a:effectLst/>
            </a:endParaRPr>
          </a:p>
          <a:p>
            <a:pPr marL="0" indent="0">
              <a:buNone/>
            </a:pPr>
            <a:r>
              <a:rPr lang="en-US" dirty="0" err="1" smtClean="0">
                <a:solidFill>
                  <a:srgbClr val="6600FF"/>
                </a:solidFill>
                <a:effectLst/>
              </a:rPr>
              <a:t>Protists</a:t>
            </a:r>
            <a:r>
              <a:rPr lang="en-US" dirty="0" smtClean="0">
                <a:solidFill>
                  <a:srgbClr val="6600FF"/>
                </a:solidFill>
                <a:effectLst/>
              </a:rPr>
              <a:t> are __________________ - which means they have a nucleus and other membrane bound organelles.  The other category would be prokaryotic.  What are we?</a:t>
            </a:r>
            <a:endParaRPr lang="en-US" dirty="0">
              <a:solidFill>
                <a:srgbClr val="6600FF"/>
              </a:solidFill>
              <a:effectLst/>
            </a:endParaRPr>
          </a:p>
        </p:txBody>
      </p:sp>
      <p:sp>
        <p:nvSpPr>
          <p:cNvPr id="4" name="TextBox 3"/>
          <p:cNvSpPr txBox="1"/>
          <p:nvPr/>
        </p:nvSpPr>
        <p:spPr>
          <a:xfrm>
            <a:off x="3352800" y="3289012"/>
            <a:ext cx="2159566" cy="584775"/>
          </a:xfrm>
          <a:prstGeom prst="rect">
            <a:avLst/>
          </a:prstGeom>
          <a:noFill/>
        </p:spPr>
        <p:txBody>
          <a:bodyPr wrap="none" rtlCol="0">
            <a:spAutoFit/>
          </a:bodyPr>
          <a:lstStyle/>
          <a:p>
            <a:pPr>
              <a:buNone/>
            </a:pPr>
            <a:r>
              <a:rPr lang="en-US" sz="3200" dirty="0" smtClean="0">
                <a:solidFill>
                  <a:srgbClr val="FF0000"/>
                </a:solidFill>
              </a:rPr>
              <a:t>eukaryotes</a:t>
            </a:r>
            <a:endParaRPr lang="en-US" sz="3200" dirty="0">
              <a:solidFill>
                <a:srgbClr val="FF0000"/>
              </a:solidFill>
            </a:endParaRPr>
          </a:p>
        </p:txBody>
      </p:sp>
    </p:spTree>
    <p:extLst>
      <p:ext uri="{BB962C8B-B14F-4D97-AF65-F5344CB8AC3E}">
        <p14:creationId xmlns:p14="http://schemas.microsoft.com/office/powerpoint/2010/main" val="405931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
            <a:ext cx="8229600" cy="941387"/>
          </a:xfrm>
        </p:spPr>
        <p:txBody>
          <a:bodyPr/>
          <a:lstStyle/>
          <a:p>
            <a:r>
              <a:rPr lang="en-US" dirty="0" err="1" smtClean="0">
                <a:solidFill>
                  <a:srgbClr val="CC00CC"/>
                </a:solidFill>
              </a:rPr>
              <a:t>Protists</a:t>
            </a:r>
            <a:endParaRPr lang="en-US" dirty="0">
              <a:solidFill>
                <a:srgbClr val="CC00CC"/>
              </a:solidFill>
            </a:endParaRPr>
          </a:p>
        </p:txBody>
      </p:sp>
      <p:sp>
        <p:nvSpPr>
          <p:cNvPr id="3" name="Content Placeholder 2"/>
          <p:cNvSpPr>
            <a:spLocks noGrp="1"/>
          </p:cNvSpPr>
          <p:nvPr>
            <p:ph idx="1"/>
          </p:nvPr>
        </p:nvSpPr>
        <p:spPr>
          <a:xfrm>
            <a:off x="457200" y="990600"/>
            <a:ext cx="8229600" cy="4530725"/>
          </a:xfrm>
        </p:spPr>
        <p:txBody>
          <a:bodyPr/>
          <a:lstStyle/>
          <a:p>
            <a:pPr marL="0" indent="0">
              <a:buNone/>
            </a:pPr>
            <a:r>
              <a:rPr lang="en-US" dirty="0" smtClean="0">
                <a:solidFill>
                  <a:srgbClr val="6600FF"/>
                </a:solidFill>
                <a:effectLst/>
              </a:rPr>
              <a:t>____________________ - one celled organisms.</a:t>
            </a:r>
          </a:p>
          <a:p>
            <a:pPr>
              <a:buFont typeface="Wingdings" panose="05000000000000000000" pitchFamily="2" charset="2"/>
              <a:buChar char="v"/>
            </a:pPr>
            <a:r>
              <a:rPr lang="en-US" dirty="0" smtClean="0">
                <a:solidFill>
                  <a:srgbClr val="6600FF"/>
                </a:solidFill>
                <a:effectLst/>
              </a:rPr>
              <a:t>Some have animal – like qualities (_____________ means “first animal” in Greek)</a:t>
            </a:r>
          </a:p>
          <a:p>
            <a:pPr>
              <a:buFont typeface="Wingdings" panose="05000000000000000000" pitchFamily="2" charset="2"/>
              <a:buChar char="v"/>
            </a:pPr>
            <a:r>
              <a:rPr lang="en-US" dirty="0" smtClean="0">
                <a:solidFill>
                  <a:srgbClr val="6600FF"/>
                </a:solidFill>
                <a:effectLst/>
              </a:rPr>
              <a:t>Some have plant-like qualities like _______________</a:t>
            </a:r>
          </a:p>
          <a:p>
            <a:pPr>
              <a:buFont typeface="Wingdings" panose="05000000000000000000" pitchFamily="2" charset="2"/>
              <a:buChar char="v"/>
            </a:pPr>
            <a:r>
              <a:rPr lang="en-US" dirty="0" smtClean="0">
                <a:solidFill>
                  <a:srgbClr val="6600FF"/>
                </a:solidFill>
                <a:effectLst/>
              </a:rPr>
              <a:t>Some are like fungi</a:t>
            </a:r>
          </a:p>
          <a:p>
            <a:endParaRPr lang="en-US" dirty="0" smtClean="0"/>
          </a:p>
          <a:p>
            <a:endParaRPr lang="en-US" dirty="0"/>
          </a:p>
        </p:txBody>
      </p:sp>
      <p:sp>
        <p:nvSpPr>
          <p:cNvPr id="4" name="TextBox 3"/>
          <p:cNvSpPr txBox="1"/>
          <p:nvPr/>
        </p:nvSpPr>
        <p:spPr>
          <a:xfrm>
            <a:off x="1222385" y="939225"/>
            <a:ext cx="2208874" cy="584775"/>
          </a:xfrm>
          <a:prstGeom prst="rect">
            <a:avLst/>
          </a:prstGeom>
          <a:noFill/>
        </p:spPr>
        <p:txBody>
          <a:bodyPr wrap="none" rtlCol="0">
            <a:spAutoFit/>
          </a:bodyPr>
          <a:lstStyle/>
          <a:p>
            <a:pPr>
              <a:buNone/>
            </a:pPr>
            <a:r>
              <a:rPr lang="en-US" sz="3200" dirty="0" err="1" smtClean="0">
                <a:solidFill>
                  <a:srgbClr val="FF0000"/>
                </a:solidFill>
              </a:rPr>
              <a:t>Uni</a:t>
            </a:r>
            <a:r>
              <a:rPr lang="en-US" sz="3200" dirty="0" smtClean="0">
                <a:solidFill>
                  <a:srgbClr val="FF0000"/>
                </a:solidFill>
              </a:rPr>
              <a:t>-cellular</a:t>
            </a:r>
            <a:endParaRPr lang="en-US" sz="3200" dirty="0">
              <a:solidFill>
                <a:srgbClr val="FF0000"/>
              </a:solidFill>
            </a:endParaRPr>
          </a:p>
        </p:txBody>
      </p:sp>
      <p:sp>
        <p:nvSpPr>
          <p:cNvPr id="6" name="TextBox 5"/>
          <p:cNvSpPr txBox="1"/>
          <p:nvPr/>
        </p:nvSpPr>
        <p:spPr>
          <a:xfrm>
            <a:off x="1222385" y="2463225"/>
            <a:ext cx="1758045" cy="584775"/>
          </a:xfrm>
          <a:prstGeom prst="rect">
            <a:avLst/>
          </a:prstGeom>
          <a:noFill/>
        </p:spPr>
        <p:txBody>
          <a:bodyPr wrap="none" rtlCol="0">
            <a:spAutoFit/>
          </a:bodyPr>
          <a:lstStyle/>
          <a:p>
            <a:pPr>
              <a:buNone/>
            </a:pPr>
            <a:r>
              <a:rPr lang="en-US" sz="3200" dirty="0" smtClean="0">
                <a:solidFill>
                  <a:srgbClr val="FF0000"/>
                </a:solidFill>
              </a:rPr>
              <a:t>Protozoa</a:t>
            </a:r>
            <a:endParaRPr lang="en-US" sz="3200" dirty="0">
              <a:solidFill>
                <a:srgbClr val="FF0000"/>
              </a:solidFill>
            </a:endParaRPr>
          </a:p>
        </p:txBody>
      </p:sp>
      <p:sp>
        <p:nvSpPr>
          <p:cNvPr id="7" name="TextBox 6"/>
          <p:cNvSpPr txBox="1"/>
          <p:nvPr/>
        </p:nvSpPr>
        <p:spPr>
          <a:xfrm>
            <a:off x="381000" y="4053840"/>
            <a:ext cx="6722161" cy="584775"/>
          </a:xfrm>
          <a:prstGeom prst="rect">
            <a:avLst/>
          </a:prstGeom>
          <a:noFill/>
        </p:spPr>
        <p:txBody>
          <a:bodyPr wrap="none" rtlCol="0">
            <a:spAutoFit/>
          </a:bodyPr>
          <a:lstStyle/>
          <a:p>
            <a:pPr>
              <a:buNone/>
            </a:pPr>
            <a:r>
              <a:rPr lang="en-US" sz="3200" dirty="0" smtClean="0">
                <a:solidFill>
                  <a:srgbClr val="FF0000"/>
                </a:solidFill>
              </a:rPr>
              <a:t>Chlorophyll to use in photosynthesis</a:t>
            </a:r>
            <a:endParaRPr lang="en-US" sz="3200" dirty="0">
              <a:solidFill>
                <a:srgbClr val="FF0000"/>
              </a:solidFill>
            </a:endParaRPr>
          </a:p>
        </p:txBody>
      </p:sp>
    </p:spTree>
    <p:extLst>
      <p:ext uri="{BB962C8B-B14F-4D97-AF65-F5344CB8AC3E}">
        <p14:creationId xmlns:p14="http://schemas.microsoft.com/office/powerpoint/2010/main" val="10697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6587"/>
          </a:xfrm>
        </p:spPr>
        <p:txBody>
          <a:bodyPr/>
          <a:lstStyle/>
          <a:p>
            <a:r>
              <a:rPr lang="en-US" dirty="0" err="1" smtClean="0">
                <a:solidFill>
                  <a:srgbClr val="CC00CC"/>
                </a:solidFill>
              </a:rPr>
              <a:t>Protists</a:t>
            </a:r>
            <a:r>
              <a:rPr lang="en-US" dirty="0" smtClean="0">
                <a:solidFill>
                  <a:srgbClr val="CC00CC"/>
                </a:solidFill>
              </a:rPr>
              <a:t> – finding food</a:t>
            </a:r>
            <a:endParaRPr lang="en-US" dirty="0">
              <a:solidFill>
                <a:srgbClr val="CC00CC"/>
              </a:solidFill>
            </a:endParaRPr>
          </a:p>
        </p:txBody>
      </p:sp>
      <p:sp>
        <p:nvSpPr>
          <p:cNvPr id="3" name="Content Placeholder 2"/>
          <p:cNvSpPr>
            <a:spLocks noGrp="1"/>
          </p:cNvSpPr>
          <p:nvPr>
            <p:ph idx="1"/>
          </p:nvPr>
        </p:nvSpPr>
        <p:spPr>
          <a:xfrm>
            <a:off x="304800" y="838200"/>
            <a:ext cx="8229600" cy="4530725"/>
          </a:xfrm>
        </p:spPr>
        <p:txBody>
          <a:bodyPr/>
          <a:lstStyle/>
          <a:p>
            <a:r>
              <a:rPr lang="en-US" dirty="0" smtClean="0">
                <a:solidFill>
                  <a:srgbClr val="6600FF"/>
                </a:solidFill>
                <a:effectLst/>
              </a:rPr>
              <a:t>Those who can feed themselves with photosynthesis are called ________________</a:t>
            </a:r>
          </a:p>
          <a:p>
            <a:r>
              <a:rPr lang="en-US" dirty="0" smtClean="0">
                <a:solidFill>
                  <a:srgbClr val="6600FF"/>
                </a:solidFill>
                <a:effectLst/>
              </a:rPr>
              <a:t>Those who must find food in the environment around them (or move to find food) are called ________________________.</a:t>
            </a:r>
            <a:endParaRPr lang="en-US" dirty="0">
              <a:solidFill>
                <a:srgbClr val="6600FF"/>
              </a:solidFill>
              <a:effectLst/>
            </a:endParaRPr>
          </a:p>
        </p:txBody>
      </p:sp>
      <p:sp>
        <p:nvSpPr>
          <p:cNvPr id="4" name="TextBox 3"/>
          <p:cNvSpPr txBox="1"/>
          <p:nvPr/>
        </p:nvSpPr>
        <p:spPr>
          <a:xfrm>
            <a:off x="1371600" y="1765012"/>
            <a:ext cx="2165208" cy="584775"/>
          </a:xfrm>
          <a:prstGeom prst="rect">
            <a:avLst/>
          </a:prstGeom>
          <a:noFill/>
        </p:spPr>
        <p:txBody>
          <a:bodyPr wrap="none" rtlCol="0">
            <a:spAutoFit/>
          </a:bodyPr>
          <a:lstStyle/>
          <a:p>
            <a:pPr>
              <a:buNone/>
            </a:pPr>
            <a:r>
              <a:rPr lang="en-US" sz="3200" dirty="0" smtClean="0">
                <a:solidFill>
                  <a:srgbClr val="FF0000"/>
                </a:solidFill>
              </a:rPr>
              <a:t>Autotrophs</a:t>
            </a:r>
            <a:endParaRPr lang="en-US" sz="3200" dirty="0">
              <a:solidFill>
                <a:srgbClr val="FF0000"/>
              </a:solidFill>
            </a:endParaRPr>
          </a:p>
        </p:txBody>
      </p:sp>
      <p:sp>
        <p:nvSpPr>
          <p:cNvPr id="5" name="TextBox 4"/>
          <p:cNvSpPr txBox="1"/>
          <p:nvPr/>
        </p:nvSpPr>
        <p:spPr>
          <a:xfrm>
            <a:off x="1828800" y="3810000"/>
            <a:ext cx="2546723" cy="584775"/>
          </a:xfrm>
          <a:prstGeom prst="rect">
            <a:avLst/>
          </a:prstGeom>
          <a:noFill/>
        </p:spPr>
        <p:txBody>
          <a:bodyPr wrap="none" rtlCol="0">
            <a:spAutoFit/>
          </a:bodyPr>
          <a:lstStyle/>
          <a:p>
            <a:pPr>
              <a:buNone/>
            </a:pPr>
            <a:r>
              <a:rPr lang="en-US" sz="3200" dirty="0" smtClean="0">
                <a:solidFill>
                  <a:srgbClr val="FF0000"/>
                </a:solidFill>
              </a:rPr>
              <a:t>Heterotrophs</a:t>
            </a:r>
            <a:endParaRPr lang="en-US" sz="3200" dirty="0">
              <a:solidFill>
                <a:srgbClr val="FF0000"/>
              </a:solidFill>
            </a:endParaRPr>
          </a:p>
        </p:txBody>
      </p:sp>
    </p:spTree>
    <p:extLst>
      <p:ext uri="{BB962C8B-B14F-4D97-AF65-F5344CB8AC3E}">
        <p14:creationId xmlns:p14="http://schemas.microsoft.com/office/powerpoint/2010/main" val="267077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
            <a:ext cx="8229600" cy="990600"/>
          </a:xfrm>
        </p:spPr>
        <p:txBody>
          <a:bodyPr/>
          <a:lstStyle/>
          <a:p>
            <a:r>
              <a:rPr lang="en-US" dirty="0" smtClean="0">
                <a:solidFill>
                  <a:srgbClr val="6600FF"/>
                </a:solidFill>
                <a:effectLst/>
              </a:rPr>
              <a:t>Google classroom</a:t>
            </a:r>
            <a:endParaRPr lang="en-US" dirty="0">
              <a:solidFill>
                <a:srgbClr val="6600FF"/>
              </a:solidFill>
              <a:effectLst/>
            </a:endParaRPr>
          </a:p>
        </p:txBody>
      </p:sp>
      <p:sp>
        <p:nvSpPr>
          <p:cNvPr id="3" name="Content Placeholder 2"/>
          <p:cNvSpPr>
            <a:spLocks noGrp="1"/>
          </p:cNvSpPr>
          <p:nvPr>
            <p:ph idx="1"/>
          </p:nvPr>
        </p:nvSpPr>
        <p:spPr>
          <a:xfrm>
            <a:off x="152400" y="990600"/>
            <a:ext cx="8839200" cy="4953000"/>
          </a:xfrm>
        </p:spPr>
        <p:txBody>
          <a:bodyPr/>
          <a:lstStyle/>
          <a:p>
            <a:pPr marL="514350" indent="-514350">
              <a:buFont typeface="+mj-lt"/>
              <a:buAutoNum type="arabicPeriod"/>
            </a:pPr>
            <a:r>
              <a:rPr lang="en-US" dirty="0" smtClean="0">
                <a:solidFill>
                  <a:schemeClr val="accent6"/>
                </a:solidFill>
                <a:effectLst/>
              </a:rPr>
              <a:t>Log into the computer using  your normal school log in.</a:t>
            </a:r>
          </a:p>
          <a:p>
            <a:pPr marL="514350" indent="-514350">
              <a:buFont typeface="+mj-lt"/>
              <a:buAutoNum type="arabicPeriod"/>
            </a:pPr>
            <a:r>
              <a:rPr lang="en-US" dirty="0" smtClean="0">
                <a:solidFill>
                  <a:srgbClr val="FF0000"/>
                </a:solidFill>
                <a:effectLst/>
              </a:rPr>
              <a:t>Go to the Carrington website and find “departments”</a:t>
            </a:r>
          </a:p>
          <a:p>
            <a:pPr marL="514350" indent="-514350">
              <a:buFont typeface="+mj-lt"/>
              <a:buAutoNum type="arabicPeriod"/>
            </a:pPr>
            <a:r>
              <a:rPr lang="en-US" dirty="0" smtClean="0">
                <a:solidFill>
                  <a:srgbClr val="0000CC"/>
                </a:solidFill>
                <a:effectLst/>
              </a:rPr>
              <a:t>Find the Hornets team page.</a:t>
            </a:r>
          </a:p>
          <a:p>
            <a:pPr marL="514350" indent="-514350">
              <a:buFont typeface="+mj-lt"/>
              <a:buAutoNum type="arabicPeriod"/>
            </a:pPr>
            <a:r>
              <a:rPr lang="en-US" dirty="0" smtClean="0">
                <a:solidFill>
                  <a:srgbClr val="00B050"/>
                </a:solidFill>
                <a:effectLst/>
              </a:rPr>
              <a:t>Click on </a:t>
            </a:r>
            <a:r>
              <a:rPr lang="en-US" dirty="0" err="1" smtClean="0">
                <a:solidFill>
                  <a:srgbClr val="00B050"/>
                </a:solidFill>
                <a:effectLst/>
              </a:rPr>
              <a:t>Ms.Garris’s</a:t>
            </a:r>
            <a:r>
              <a:rPr lang="en-US" dirty="0" smtClean="0">
                <a:solidFill>
                  <a:srgbClr val="00B050"/>
                </a:solidFill>
                <a:effectLst/>
              </a:rPr>
              <a:t> science homework page (top right)</a:t>
            </a:r>
          </a:p>
          <a:p>
            <a:pPr marL="514350" indent="-514350">
              <a:buFont typeface="+mj-lt"/>
              <a:buAutoNum type="arabicPeriod"/>
            </a:pPr>
            <a:r>
              <a:rPr lang="en-US" dirty="0" smtClean="0">
                <a:solidFill>
                  <a:schemeClr val="accent6"/>
                </a:solidFill>
                <a:effectLst/>
              </a:rPr>
              <a:t>Use the links from </a:t>
            </a:r>
            <a:r>
              <a:rPr lang="en-US" dirty="0" err="1" smtClean="0">
                <a:solidFill>
                  <a:schemeClr val="accent6"/>
                </a:solidFill>
                <a:effectLst/>
              </a:rPr>
              <a:t>Ms.Garris’s</a:t>
            </a:r>
            <a:r>
              <a:rPr lang="en-US" dirty="0" smtClean="0">
                <a:solidFill>
                  <a:schemeClr val="accent6"/>
                </a:solidFill>
                <a:effectLst/>
              </a:rPr>
              <a:t> page only!</a:t>
            </a:r>
            <a:endParaRPr lang="en-US" dirty="0">
              <a:solidFill>
                <a:schemeClr val="accent6"/>
              </a:solidFill>
              <a:effectLst/>
            </a:endParaRPr>
          </a:p>
          <a:p>
            <a:pPr marL="0" indent="0">
              <a:buNone/>
            </a:pPr>
            <a:endParaRPr lang="en-US" dirty="0">
              <a:solidFill>
                <a:schemeClr val="accent6"/>
              </a:solidFill>
              <a:effectLst/>
            </a:endParaRPr>
          </a:p>
        </p:txBody>
      </p:sp>
    </p:spTree>
    <p:extLst>
      <p:ext uri="{BB962C8B-B14F-4D97-AF65-F5344CB8AC3E}">
        <p14:creationId xmlns:p14="http://schemas.microsoft.com/office/powerpoint/2010/main" val="2021583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effectLst/>
              </a:rPr>
              <a:t>Review</a:t>
            </a:r>
            <a:endParaRPr lang="en-US" dirty="0">
              <a:solidFill>
                <a:schemeClr val="bg1"/>
              </a:solidFill>
              <a:effectLst/>
            </a:endParaRPr>
          </a:p>
        </p:txBody>
      </p:sp>
      <p:sp>
        <p:nvSpPr>
          <p:cNvPr id="3" name="Content Placeholder 2"/>
          <p:cNvSpPr>
            <a:spLocks noGrp="1"/>
          </p:cNvSpPr>
          <p:nvPr>
            <p:ph idx="1"/>
          </p:nvPr>
        </p:nvSpPr>
        <p:spPr>
          <a:xfrm>
            <a:off x="457200" y="1391807"/>
            <a:ext cx="8229600" cy="4530725"/>
          </a:xfrm>
        </p:spPr>
        <p:txBody>
          <a:bodyPr/>
          <a:lstStyle/>
          <a:p>
            <a:pPr marL="0" indent="0">
              <a:buNone/>
            </a:pPr>
            <a:r>
              <a:rPr lang="en-US" dirty="0" smtClean="0">
                <a:solidFill>
                  <a:srgbClr val="0000CC"/>
                </a:solidFill>
                <a:effectLst/>
              </a:rPr>
              <a:t>-Spontaneous Generation</a:t>
            </a:r>
          </a:p>
          <a:p>
            <a:pPr marL="0" indent="0">
              <a:buNone/>
            </a:pPr>
            <a:r>
              <a:rPr lang="en-US" dirty="0" smtClean="0">
                <a:solidFill>
                  <a:srgbClr val="0000CC"/>
                </a:solidFill>
                <a:effectLst/>
              </a:rPr>
              <a:t>-Cell theory (Schleiden, Schwann, Virchow)</a:t>
            </a:r>
          </a:p>
          <a:p>
            <a:pPr marL="0" indent="0">
              <a:buNone/>
            </a:pPr>
            <a:r>
              <a:rPr lang="en-US" dirty="0" smtClean="0">
                <a:solidFill>
                  <a:srgbClr val="0000CC"/>
                </a:solidFill>
                <a:effectLst/>
              </a:rPr>
              <a:t>-Cells – Robert Hooke</a:t>
            </a:r>
          </a:p>
          <a:p>
            <a:pPr marL="0" indent="0">
              <a:buNone/>
            </a:pPr>
            <a:r>
              <a:rPr lang="en-US" dirty="0" smtClean="0">
                <a:solidFill>
                  <a:srgbClr val="0000CC"/>
                </a:solidFill>
                <a:effectLst/>
              </a:rPr>
              <a:t>-”Animal-</a:t>
            </a:r>
            <a:r>
              <a:rPr lang="en-US" dirty="0" err="1" smtClean="0">
                <a:solidFill>
                  <a:srgbClr val="0000CC"/>
                </a:solidFill>
                <a:effectLst/>
              </a:rPr>
              <a:t>cules</a:t>
            </a:r>
            <a:r>
              <a:rPr lang="en-US" dirty="0" smtClean="0">
                <a:solidFill>
                  <a:srgbClr val="0000CC"/>
                </a:solidFill>
                <a:effectLst/>
              </a:rPr>
              <a:t>” – Anton van Leeuwenhoek</a:t>
            </a:r>
          </a:p>
          <a:p>
            <a:pPr marL="0" indent="0">
              <a:buNone/>
            </a:pPr>
            <a:endParaRPr lang="en-US" dirty="0">
              <a:solidFill>
                <a:srgbClr val="0000CC"/>
              </a:solidFill>
              <a:effectLst/>
            </a:endParaRPr>
          </a:p>
        </p:txBody>
      </p:sp>
    </p:spTree>
    <p:extLst>
      <p:ext uri="{BB962C8B-B14F-4D97-AF65-F5344CB8AC3E}">
        <p14:creationId xmlns:p14="http://schemas.microsoft.com/office/powerpoint/2010/main" val="196744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81000"/>
            <a:ext cx="8601284" cy="4772025"/>
          </a:xfrm>
          <a:prstGeom prst="rect">
            <a:avLst/>
          </a:prstGeom>
        </p:spPr>
      </p:pic>
      <p:sp>
        <p:nvSpPr>
          <p:cNvPr id="3" name="Oval 2"/>
          <p:cNvSpPr/>
          <p:nvPr/>
        </p:nvSpPr>
        <p:spPr bwMode="auto">
          <a:xfrm>
            <a:off x="5867400" y="152400"/>
            <a:ext cx="2667000" cy="685800"/>
          </a:xfrm>
          <a:prstGeom prst="ellipse">
            <a:avLst/>
          </a:prstGeom>
          <a:noFill/>
          <a:ln w="76200" cap="flat" cmpd="sng" algn="ctr">
            <a:solidFill>
              <a:srgbClr val="0000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2971713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04800" y="457200"/>
          <a:ext cx="8458200" cy="4572002"/>
        </p:xfrm>
        <a:graphic>
          <a:graphicData uri="http://schemas.openxmlformats.org/drawingml/2006/table">
            <a:tbl>
              <a:tblPr firstRow="1" bandRow="1">
                <a:tableStyleId>{8799B23B-EC83-4686-B30A-512413B5E67A}</a:tableStyleId>
              </a:tblPr>
              <a:tblGrid>
                <a:gridCol w="1524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365590">
                <a:tc>
                  <a:txBody>
                    <a:bodyPr/>
                    <a:lstStyle/>
                    <a:p>
                      <a:r>
                        <a:rPr lang="en-US" dirty="0" smtClean="0">
                          <a:solidFill>
                            <a:schemeClr val="accent6"/>
                          </a:solidFill>
                        </a:rPr>
                        <a:t>Species</a:t>
                      </a:r>
                      <a:endParaRPr lang="en-US" dirty="0">
                        <a:solidFill>
                          <a:schemeClr val="accent6"/>
                        </a:solidFill>
                      </a:endParaRPr>
                    </a:p>
                  </a:txBody>
                  <a:tcPr/>
                </a:tc>
                <a:tc>
                  <a:txBody>
                    <a:bodyPr/>
                    <a:lstStyle/>
                    <a:p>
                      <a:r>
                        <a:rPr lang="en-US" dirty="0" smtClean="0">
                          <a:solidFill>
                            <a:schemeClr val="accent6"/>
                          </a:solidFill>
                        </a:rPr>
                        <a:t>Locomotion</a:t>
                      </a:r>
                      <a:endParaRPr lang="en-US" dirty="0">
                        <a:solidFill>
                          <a:schemeClr val="accent6"/>
                        </a:solidFill>
                      </a:endParaRPr>
                    </a:p>
                  </a:txBody>
                  <a:tcPr/>
                </a:tc>
                <a:tc>
                  <a:txBody>
                    <a:bodyPr/>
                    <a:lstStyle/>
                    <a:p>
                      <a:r>
                        <a:rPr lang="en-US" dirty="0" smtClean="0">
                          <a:solidFill>
                            <a:schemeClr val="accent6"/>
                          </a:solidFill>
                        </a:rPr>
                        <a:t>Description</a:t>
                      </a:r>
                      <a:endParaRPr lang="en-US" dirty="0">
                        <a:solidFill>
                          <a:schemeClr val="accent6"/>
                        </a:solidFill>
                      </a:endParaRPr>
                    </a:p>
                  </a:txBody>
                  <a:tcPr/>
                </a:tc>
                <a:tc>
                  <a:txBody>
                    <a:bodyPr/>
                    <a:lstStyle/>
                    <a:p>
                      <a:r>
                        <a:rPr lang="en-US" dirty="0" smtClean="0">
                          <a:solidFill>
                            <a:schemeClr val="accent6"/>
                          </a:solidFill>
                        </a:rPr>
                        <a:t>Autotroph or heterotroph</a:t>
                      </a:r>
                      <a:endParaRPr lang="en-US" dirty="0">
                        <a:solidFill>
                          <a:schemeClr val="accent6"/>
                        </a:solidFill>
                      </a:endParaRPr>
                    </a:p>
                  </a:txBody>
                  <a:tcPr/>
                </a:tc>
                <a:tc>
                  <a:txBody>
                    <a:bodyPr/>
                    <a:lstStyle/>
                    <a:p>
                      <a:r>
                        <a:rPr lang="en-US" dirty="0" smtClean="0">
                          <a:solidFill>
                            <a:schemeClr val="accent6"/>
                          </a:solidFill>
                        </a:rPr>
                        <a:t>Reproduction</a:t>
                      </a:r>
                      <a:endParaRPr lang="en-US" dirty="0">
                        <a:solidFill>
                          <a:schemeClr val="accent6"/>
                        </a:solidFill>
                      </a:endParaRPr>
                    </a:p>
                  </a:txBody>
                  <a:tcPr/>
                </a:tc>
                <a:extLst>
                  <a:ext uri="{0D108BD9-81ED-4DB2-BD59-A6C34878D82A}">
                    <a16:rowId xmlns:a16="http://schemas.microsoft.com/office/drawing/2014/main" val="10000"/>
                  </a:ext>
                </a:extLst>
              </a:tr>
              <a:tr h="801603">
                <a:tc>
                  <a:txBody>
                    <a:bodyPr/>
                    <a:lstStyle/>
                    <a:p>
                      <a:r>
                        <a:rPr lang="en-US" dirty="0" smtClean="0">
                          <a:solidFill>
                            <a:schemeClr val="accent6"/>
                          </a:solidFill>
                        </a:rPr>
                        <a:t>Amoeba</a:t>
                      </a:r>
                      <a:endParaRPr lang="en-US" dirty="0">
                        <a:solidFill>
                          <a:schemeClr val="accent6"/>
                        </a:solidFill>
                      </a:endParaRPr>
                    </a:p>
                  </a:txBody>
                  <a:tcPr/>
                </a:tc>
                <a:tc>
                  <a:txBody>
                    <a:bodyPr/>
                    <a:lstStyle/>
                    <a:p>
                      <a:endParaRPr lang="en-US" dirty="0">
                        <a:solidFill>
                          <a:schemeClr val="accent6"/>
                        </a:solidFill>
                      </a:endParaRPr>
                    </a:p>
                  </a:txBody>
                  <a:tcPr/>
                </a:tc>
                <a:tc>
                  <a:txBody>
                    <a:bodyPr/>
                    <a:lstStyle/>
                    <a:p>
                      <a:endParaRPr lang="en-US" dirty="0">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extLst>
                  <a:ext uri="{0D108BD9-81ED-4DB2-BD59-A6C34878D82A}">
                    <a16:rowId xmlns:a16="http://schemas.microsoft.com/office/drawing/2014/main" val="10001"/>
                  </a:ext>
                </a:extLst>
              </a:tr>
              <a:tr h="801603">
                <a:tc>
                  <a:txBody>
                    <a:bodyPr/>
                    <a:lstStyle/>
                    <a:p>
                      <a:r>
                        <a:rPr lang="en-US" dirty="0" smtClean="0">
                          <a:solidFill>
                            <a:schemeClr val="accent6"/>
                          </a:solidFill>
                        </a:rPr>
                        <a:t>Paramecium</a:t>
                      </a:r>
                      <a:endParaRPr lang="en-US" dirty="0">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extLst>
                  <a:ext uri="{0D108BD9-81ED-4DB2-BD59-A6C34878D82A}">
                    <a16:rowId xmlns:a16="http://schemas.microsoft.com/office/drawing/2014/main" val="10002"/>
                  </a:ext>
                </a:extLst>
              </a:tr>
              <a:tr h="801603">
                <a:tc>
                  <a:txBody>
                    <a:bodyPr/>
                    <a:lstStyle/>
                    <a:p>
                      <a:r>
                        <a:rPr lang="en-US" dirty="0" smtClean="0">
                          <a:solidFill>
                            <a:schemeClr val="accent6"/>
                          </a:solidFill>
                        </a:rPr>
                        <a:t>Euglena</a:t>
                      </a:r>
                      <a:endParaRPr lang="en-US" dirty="0">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extLst>
                  <a:ext uri="{0D108BD9-81ED-4DB2-BD59-A6C34878D82A}">
                    <a16:rowId xmlns:a16="http://schemas.microsoft.com/office/drawing/2014/main" val="10003"/>
                  </a:ext>
                </a:extLst>
              </a:tr>
              <a:tr h="801603">
                <a:tc>
                  <a:txBody>
                    <a:bodyPr/>
                    <a:lstStyle/>
                    <a:p>
                      <a:r>
                        <a:rPr lang="en-US" dirty="0" err="1" smtClean="0">
                          <a:solidFill>
                            <a:schemeClr val="accent6"/>
                          </a:solidFill>
                        </a:rPr>
                        <a:t>Volvox</a:t>
                      </a:r>
                      <a:endParaRPr lang="en-US" dirty="0">
                        <a:solidFill>
                          <a:schemeClr val="accent6"/>
                        </a:solidFill>
                      </a:endParaRPr>
                    </a:p>
                  </a:txBody>
                  <a:tcPr/>
                </a:tc>
                <a:tc>
                  <a:txBody>
                    <a:bodyPr/>
                    <a:lstStyle/>
                    <a:p>
                      <a:endParaRPr lang="en-US" dirty="0">
                        <a:solidFill>
                          <a:schemeClr val="accent6"/>
                        </a:solidFill>
                      </a:endParaRPr>
                    </a:p>
                  </a:txBody>
                  <a:tcPr/>
                </a:tc>
                <a:tc>
                  <a:txBody>
                    <a:bodyPr/>
                    <a:lstStyle/>
                    <a:p>
                      <a:endParaRPr lang="en-US">
                        <a:solidFill>
                          <a:schemeClr val="accent6"/>
                        </a:solidFill>
                      </a:endParaRPr>
                    </a:p>
                  </a:txBody>
                  <a:tcPr/>
                </a:tc>
                <a:tc>
                  <a:txBody>
                    <a:bodyPr/>
                    <a:lstStyle/>
                    <a:p>
                      <a:endParaRPr lang="en-US">
                        <a:solidFill>
                          <a:schemeClr val="accent6"/>
                        </a:solidFill>
                      </a:endParaRPr>
                    </a:p>
                  </a:txBody>
                  <a:tcPr/>
                </a:tc>
                <a:tc>
                  <a:txBody>
                    <a:bodyPr/>
                    <a:lstStyle/>
                    <a:p>
                      <a:endParaRPr lang="en-US" dirty="0">
                        <a:solidFill>
                          <a:schemeClr val="accent6"/>
                        </a:solidFill>
                      </a:endParaRPr>
                    </a:p>
                  </a:txBody>
                  <a:tcPr/>
                </a:tc>
                <a:extLst>
                  <a:ext uri="{0D108BD9-81ED-4DB2-BD59-A6C34878D82A}">
                    <a16:rowId xmlns:a16="http://schemas.microsoft.com/office/drawing/2014/main" val="10004"/>
                  </a:ext>
                </a:extLst>
              </a:tr>
            </a:tbl>
          </a:graphicData>
        </a:graphic>
      </p:graphicFrame>
      <p:sp>
        <p:nvSpPr>
          <p:cNvPr id="2" name="Rectangle 1"/>
          <p:cNvSpPr/>
          <p:nvPr/>
        </p:nvSpPr>
        <p:spPr>
          <a:xfrm rot="20165315">
            <a:off x="1674214" y="2056173"/>
            <a:ext cx="6933308" cy="2585323"/>
          </a:xfrm>
          <a:prstGeom prst="rect">
            <a:avLst/>
          </a:prstGeom>
          <a:noFill/>
        </p:spPr>
        <p:txBody>
          <a:bodyPr wrap="none" lIns="91440" tIns="45720" rIns="91440" bIns="45720">
            <a:spAutoFit/>
          </a:bodyPr>
          <a:lstStyle/>
          <a:p>
            <a:pPr algn="ctr">
              <a:buNone/>
            </a:pPr>
            <a:r>
              <a:rPr lang="en-US" sz="54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Protist</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Notes WS – </a:t>
            </a:r>
          </a:p>
          <a:p>
            <a:pPr algn="ctr">
              <a:buNone/>
            </a:pPr>
            <a:r>
              <a:rPr lang="en-US" sz="3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Not the same as the</a:t>
            </a:r>
          </a:p>
          <a:p>
            <a:pPr algn="ctr">
              <a:buNone/>
            </a:pP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Protist</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Web Adventure</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1308480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smtClean="0">
                <a:solidFill>
                  <a:srgbClr val="0000CC"/>
                </a:solidFill>
                <a:effectLst/>
              </a:rPr>
              <a:t>Amoeba</a:t>
            </a:r>
            <a:endParaRPr lang="en-US" dirty="0">
              <a:solidFill>
                <a:srgbClr val="0000CC"/>
              </a:solidFill>
              <a:effectLst/>
            </a:endParaRPr>
          </a:p>
        </p:txBody>
      </p:sp>
      <p:pic>
        <p:nvPicPr>
          <p:cNvPr id="3" name="Picture 2"/>
          <p:cNvPicPr/>
          <p:nvPr/>
        </p:nvPicPr>
        <p:blipFill>
          <a:blip r:embed="rId2"/>
          <a:stretch>
            <a:fillRect/>
          </a:stretch>
        </p:blipFill>
        <p:spPr>
          <a:xfrm>
            <a:off x="2362200" y="1219200"/>
            <a:ext cx="4452620" cy="4870133"/>
          </a:xfrm>
          <a:prstGeom prst="rect">
            <a:avLst/>
          </a:prstGeom>
        </p:spPr>
      </p:pic>
    </p:spTree>
    <p:extLst>
      <p:ext uri="{BB962C8B-B14F-4D97-AF65-F5344CB8AC3E}">
        <p14:creationId xmlns:p14="http://schemas.microsoft.com/office/powerpoint/2010/main" val="3295025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52" y="15240"/>
            <a:ext cx="8229600" cy="712787"/>
          </a:xfrm>
        </p:spPr>
        <p:txBody>
          <a:bodyPr/>
          <a:lstStyle/>
          <a:p>
            <a:r>
              <a:rPr lang="en-US" dirty="0" err="1" smtClean="0">
                <a:solidFill>
                  <a:srgbClr val="CC00CC"/>
                </a:solidFill>
              </a:rPr>
              <a:t>Protists</a:t>
            </a:r>
            <a:r>
              <a:rPr lang="en-US" dirty="0" smtClean="0">
                <a:solidFill>
                  <a:srgbClr val="CC00CC"/>
                </a:solidFill>
              </a:rPr>
              <a:t> - locomotion</a:t>
            </a:r>
            <a:endParaRPr lang="en-US" dirty="0">
              <a:solidFill>
                <a:srgbClr val="CC00CC"/>
              </a:solidFill>
            </a:endParaRPr>
          </a:p>
        </p:txBody>
      </p:sp>
      <p:sp>
        <p:nvSpPr>
          <p:cNvPr id="3" name="Content Placeholder 2"/>
          <p:cNvSpPr>
            <a:spLocks noGrp="1"/>
          </p:cNvSpPr>
          <p:nvPr>
            <p:ph idx="1"/>
          </p:nvPr>
        </p:nvSpPr>
        <p:spPr>
          <a:xfrm>
            <a:off x="228600" y="901987"/>
            <a:ext cx="8229600" cy="2895600"/>
          </a:xfrm>
        </p:spPr>
        <p:txBody>
          <a:bodyPr/>
          <a:lstStyle/>
          <a:p>
            <a:r>
              <a:rPr lang="en-US" dirty="0" smtClean="0">
                <a:solidFill>
                  <a:srgbClr val="6600FF"/>
                </a:solidFill>
                <a:effectLst/>
              </a:rPr>
              <a:t>Some use a fake foot that they ooze outward to move, its called a … __________________</a:t>
            </a:r>
          </a:p>
          <a:p>
            <a:pPr marL="0" indent="0">
              <a:buNone/>
            </a:pPr>
            <a:endParaRPr lang="en-US" dirty="0">
              <a:solidFill>
                <a:srgbClr val="6600FF"/>
              </a:solidFill>
              <a:effectLst/>
            </a:endParaRPr>
          </a:p>
          <a:p>
            <a:pPr marL="0" indent="0">
              <a:buNone/>
            </a:pPr>
            <a:r>
              <a:rPr lang="en-US" dirty="0" smtClean="0">
                <a:solidFill>
                  <a:srgbClr val="6600FF"/>
                </a:solidFill>
                <a:effectLst/>
              </a:rPr>
              <a:t>One example is the _____________________</a:t>
            </a:r>
            <a:endParaRPr lang="en-US" dirty="0">
              <a:solidFill>
                <a:srgbClr val="6600FF"/>
              </a:solidFill>
              <a:effectLst/>
            </a:endParaRPr>
          </a:p>
        </p:txBody>
      </p:sp>
      <p:sp>
        <p:nvSpPr>
          <p:cNvPr id="4" name="TextBox 3"/>
          <p:cNvSpPr txBox="1"/>
          <p:nvPr/>
        </p:nvSpPr>
        <p:spPr>
          <a:xfrm>
            <a:off x="1481328" y="3456998"/>
            <a:ext cx="2514600" cy="584775"/>
          </a:xfrm>
          <a:prstGeom prst="rect">
            <a:avLst/>
          </a:prstGeom>
          <a:noFill/>
        </p:spPr>
        <p:txBody>
          <a:bodyPr wrap="square" rtlCol="0">
            <a:spAutoFit/>
          </a:bodyPr>
          <a:lstStyle/>
          <a:p>
            <a:pPr>
              <a:buNone/>
            </a:pPr>
            <a:r>
              <a:rPr lang="en-US" sz="3200" dirty="0" smtClean="0">
                <a:solidFill>
                  <a:srgbClr val="FF0000"/>
                </a:solidFill>
              </a:rPr>
              <a:t>Amoeba</a:t>
            </a:r>
            <a:endParaRPr lang="en-US" sz="3200" dirty="0">
              <a:solidFill>
                <a:srgbClr val="FF0000"/>
              </a:solidFill>
            </a:endParaRPr>
          </a:p>
        </p:txBody>
      </p:sp>
      <p:sp>
        <p:nvSpPr>
          <p:cNvPr id="6" name="TextBox 5"/>
          <p:cNvSpPr txBox="1"/>
          <p:nvPr/>
        </p:nvSpPr>
        <p:spPr>
          <a:xfrm>
            <a:off x="1447800" y="1905000"/>
            <a:ext cx="2514600" cy="584775"/>
          </a:xfrm>
          <a:prstGeom prst="rect">
            <a:avLst/>
          </a:prstGeom>
          <a:noFill/>
        </p:spPr>
        <p:txBody>
          <a:bodyPr wrap="square" rtlCol="0">
            <a:spAutoFit/>
          </a:bodyPr>
          <a:lstStyle/>
          <a:p>
            <a:pPr>
              <a:buNone/>
            </a:pPr>
            <a:r>
              <a:rPr lang="en-US" sz="3200" dirty="0" smtClean="0">
                <a:solidFill>
                  <a:srgbClr val="FF0000"/>
                </a:solidFill>
              </a:rPr>
              <a:t>Pseudopod</a:t>
            </a:r>
            <a:endParaRPr lang="en-US" sz="3200"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368" y="2895600"/>
            <a:ext cx="4347986"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81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298" y="28544"/>
            <a:ext cx="3657600" cy="584775"/>
          </a:xfrm>
          <a:prstGeom prst="rect">
            <a:avLst/>
          </a:prstGeom>
          <a:noFill/>
        </p:spPr>
        <p:txBody>
          <a:bodyPr wrap="square" rtlCol="0">
            <a:spAutoFit/>
          </a:bodyPr>
          <a:lstStyle/>
          <a:p>
            <a:pPr>
              <a:buNone/>
            </a:pPr>
            <a:r>
              <a:rPr lang="en-US" dirty="0" smtClean="0">
                <a:solidFill>
                  <a:srgbClr val="FF0000"/>
                </a:solidFill>
                <a:effectLst/>
              </a:rPr>
              <a:t>Amoeba</a:t>
            </a:r>
            <a:endParaRPr lang="en-US" dirty="0">
              <a:solidFill>
                <a:srgbClr val="FF0000"/>
              </a:solidFill>
              <a:effectLst/>
            </a:endParaRPr>
          </a:p>
        </p:txBody>
      </p:sp>
      <p:pic>
        <p:nvPicPr>
          <p:cNvPr id="3" name="Picture 2"/>
          <p:cNvPicPr/>
          <p:nvPr/>
        </p:nvPicPr>
        <p:blipFill>
          <a:blip r:embed="rId2"/>
          <a:stretch>
            <a:fillRect/>
          </a:stretch>
        </p:blipFill>
        <p:spPr>
          <a:xfrm>
            <a:off x="423855" y="860414"/>
            <a:ext cx="4452620" cy="4870133"/>
          </a:xfrm>
          <a:prstGeom prst="rect">
            <a:avLst/>
          </a:prstGeom>
        </p:spPr>
      </p:pic>
      <p:sp>
        <p:nvSpPr>
          <p:cNvPr id="4" name="TextBox 3"/>
          <p:cNvSpPr txBox="1"/>
          <p:nvPr/>
        </p:nvSpPr>
        <p:spPr>
          <a:xfrm>
            <a:off x="6618909" y="2375070"/>
            <a:ext cx="3200400" cy="584775"/>
          </a:xfrm>
          <a:prstGeom prst="rect">
            <a:avLst/>
          </a:prstGeom>
          <a:noFill/>
        </p:spPr>
        <p:txBody>
          <a:bodyPr wrap="square" rtlCol="0">
            <a:spAutoFit/>
          </a:bodyPr>
          <a:lstStyle/>
          <a:p>
            <a:pPr>
              <a:buNone/>
            </a:pPr>
            <a:r>
              <a:rPr lang="en-US" dirty="0" smtClean="0">
                <a:solidFill>
                  <a:srgbClr val="0000CC"/>
                </a:solidFill>
                <a:effectLst/>
              </a:rPr>
              <a:t>Cytoplasm </a:t>
            </a:r>
            <a:endParaRPr lang="en-US" dirty="0">
              <a:solidFill>
                <a:srgbClr val="0000CC"/>
              </a:solidFill>
              <a:effectLst/>
            </a:endParaRPr>
          </a:p>
        </p:txBody>
      </p:sp>
      <p:pic>
        <p:nvPicPr>
          <p:cNvPr id="5" name="Picture 4"/>
          <p:cNvPicPr>
            <a:picLocks noChangeAspect="1"/>
          </p:cNvPicPr>
          <p:nvPr/>
        </p:nvPicPr>
        <p:blipFill>
          <a:blip r:embed="rId3"/>
          <a:stretch>
            <a:fillRect/>
          </a:stretch>
        </p:blipFill>
        <p:spPr>
          <a:xfrm>
            <a:off x="9144000" y="1447800"/>
            <a:ext cx="2952750" cy="3200400"/>
          </a:xfrm>
          <a:prstGeom prst="rect">
            <a:avLst/>
          </a:prstGeom>
        </p:spPr>
      </p:pic>
      <p:sp>
        <p:nvSpPr>
          <p:cNvPr id="6" name="TextBox 5"/>
          <p:cNvSpPr txBox="1"/>
          <p:nvPr/>
        </p:nvSpPr>
        <p:spPr>
          <a:xfrm>
            <a:off x="6758474" y="4985467"/>
            <a:ext cx="2209800" cy="584775"/>
          </a:xfrm>
          <a:prstGeom prst="rect">
            <a:avLst/>
          </a:prstGeom>
          <a:noFill/>
        </p:spPr>
        <p:txBody>
          <a:bodyPr wrap="square" rtlCol="0">
            <a:spAutoFit/>
          </a:bodyPr>
          <a:lstStyle/>
          <a:p>
            <a:pPr>
              <a:buNone/>
            </a:pPr>
            <a:r>
              <a:rPr lang="en-US" dirty="0" smtClean="0">
                <a:solidFill>
                  <a:srgbClr val="0000CC"/>
                </a:solidFill>
                <a:effectLst/>
              </a:rPr>
              <a:t>Nucleus</a:t>
            </a:r>
            <a:endParaRPr lang="en-US" dirty="0">
              <a:solidFill>
                <a:srgbClr val="0000CC"/>
              </a:solidFill>
              <a:effectLst/>
            </a:endParaRPr>
          </a:p>
        </p:txBody>
      </p:sp>
      <p:sp>
        <p:nvSpPr>
          <p:cNvPr id="7" name="TextBox 6"/>
          <p:cNvSpPr txBox="1"/>
          <p:nvPr/>
        </p:nvSpPr>
        <p:spPr>
          <a:xfrm>
            <a:off x="6555637" y="1559679"/>
            <a:ext cx="2792375" cy="584775"/>
          </a:xfrm>
          <a:prstGeom prst="rect">
            <a:avLst/>
          </a:prstGeom>
          <a:noFill/>
        </p:spPr>
        <p:txBody>
          <a:bodyPr wrap="square" rtlCol="0">
            <a:spAutoFit/>
          </a:bodyPr>
          <a:lstStyle/>
          <a:p>
            <a:pPr>
              <a:buNone/>
            </a:pPr>
            <a:r>
              <a:rPr lang="en-US" dirty="0" smtClean="0">
                <a:solidFill>
                  <a:srgbClr val="0000CC"/>
                </a:solidFill>
                <a:effectLst/>
              </a:rPr>
              <a:t>Pseudopod</a:t>
            </a:r>
            <a:endParaRPr lang="en-US" dirty="0">
              <a:solidFill>
                <a:srgbClr val="0000CC"/>
              </a:solidFill>
              <a:effectLst/>
            </a:endParaRPr>
          </a:p>
        </p:txBody>
      </p:sp>
      <p:sp>
        <p:nvSpPr>
          <p:cNvPr id="8" name="TextBox 7"/>
          <p:cNvSpPr txBox="1"/>
          <p:nvPr/>
        </p:nvSpPr>
        <p:spPr>
          <a:xfrm>
            <a:off x="6472076" y="210878"/>
            <a:ext cx="3200400" cy="1077218"/>
          </a:xfrm>
          <a:prstGeom prst="rect">
            <a:avLst/>
          </a:prstGeom>
          <a:noFill/>
        </p:spPr>
        <p:txBody>
          <a:bodyPr wrap="square" rtlCol="0">
            <a:spAutoFit/>
          </a:bodyPr>
          <a:lstStyle/>
          <a:p>
            <a:pPr>
              <a:buNone/>
            </a:pPr>
            <a:r>
              <a:rPr lang="en-US" dirty="0" smtClean="0">
                <a:solidFill>
                  <a:srgbClr val="0000CC"/>
                </a:solidFill>
                <a:effectLst/>
              </a:rPr>
              <a:t>Contractile </a:t>
            </a:r>
            <a:r>
              <a:rPr lang="en-US" dirty="0" smtClean="0">
                <a:solidFill>
                  <a:srgbClr val="0000CC"/>
                </a:solidFill>
                <a:effectLst/>
              </a:rPr>
              <a:t>vacuole</a:t>
            </a:r>
            <a:endParaRPr lang="en-US" dirty="0">
              <a:solidFill>
                <a:srgbClr val="0000CC"/>
              </a:solidFill>
              <a:effectLst/>
            </a:endParaRPr>
          </a:p>
        </p:txBody>
      </p:sp>
      <p:sp>
        <p:nvSpPr>
          <p:cNvPr id="9" name="TextBox 8"/>
          <p:cNvSpPr txBox="1"/>
          <p:nvPr/>
        </p:nvSpPr>
        <p:spPr>
          <a:xfrm>
            <a:off x="6152883" y="3190461"/>
            <a:ext cx="3420982" cy="584775"/>
          </a:xfrm>
          <a:prstGeom prst="rect">
            <a:avLst/>
          </a:prstGeom>
          <a:noFill/>
        </p:spPr>
        <p:txBody>
          <a:bodyPr wrap="square" rtlCol="0">
            <a:spAutoFit/>
          </a:bodyPr>
          <a:lstStyle/>
          <a:p>
            <a:pPr>
              <a:buNone/>
            </a:pPr>
            <a:r>
              <a:rPr lang="en-US" dirty="0" smtClean="0">
                <a:solidFill>
                  <a:srgbClr val="0000CC"/>
                </a:solidFill>
                <a:effectLst/>
              </a:rPr>
              <a:t>Cell </a:t>
            </a:r>
            <a:r>
              <a:rPr lang="en-US" dirty="0" smtClean="0">
                <a:solidFill>
                  <a:srgbClr val="0000CC"/>
                </a:solidFill>
                <a:effectLst/>
              </a:rPr>
              <a:t>membrane</a:t>
            </a:r>
            <a:endParaRPr lang="en-US" dirty="0">
              <a:solidFill>
                <a:srgbClr val="0000CC"/>
              </a:solidFill>
              <a:effectLst/>
            </a:endParaRPr>
          </a:p>
        </p:txBody>
      </p:sp>
      <p:sp>
        <p:nvSpPr>
          <p:cNvPr id="10" name="TextBox 9"/>
          <p:cNvSpPr txBox="1"/>
          <p:nvPr/>
        </p:nvSpPr>
        <p:spPr>
          <a:xfrm>
            <a:off x="6400800" y="4087964"/>
            <a:ext cx="3200400" cy="584775"/>
          </a:xfrm>
          <a:prstGeom prst="rect">
            <a:avLst/>
          </a:prstGeom>
          <a:noFill/>
        </p:spPr>
        <p:txBody>
          <a:bodyPr wrap="square" rtlCol="0">
            <a:spAutoFit/>
          </a:bodyPr>
          <a:lstStyle/>
          <a:p>
            <a:pPr>
              <a:buNone/>
            </a:pPr>
            <a:r>
              <a:rPr lang="en-US" dirty="0" smtClean="0">
                <a:solidFill>
                  <a:srgbClr val="0000CC"/>
                </a:solidFill>
                <a:effectLst/>
              </a:rPr>
              <a:t>Food </a:t>
            </a:r>
            <a:r>
              <a:rPr lang="en-US" dirty="0" smtClean="0">
                <a:solidFill>
                  <a:srgbClr val="0000CC"/>
                </a:solidFill>
                <a:effectLst/>
              </a:rPr>
              <a:t>vacuole</a:t>
            </a:r>
            <a:endParaRPr lang="en-US" dirty="0">
              <a:solidFill>
                <a:srgbClr val="0000CC"/>
              </a:solidFill>
              <a:effectLst/>
            </a:endParaRPr>
          </a:p>
        </p:txBody>
      </p:sp>
    </p:spTree>
    <p:extLst>
      <p:ext uri="{BB962C8B-B14F-4D97-AF65-F5344CB8AC3E}">
        <p14:creationId xmlns:p14="http://schemas.microsoft.com/office/powerpoint/2010/main" val="2679178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smtClean="0">
                <a:solidFill>
                  <a:srgbClr val="0000CC"/>
                </a:solidFill>
                <a:effectLst/>
              </a:rPr>
              <a:t>Amoeba</a:t>
            </a:r>
            <a:endParaRPr lang="en-US" dirty="0">
              <a:solidFill>
                <a:srgbClr val="0000CC"/>
              </a:solidFill>
              <a:effectLst/>
            </a:endParaRPr>
          </a:p>
        </p:txBody>
      </p:sp>
      <p:pic>
        <p:nvPicPr>
          <p:cNvPr id="3" name="Picture 2"/>
          <p:cNvPicPr/>
          <p:nvPr/>
        </p:nvPicPr>
        <p:blipFill>
          <a:blip r:embed="rId2"/>
          <a:stretch>
            <a:fillRect/>
          </a:stretch>
        </p:blipFill>
        <p:spPr>
          <a:xfrm>
            <a:off x="2362200" y="1219200"/>
            <a:ext cx="4452620" cy="4870133"/>
          </a:xfrm>
          <a:prstGeom prst="rect">
            <a:avLst/>
          </a:prstGeom>
        </p:spPr>
      </p:pic>
      <p:sp>
        <p:nvSpPr>
          <p:cNvPr id="4" name="TextBox 3"/>
          <p:cNvSpPr txBox="1"/>
          <p:nvPr/>
        </p:nvSpPr>
        <p:spPr>
          <a:xfrm>
            <a:off x="39015" y="1447800"/>
            <a:ext cx="3200400" cy="584775"/>
          </a:xfrm>
          <a:prstGeom prst="rect">
            <a:avLst/>
          </a:prstGeom>
          <a:noFill/>
        </p:spPr>
        <p:txBody>
          <a:bodyPr wrap="square" rtlCol="0">
            <a:spAutoFit/>
          </a:bodyPr>
          <a:lstStyle/>
          <a:p>
            <a:pPr>
              <a:buNone/>
            </a:pPr>
            <a:r>
              <a:rPr lang="en-US" dirty="0" smtClean="0">
                <a:solidFill>
                  <a:srgbClr val="0000CC"/>
                </a:solidFill>
                <a:effectLst/>
              </a:rPr>
              <a:t>1. Cytoplasm </a:t>
            </a:r>
            <a:endParaRPr lang="en-US" dirty="0">
              <a:solidFill>
                <a:srgbClr val="0000CC"/>
              </a:solidFill>
              <a:effectLst/>
            </a:endParaRPr>
          </a:p>
        </p:txBody>
      </p:sp>
      <p:pic>
        <p:nvPicPr>
          <p:cNvPr id="5" name="Picture 4"/>
          <p:cNvPicPr>
            <a:picLocks noChangeAspect="1"/>
          </p:cNvPicPr>
          <p:nvPr/>
        </p:nvPicPr>
        <p:blipFill>
          <a:blip r:embed="rId3"/>
          <a:stretch>
            <a:fillRect/>
          </a:stretch>
        </p:blipFill>
        <p:spPr>
          <a:xfrm>
            <a:off x="9144000" y="1447800"/>
            <a:ext cx="2952750" cy="3200400"/>
          </a:xfrm>
          <a:prstGeom prst="rect">
            <a:avLst/>
          </a:prstGeom>
        </p:spPr>
      </p:pic>
      <p:sp>
        <p:nvSpPr>
          <p:cNvPr id="6" name="TextBox 5"/>
          <p:cNvSpPr txBox="1"/>
          <p:nvPr/>
        </p:nvSpPr>
        <p:spPr>
          <a:xfrm>
            <a:off x="5970625" y="1639162"/>
            <a:ext cx="2209800" cy="584775"/>
          </a:xfrm>
          <a:prstGeom prst="rect">
            <a:avLst/>
          </a:prstGeom>
          <a:noFill/>
        </p:spPr>
        <p:txBody>
          <a:bodyPr wrap="square" rtlCol="0">
            <a:spAutoFit/>
          </a:bodyPr>
          <a:lstStyle/>
          <a:p>
            <a:pPr>
              <a:buNone/>
            </a:pPr>
            <a:r>
              <a:rPr lang="en-US" dirty="0" smtClean="0">
                <a:solidFill>
                  <a:srgbClr val="0000CC"/>
                </a:solidFill>
                <a:effectLst/>
              </a:rPr>
              <a:t>4. Nucleus</a:t>
            </a:r>
            <a:endParaRPr lang="en-US" dirty="0">
              <a:solidFill>
                <a:srgbClr val="0000CC"/>
              </a:solidFill>
              <a:effectLst/>
            </a:endParaRPr>
          </a:p>
        </p:txBody>
      </p:sp>
      <p:sp>
        <p:nvSpPr>
          <p:cNvPr id="7" name="TextBox 6"/>
          <p:cNvSpPr txBox="1"/>
          <p:nvPr/>
        </p:nvSpPr>
        <p:spPr>
          <a:xfrm>
            <a:off x="6351625" y="2755612"/>
            <a:ext cx="2792375" cy="584775"/>
          </a:xfrm>
          <a:prstGeom prst="rect">
            <a:avLst/>
          </a:prstGeom>
          <a:noFill/>
        </p:spPr>
        <p:txBody>
          <a:bodyPr wrap="square" rtlCol="0">
            <a:spAutoFit/>
          </a:bodyPr>
          <a:lstStyle/>
          <a:p>
            <a:pPr>
              <a:buNone/>
            </a:pPr>
            <a:r>
              <a:rPr lang="en-US" dirty="0" smtClean="0">
                <a:solidFill>
                  <a:srgbClr val="0000CC"/>
                </a:solidFill>
                <a:effectLst/>
              </a:rPr>
              <a:t>5. Pseudopod</a:t>
            </a:r>
            <a:endParaRPr lang="en-US" dirty="0">
              <a:solidFill>
                <a:srgbClr val="0000CC"/>
              </a:solidFill>
              <a:effectLst/>
            </a:endParaRPr>
          </a:p>
        </p:txBody>
      </p:sp>
      <p:sp>
        <p:nvSpPr>
          <p:cNvPr id="8" name="TextBox 7"/>
          <p:cNvSpPr txBox="1"/>
          <p:nvPr/>
        </p:nvSpPr>
        <p:spPr>
          <a:xfrm>
            <a:off x="6345630" y="4456837"/>
            <a:ext cx="3200400" cy="1077218"/>
          </a:xfrm>
          <a:prstGeom prst="rect">
            <a:avLst/>
          </a:prstGeom>
          <a:noFill/>
        </p:spPr>
        <p:txBody>
          <a:bodyPr wrap="square" rtlCol="0">
            <a:spAutoFit/>
          </a:bodyPr>
          <a:lstStyle/>
          <a:p>
            <a:pPr>
              <a:buNone/>
            </a:pPr>
            <a:r>
              <a:rPr lang="en-US" dirty="0" smtClean="0">
                <a:solidFill>
                  <a:srgbClr val="0000CC"/>
                </a:solidFill>
                <a:effectLst/>
              </a:rPr>
              <a:t>6. Contractile vacuole</a:t>
            </a:r>
            <a:endParaRPr lang="en-US" dirty="0">
              <a:solidFill>
                <a:srgbClr val="0000CC"/>
              </a:solidFill>
              <a:effectLst/>
            </a:endParaRPr>
          </a:p>
        </p:txBody>
      </p:sp>
      <p:sp>
        <p:nvSpPr>
          <p:cNvPr id="9" name="TextBox 8"/>
          <p:cNvSpPr txBox="1"/>
          <p:nvPr/>
        </p:nvSpPr>
        <p:spPr>
          <a:xfrm>
            <a:off x="81124" y="3361878"/>
            <a:ext cx="3420982" cy="584775"/>
          </a:xfrm>
          <a:prstGeom prst="rect">
            <a:avLst/>
          </a:prstGeom>
          <a:noFill/>
        </p:spPr>
        <p:txBody>
          <a:bodyPr wrap="square" rtlCol="0">
            <a:spAutoFit/>
          </a:bodyPr>
          <a:lstStyle/>
          <a:p>
            <a:pPr>
              <a:buNone/>
            </a:pPr>
            <a:r>
              <a:rPr lang="en-US" dirty="0" smtClean="0">
                <a:solidFill>
                  <a:srgbClr val="0000CC"/>
                </a:solidFill>
                <a:effectLst/>
              </a:rPr>
              <a:t>2. Cell membrane</a:t>
            </a:r>
            <a:endParaRPr lang="en-US" dirty="0">
              <a:solidFill>
                <a:srgbClr val="0000CC"/>
              </a:solidFill>
              <a:effectLst/>
            </a:endParaRPr>
          </a:p>
        </p:txBody>
      </p:sp>
      <p:sp>
        <p:nvSpPr>
          <p:cNvPr id="10" name="TextBox 9"/>
          <p:cNvSpPr txBox="1"/>
          <p:nvPr/>
        </p:nvSpPr>
        <p:spPr>
          <a:xfrm>
            <a:off x="191415" y="4949280"/>
            <a:ext cx="3200400" cy="584775"/>
          </a:xfrm>
          <a:prstGeom prst="rect">
            <a:avLst/>
          </a:prstGeom>
          <a:noFill/>
        </p:spPr>
        <p:txBody>
          <a:bodyPr wrap="square" rtlCol="0">
            <a:spAutoFit/>
          </a:bodyPr>
          <a:lstStyle/>
          <a:p>
            <a:pPr>
              <a:buNone/>
            </a:pPr>
            <a:r>
              <a:rPr lang="en-US" dirty="0" smtClean="0">
                <a:solidFill>
                  <a:srgbClr val="0000CC"/>
                </a:solidFill>
                <a:effectLst/>
              </a:rPr>
              <a:t>3. Food vacuole</a:t>
            </a:r>
            <a:endParaRPr lang="en-US" dirty="0">
              <a:solidFill>
                <a:srgbClr val="0000CC"/>
              </a:solidFill>
              <a:effectLst/>
            </a:endParaRPr>
          </a:p>
        </p:txBody>
      </p:sp>
    </p:spTree>
    <p:extLst>
      <p:ext uri="{BB962C8B-B14F-4D97-AF65-F5344CB8AC3E}">
        <p14:creationId xmlns:p14="http://schemas.microsoft.com/office/powerpoint/2010/main" val="2174671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smtClean="0">
                <a:solidFill>
                  <a:srgbClr val="0000CC"/>
                </a:solidFill>
                <a:effectLst/>
              </a:rPr>
              <a:t>Amoeba</a:t>
            </a:r>
            <a:endParaRPr lang="en-US" dirty="0">
              <a:solidFill>
                <a:srgbClr val="0000CC"/>
              </a:solidFill>
              <a:effectLst/>
            </a:endParaRPr>
          </a:p>
        </p:txBody>
      </p:sp>
      <p:pic>
        <p:nvPicPr>
          <p:cNvPr id="3" name="Picture 2"/>
          <p:cNvPicPr/>
          <p:nvPr/>
        </p:nvPicPr>
        <p:blipFill>
          <a:blip r:embed="rId2"/>
          <a:stretch>
            <a:fillRect/>
          </a:stretch>
        </p:blipFill>
        <p:spPr>
          <a:xfrm>
            <a:off x="533400" y="1295400"/>
            <a:ext cx="4452620" cy="4870133"/>
          </a:xfrm>
          <a:prstGeom prst="rect">
            <a:avLst/>
          </a:prstGeom>
        </p:spPr>
      </p:pic>
      <p:sp>
        <p:nvSpPr>
          <p:cNvPr id="4" name="TextBox 3"/>
          <p:cNvSpPr txBox="1"/>
          <p:nvPr/>
        </p:nvSpPr>
        <p:spPr>
          <a:xfrm>
            <a:off x="4572000" y="177225"/>
            <a:ext cx="3505200" cy="584775"/>
          </a:xfrm>
          <a:prstGeom prst="rect">
            <a:avLst/>
          </a:prstGeom>
          <a:noFill/>
        </p:spPr>
        <p:txBody>
          <a:bodyPr wrap="square" rtlCol="0">
            <a:spAutoFit/>
          </a:bodyPr>
          <a:lstStyle/>
          <a:p>
            <a:pPr>
              <a:buNone/>
            </a:pPr>
            <a:r>
              <a:rPr lang="en-US" dirty="0" smtClean="0">
                <a:solidFill>
                  <a:srgbClr val="FF0000"/>
                </a:solidFill>
                <a:effectLst/>
              </a:rPr>
              <a:t>Locomotion:</a:t>
            </a:r>
            <a:endParaRPr lang="en-US" dirty="0">
              <a:solidFill>
                <a:srgbClr val="FF0000"/>
              </a:solidFill>
              <a:effectLst/>
            </a:endParaRPr>
          </a:p>
        </p:txBody>
      </p:sp>
      <p:sp>
        <p:nvSpPr>
          <p:cNvPr id="5" name="TextBox 4"/>
          <p:cNvSpPr txBox="1"/>
          <p:nvPr/>
        </p:nvSpPr>
        <p:spPr>
          <a:xfrm>
            <a:off x="4724400" y="2184112"/>
            <a:ext cx="3505200" cy="584775"/>
          </a:xfrm>
          <a:prstGeom prst="rect">
            <a:avLst/>
          </a:prstGeom>
          <a:noFill/>
        </p:spPr>
        <p:txBody>
          <a:bodyPr wrap="square" rtlCol="0">
            <a:spAutoFit/>
          </a:bodyPr>
          <a:lstStyle/>
          <a:p>
            <a:pPr>
              <a:buNone/>
            </a:pPr>
            <a:r>
              <a:rPr lang="en-US" dirty="0" smtClean="0">
                <a:solidFill>
                  <a:srgbClr val="0000CC"/>
                </a:solidFill>
                <a:effectLst/>
              </a:rPr>
              <a:t>Reproduction:</a:t>
            </a:r>
            <a:endParaRPr lang="en-US" dirty="0">
              <a:solidFill>
                <a:srgbClr val="0000CC"/>
              </a:solidFill>
              <a:effectLst/>
            </a:endParaRPr>
          </a:p>
        </p:txBody>
      </p:sp>
      <p:sp>
        <p:nvSpPr>
          <p:cNvPr id="6" name="TextBox 5"/>
          <p:cNvSpPr txBox="1"/>
          <p:nvPr/>
        </p:nvSpPr>
        <p:spPr>
          <a:xfrm>
            <a:off x="4724400" y="4228452"/>
            <a:ext cx="3505200" cy="584775"/>
          </a:xfrm>
          <a:prstGeom prst="rect">
            <a:avLst/>
          </a:prstGeom>
          <a:noFill/>
        </p:spPr>
        <p:txBody>
          <a:bodyPr wrap="square" rtlCol="0">
            <a:spAutoFit/>
          </a:bodyPr>
          <a:lstStyle/>
          <a:p>
            <a:pPr>
              <a:buNone/>
            </a:pPr>
            <a:r>
              <a:rPr lang="en-US" dirty="0" smtClean="0">
                <a:solidFill>
                  <a:srgbClr val="00B050"/>
                </a:solidFill>
                <a:effectLst/>
              </a:rPr>
              <a:t>Metabolism:</a:t>
            </a:r>
            <a:endParaRPr lang="en-US" dirty="0">
              <a:solidFill>
                <a:srgbClr val="00B050"/>
              </a:solidFill>
              <a:effectLst/>
            </a:endParaRPr>
          </a:p>
        </p:txBody>
      </p:sp>
    </p:spTree>
    <p:extLst>
      <p:ext uri="{BB962C8B-B14F-4D97-AF65-F5344CB8AC3E}">
        <p14:creationId xmlns:p14="http://schemas.microsoft.com/office/powerpoint/2010/main" val="3146291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19007"/>
            <a:ext cx="3657600" cy="584775"/>
          </a:xfrm>
          <a:prstGeom prst="rect">
            <a:avLst/>
          </a:prstGeom>
          <a:noFill/>
        </p:spPr>
        <p:txBody>
          <a:bodyPr wrap="square" rtlCol="0">
            <a:spAutoFit/>
          </a:bodyPr>
          <a:lstStyle/>
          <a:p>
            <a:pPr>
              <a:buNone/>
            </a:pPr>
            <a:r>
              <a:rPr lang="en-US" dirty="0" smtClean="0">
                <a:solidFill>
                  <a:srgbClr val="0000CC"/>
                </a:solidFill>
                <a:effectLst/>
              </a:rPr>
              <a:t>Paramecium</a:t>
            </a:r>
            <a:endParaRPr lang="en-US" dirty="0">
              <a:solidFill>
                <a:srgbClr val="0000CC"/>
              </a:solidFill>
              <a:effectLst/>
            </a:endParaRPr>
          </a:p>
        </p:txBody>
      </p:sp>
      <p:pic>
        <p:nvPicPr>
          <p:cNvPr id="4" name="Picture 3"/>
          <p:cNvPicPr/>
          <p:nvPr/>
        </p:nvPicPr>
        <p:blipFill>
          <a:blip r:embed="rId2"/>
          <a:stretch>
            <a:fillRect/>
          </a:stretch>
        </p:blipFill>
        <p:spPr>
          <a:xfrm>
            <a:off x="2326037" y="928321"/>
            <a:ext cx="4732972" cy="5201603"/>
          </a:xfrm>
          <a:prstGeom prst="rect">
            <a:avLst/>
          </a:prstGeom>
        </p:spPr>
      </p:pic>
    </p:spTree>
    <p:extLst>
      <p:ext uri="{BB962C8B-B14F-4D97-AF65-F5344CB8AC3E}">
        <p14:creationId xmlns:p14="http://schemas.microsoft.com/office/powerpoint/2010/main" val="3341318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dirty="0" err="1" smtClean="0">
                <a:solidFill>
                  <a:srgbClr val="CC00CC"/>
                </a:solidFill>
              </a:rPr>
              <a:t>Protists</a:t>
            </a:r>
            <a:r>
              <a:rPr lang="en-US" dirty="0" smtClean="0">
                <a:solidFill>
                  <a:srgbClr val="CC00CC"/>
                </a:solidFill>
              </a:rPr>
              <a:t> - locomotion</a:t>
            </a:r>
            <a:endParaRPr lang="en-US" dirty="0">
              <a:solidFill>
                <a:srgbClr val="CC00CC"/>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343926">
            <a:off x="5740190" y="3171204"/>
            <a:ext cx="2724150" cy="277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1081819"/>
            <a:ext cx="8229600" cy="2895600"/>
          </a:xfrm>
        </p:spPr>
        <p:txBody>
          <a:bodyPr/>
          <a:lstStyle/>
          <a:p>
            <a:r>
              <a:rPr lang="en-US" dirty="0" smtClean="0">
                <a:solidFill>
                  <a:srgbClr val="6600FF"/>
                </a:solidFill>
                <a:effectLst/>
              </a:rPr>
              <a:t>Some have small, hair-like structures that come out of the membrane all over the organism… __________________</a:t>
            </a:r>
          </a:p>
          <a:p>
            <a:pPr marL="0" indent="0">
              <a:buNone/>
            </a:pPr>
            <a:endParaRPr lang="en-US" dirty="0">
              <a:solidFill>
                <a:srgbClr val="6600FF"/>
              </a:solidFill>
              <a:effectLst/>
            </a:endParaRPr>
          </a:p>
          <a:p>
            <a:pPr marL="0" indent="0">
              <a:buNone/>
            </a:pPr>
            <a:r>
              <a:rPr lang="en-US" dirty="0" smtClean="0">
                <a:solidFill>
                  <a:srgbClr val="6600FF"/>
                </a:solidFill>
                <a:effectLst/>
              </a:rPr>
              <a:t>One example is the _____________________</a:t>
            </a:r>
            <a:endParaRPr lang="en-US" dirty="0">
              <a:solidFill>
                <a:srgbClr val="6600FF"/>
              </a:solidFill>
              <a:effectLst/>
            </a:endParaRPr>
          </a:p>
        </p:txBody>
      </p:sp>
      <p:sp>
        <p:nvSpPr>
          <p:cNvPr id="4" name="TextBox 3"/>
          <p:cNvSpPr txBox="1"/>
          <p:nvPr/>
        </p:nvSpPr>
        <p:spPr>
          <a:xfrm>
            <a:off x="1704594" y="3669792"/>
            <a:ext cx="2514600" cy="584775"/>
          </a:xfrm>
          <a:prstGeom prst="rect">
            <a:avLst/>
          </a:prstGeom>
          <a:noFill/>
        </p:spPr>
        <p:txBody>
          <a:bodyPr wrap="square" rtlCol="0">
            <a:spAutoFit/>
          </a:bodyPr>
          <a:lstStyle/>
          <a:p>
            <a:pPr>
              <a:buNone/>
            </a:pPr>
            <a:r>
              <a:rPr lang="en-US" sz="3200" dirty="0" smtClean="0">
                <a:solidFill>
                  <a:srgbClr val="FF0000"/>
                </a:solidFill>
              </a:rPr>
              <a:t>Paramecium</a:t>
            </a:r>
            <a:endParaRPr lang="en-US" sz="3200" dirty="0">
              <a:solidFill>
                <a:srgbClr val="FF0000"/>
              </a:solidFill>
            </a:endParaRPr>
          </a:p>
        </p:txBody>
      </p:sp>
      <p:sp>
        <p:nvSpPr>
          <p:cNvPr id="6" name="TextBox 5"/>
          <p:cNvSpPr txBox="1"/>
          <p:nvPr/>
        </p:nvSpPr>
        <p:spPr>
          <a:xfrm>
            <a:off x="3590544" y="2057400"/>
            <a:ext cx="1257300" cy="584775"/>
          </a:xfrm>
          <a:prstGeom prst="rect">
            <a:avLst/>
          </a:prstGeom>
          <a:noFill/>
        </p:spPr>
        <p:txBody>
          <a:bodyPr wrap="square" rtlCol="0">
            <a:spAutoFit/>
          </a:bodyPr>
          <a:lstStyle/>
          <a:p>
            <a:pPr>
              <a:buNone/>
            </a:pPr>
            <a:r>
              <a:rPr lang="en-US" sz="3200" dirty="0" smtClean="0">
                <a:solidFill>
                  <a:srgbClr val="FF0000"/>
                </a:solidFill>
              </a:rPr>
              <a:t>Cilia</a:t>
            </a:r>
            <a:endParaRPr lang="en-US" sz="3200" dirty="0">
              <a:solidFill>
                <a:srgbClr val="FF0000"/>
              </a:solidFill>
            </a:endParaRPr>
          </a:p>
        </p:txBody>
      </p:sp>
    </p:spTree>
    <p:extLst>
      <p:ext uri="{BB962C8B-B14F-4D97-AF65-F5344CB8AC3E}">
        <p14:creationId xmlns:p14="http://schemas.microsoft.com/office/powerpoint/2010/main" val="250422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19007"/>
            <a:ext cx="3657600" cy="584775"/>
          </a:xfrm>
          <a:prstGeom prst="rect">
            <a:avLst/>
          </a:prstGeom>
          <a:noFill/>
        </p:spPr>
        <p:txBody>
          <a:bodyPr wrap="square" rtlCol="0">
            <a:spAutoFit/>
          </a:bodyPr>
          <a:lstStyle/>
          <a:p>
            <a:pPr>
              <a:buNone/>
            </a:pPr>
            <a:r>
              <a:rPr lang="en-US" dirty="0" smtClean="0">
                <a:solidFill>
                  <a:srgbClr val="FF0000"/>
                </a:solidFill>
                <a:effectLst/>
              </a:rPr>
              <a:t>Paramecium</a:t>
            </a:r>
            <a:endParaRPr lang="en-US" dirty="0">
              <a:solidFill>
                <a:srgbClr val="FF0000"/>
              </a:solidFill>
              <a:effectLst/>
            </a:endParaRPr>
          </a:p>
        </p:txBody>
      </p:sp>
      <p:pic>
        <p:nvPicPr>
          <p:cNvPr id="4" name="Picture 3"/>
          <p:cNvPicPr/>
          <p:nvPr/>
        </p:nvPicPr>
        <p:blipFill>
          <a:blip r:embed="rId2"/>
          <a:stretch>
            <a:fillRect/>
          </a:stretch>
        </p:blipFill>
        <p:spPr>
          <a:xfrm>
            <a:off x="508861" y="1208032"/>
            <a:ext cx="4732972" cy="5223559"/>
          </a:xfrm>
          <a:prstGeom prst="rect">
            <a:avLst/>
          </a:prstGeom>
        </p:spPr>
      </p:pic>
      <p:sp>
        <p:nvSpPr>
          <p:cNvPr id="5" name="TextBox 4"/>
          <p:cNvSpPr txBox="1"/>
          <p:nvPr/>
        </p:nvSpPr>
        <p:spPr>
          <a:xfrm>
            <a:off x="7798376" y="4336848"/>
            <a:ext cx="1524000" cy="584775"/>
          </a:xfrm>
          <a:prstGeom prst="rect">
            <a:avLst/>
          </a:prstGeom>
          <a:noFill/>
        </p:spPr>
        <p:txBody>
          <a:bodyPr wrap="square" rtlCol="0">
            <a:spAutoFit/>
          </a:bodyPr>
          <a:lstStyle/>
          <a:p>
            <a:pPr>
              <a:buNone/>
            </a:pPr>
            <a:r>
              <a:rPr lang="en-US" dirty="0" smtClean="0">
                <a:solidFill>
                  <a:srgbClr val="0000CC"/>
                </a:solidFill>
                <a:effectLst/>
              </a:rPr>
              <a:t>cilia</a:t>
            </a:r>
            <a:endParaRPr lang="en-US" dirty="0">
              <a:solidFill>
                <a:srgbClr val="0000CC"/>
              </a:solidFill>
              <a:effectLst/>
            </a:endParaRPr>
          </a:p>
        </p:txBody>
      </p:sp>
      <p:sp>
        <p:nvSpPr>
          <p:cNvPr id="6" name="TextBox 5"/>
          <p:cNvSpPr txBox="1"/>
          <p:nvPr/>
        </p:nvSpPr>
        <p:spPr>
          <a:xfrm>
            <a:off x="5217003" y="2188227"/>
            <a:ext cx="3622197" cy="523220"/>
          </a:xfrm>
          <a:prstGeom prst="rect">
            <a:avLst/>
          </a:prstGeom>
          <a:noFill/>
        </p:spPr>
        <p:txBody>
          <a:bodyPr wrap="square" rtlCol="0">
            <a:spAutoFit/>
          </a:bodyPr>
          <a:lstStyle/>
          <a:p>
            <a:pPr>
              <a:buNone/>
            </a:pPr>
            <a:r>
              <a:rPr lang="en-US" sz="2800" dirty="0" smtClean="0">
                <a:solidFill>
                  <a:srgbClr val="0000CC"/>
                </a:solidFill>
                <a:effectLst/>
              </a:rPr>
              <a:t>Contractile </a:t>
            </a:r>
            <a:r>
              <a:rPr lang="en-US" sz="2800" dirty="0" smtClean="0">
                <a:solidFill>
                  <a:srgbClr val="0000CC"/>
                </a:solidFill>
                <a:effectLst/>
              </a:rPr>
              <a:t>vacuole</a:t>
            </a:r>
            <a:endParaRPr lang="en-US" sz="2800" dirty="0">
              <a:solidFill>
                <a:srgbClr val="0000CC"/>
              </a:solidFill>
              <a:effectLst/>
            </a:endParaRPr>
          </a:p>
        </p:txBody>
      </p:sp>
      <p:sp>
        <p:nvSpPr>
          <p:cNvPr id="7" name="TextBox 6"/>
          <p:cNvSpPr txBox="1"/>
          <p:nvPr/>
        </p:nvSpPr>
        <p:spPr>
          <a:xfrm>
            <a:off x="6479873" y="1509894"/>
            <a:ext cx="2968927" cy="584775"/>
          </a:xfrm>
          <a:prstGeom prst="rect">
            <a:avLst/>
          </a:prstGeom>
          <a:noFill/>
        </p:spPr>
        <p:txBody>
          <a:bodyPr wrap="square" rtlCol="0">
            <a:spAutoFit/>
          </a:bodyPr>
          <a:lstStyle/>
          <a:p>
            <a:pPr>
              <a:buNone/>
            </a:pPr>
            <a:r>
              <a:rPr lang="en-US" dirty="0" smtClean="0">
                <a:solidFill>
                  <a:srgbClr val="0000CC"/>
                </a:solidFill>
                <a:effectLst/>
              </a:rPr>
              <a:t>Oral </a:t>
            </a:r>
            <a:r>
              <a:rPr lang="en-US" dirty="0" smtClean="0">
                <a:solidFill>
                  <a:srgbClr val="0000CC"/>
                </a:solidFill>
                <a:effectLst/>
              </a:rPr>
              <a:t>groove</a:t>
            </a:r>
            <a:endParaRPr lang="en-US" dirty="0">
              <a:solidFill>
                <a:srgbClr val="0000CC"/>
              </a:solidFill>
              <a:effectLst/>
            </a:endParaRPr>
          </a:p>
        </p:txBody>
      </p:sp>
      <p:sp>
        <p:nvSpPr>
          <p:cNvPr id="8" name="TextBox 7"/>
          <p:cNvSpPr txBox="1"/>
          <p:nvPr/>
        </p:nvSpPr>
        <p:spPr>
          <a:xfrm>
            <a:off x="6274376" y="498121"/>
            <a:ext cx="3048000" cy="584775"/>
          </a:xfrm>
          <a:prstGeom prst="rect">
            <a:avLst/>
          </a:prstGeom>
          <a:noFill/>
        </p:spPr>
        <p:txBody>
          <a:bodyPr wrap="square" rtlCol="0">
            <a:spAutoFit/>
          </a:bodyPr>
          <a:lstStyle/>
          <a:p>
            <a:pPr>
              <a:buNone/>
            </a:pPr>
            <a:r>
              <a:rPr lang="en-US" dirty="0" smtClean="0">
                <a:solidFill>
                  <a:srgbClr val="0000CC"/>
                </a:solidFill>
                <a:effectLst/>
              </a:rPr>
              <a:t>micronucleus</a:t>
            </a:r>
            <a:endParaRPr lang="en-US" dirty="0">
              <a:solidFill>
                <a:srgbClr val="0000CC"/>
              </a:solidFill>
              <a:effectLst/>
            </a:endParaRPr>
          </a:p>
        </p:txBody>
      </p:sp>
      <p:sp>
        <p:nvSpPr>
          <p:cNvPr id="9" name="TextBox 8"/>
          <p:cNvSpPr txBox="1"/>
          <p:nvPr/>
        </p:nvSpPr>
        <p:spPr>
          <a:xfrm>
            <a:off x="5584834" y="3529677"/>
            <a:ext cx="3759832" cy="584775"/>
          </a:xfrm>
          <a:prstGeom prst="rect">
            <a:avLst/>
          </a:prstGeom>
          <a:noFill/>
        </p:spPr>
        <p:txBody>
          <a:bodyPr wrap="square" rtlCol="0">
            <a:spAutoFit/>
          </a:bodyPr>
          <a:lstStyle/>
          <a:p>
            <a:pPr>
              <a:buNone/>
            </a:pPr>
            <a:r>
              <a:rPr lang="en-US" dirty="0" smtClean="0">
                <a:solidFill>
                  <a:srgbClr val="0000CC"/>
                </a:solidFill>
                <a:effectLst/>
              </a:rPr>
              <a:t>Cell </a:t>
            </a:r>
            <a:r>
              <a:rPr lang="en-US" dirty="0" smtClean="0">
                <a:solidFill>
                  <a:srgbClr val="0000CC"/>
                </a:solidFill>
                <a:effectLst/>
              </a:rPr>
              <a:t>membrane</a:t>
            </a:r>
            <a:endParaRPr lang="en-US" dirty="0">
              <a:solidFill>
                <a:srgbClr val="0000CC"/>
              </a:solidFill>
              <a:effectLst/>
            </a:endParaRPr>
          </a:p>
        </p:txBody>
      </p:sp>
      <p:sp>
        <p:nvSpPr>
          <p:cNvPr id="10" name="TextBox 9"/>
          <p:cNvSpPr txBox="1"/>
          <p:nvPr/>
        </p:nvSpPr>
        <p:spPr>
          <a:xfrm>
            <a:off x="6370691" y="2805005"/>
            <a:ext cx="3043238" cy="523220"/>
          </a:xfrm>
          <a:prstGeom prst="rect">
            <a:avLst/>
          </a:prstGeom>
          <a:noFill/>
        </p:spPr>
        <p:txBody>
          <a:bodyPr wrap="square" rtlCol="0">
            <a:spAutoFit/>
          </a:bodyPr>
          <a:lstStyle/>
          <a:p>
            <a:pPr>
              <a:buNone/>
            </a:pPr>
            <a:r>
              <a:rPr lang="en-US" sz="2800" dirty="0" smtClean="0">
                <a:solidFill>
                  <a:srgbClr val="0000CC"/>
                </a:solidFill>
                <a:effectLst/>
              </a:rPr>
              <a:t>Food </a:t>
            </a:r>
            <a:r>
              <a:rPr lang="en-US" sz="2800" dirty="0" smtClean="0">
                <a:solidFill>
                  <a:srgbClr val="0000CC"/>
                </a:solidFill>
                <a:effectLst/>
              </a:rPr>
              <a:t>vacuole</a:t>
            </a:r>
            <a:endParaRPr lang="en-US" sz="2800" dirty="0">
              <a:solidFill>
                <a:srgbClr val="0000CC"/>
              </a:solidFill>
              <a:effectLst/>
            </a:endParaRPr>
          </a:p>
        </p:txBody>
      </p:sp>
      <p:sp>
        <p:nvSpPr>
          <p:cNvPr id="11" name="TextBox 10"/>
          <p:cNvSpPr txBox="1"/>
          <p:nvPr/>
        </p:nvSpPr>
        <p:spPr>
          <a:xfrm>
            <a:off x="4904414" y="1129675"/>
            <a:ext cx="3322336" cy="523220"/>
          </a:xfrm>
          <a:prstGeom prst="rect">
            <a:avLst/>
          </a:prstGeom>
          <a:noFill/>
        </p:spPr>
        <p:txBody>
          <a:bodyPr wrap="square" rtlCol="0">
            <a:spAutoFit/>
          </a:bodyPr>
          <a:lstStyle/>
          <a:p>
            <a:pPr>
              <a:buNone/>
            </a:pPr>
            <a:r>
              <a:rPr lang="en-US" sz="2800" dirty="0" smtClean="0">
                <a:solidFill>
                  <a:srgbClr val="0000CC"/>
                </a:solidFill>
                <a:effectLst/>
              </a:rPr>
              <a:t>Macronucleus</a:t>
            </a:r>
            <a:endParaRPr lang="en-US" sz="2800" dirty="0">
              <a:solidFill>
                <a:srgbClr val="0000CC"/>
              </a:solidFill>
              <a:effectLst/>
            </a:endParaRPr>
          </a:p>
        </p:txBody>
      </p:sp>
      <p:sp>
        <p:nvSpPr>
          <p:cNvPr id="12" name="TextBox 11"/>
          <p:cNvSpPr txBox="1"/>
          <p:nvPr/>
        </p:nvSpPr>
        <p:spPr>
          <a:xfrm>
            <a:off x="5237945" y="4418702"/>
            <a:ext cx="2819400" cy="584775"/>
          </a:xfrm>
          <a:prstGeom prst="rect">
            <a:avLst/>
          </a:prstGeom>
          <a:noFill/>
        </p:spPr>
        <p:txBody>
          <a:bodyPr wrap="square" rtlCol="0">
            <a:spAutoFit/>
          </a:bodyPr>
          <a:lstStyle/>
          <a:p>
            <a:pPr>
              <a:buNone/>
            </a:pPr>
            <a:r>
              <a:rPr lang="en-US" dirty="0" smtClean="0">
                <a:solidFill>
                  <a:srgbClr val="0000CC"/>
                </a:solidFill>
                <a:effectLst/>
              </a:rPr>
              <a:t>Anal </a:t>
            </a:r>
            <a:r>
              <a:rPr lang="en-US" dirty="0" smtClean="0">
                <a:solidFill>
                  <a:srgbClr val="0000CC"/>
                </a:solidFill>
                <a:effectLst/>
              </a:rPr>
              <a:t>pore</a:t>
            </a:r>
            <a:endParaRPr lang="en-US" dirty="0">
              <a:solidFill>
                <a:srgbClr val="0000CC"/>
              </a:solidFill>
              <a:effectLst/>
            </a:endParaRPr>
          </a:p>
        </p:txBody>
      </p:sp>
    </p:spTree>
    <p:extLst>
      <p:ext uri="{BB962C8B-B14F-4D97-AF65-F5344CB8AC3E}">
        <p14:creationId xmlns:p14="http://schemas.microsoft.com/office/powerpoint/2010/main" val="1845411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ctrTitle"/>
          </p:nvPr>
        </p:nvSpPr>
        <p:spPr>
          <a:xfrm>
            <a:off x="179388" y="115888"/>
            <a:ext cx="8785225" cy="493712"/>
          </a:xfrm>
        </p:spPr>
        <p:txBody>
          <a:bodyPr/>
          <a:lstStyle/>
          <a:p>
            <a:r>
              <a:rPr lang="en-US" altLang="en-US" sz="4000" b="1" dirty="0">
                <a:solidFill>
                  <a:schemeClr val="bg1"/>
                </a:solidFill>
                <a:latin typeface="Tahoma" pitchFamily="34" charset="0"/>
              </a:rPr>
              <a:t>Compound Microscope</a:t>
            </a:r>
            <a:endParaRPr lang="en-US" altLang="en-US" sz="3600" b="1" dirty="0">
              <a:solidFill>
                <a:schemeClr val="bg1"/>
              </a:solidFill>
              <a:latin typeface="Tahoma" pitchFamily="34" charset="0"/>
            </a:endParaRPr>
          </a:p>
        </p:txBody>
      </p:sp>
      <p:pic>
        <p:nvPicPr>
          <p:cNvPr id="124932" name="Picture 4" descr="MIC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9600" y="914400"/>
            <a:ext cx="4394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Text Box 6"/>
          <p:cNvSpPr txBox="1">
            <a:spLocks noChangeArrowheads="1"/>
          </p:cNvSpPr>
          <p:nvPr/>
        </p:nvSpPr>
        <p:spPr bwMode="auto">
          <a:xfrm>
            <a:off x="228600" y="925513"/>
            <a:ext cx="4114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smtClean="0">
                <a:solidFill>
                  <a:schemeClr val="accent1"/>
                </a:solidFill>
                <a:effectLst/>
              </a:rPr>
              <a:t>2</a:t>
            </a:r>
            <a:r>
              <a:rPr lang="en-US" altLang="en-US" sz="2000" b="1" dirty="0" smtClean="0">
                <a:solidFill>
                  <a:schemeClr val="accent1"/>
                </a:solidFill>
                <a:effectLst/>
                <a:latin typeface="Tahoma" pitchFamily="34" charset="0"/>
              </a:rPr>
              <a:t>. </a:t>
            </a:r>
            <a:r>
              <a:rPr lang="en-US" altLang="en-US" sz="2000" b="1" dirty="0">
                <a:solidFill>
                  <a:schemeClr val="accent1"/>
                </a:solidFill>
                <a:effectLst/>
                <a:latin typeface="Tahoma" pitchFamily="34" charset="0"/>
              </a:rPr>
              <a:t>Body Tube </a:t>
            </a:r>
            <a:r>
              <a:rPr lang="en-US" altLang="en-US" sz="2000" dirty="0">
                <a:solidFill>
                  <a:schemeClr val="accent1"/>
                </a:solidFill>
                <a:effectLst/>
              </a:rPr>
              <a:t>– gives distance between eyepiece and objective.</a:t>
            </a:r>
          </a:p>
        </p:txBody>
      </p:sp>
      <p:sp>
        <p:nvSpPr>
          <p:cNvPr id="124935" name="Text Box 7"/>
          <p:cNvSpPr txBox="1">
            <a:spLocks noChangeArrowheads="1"/>
          </p:cNvSpPr>
          <p:nvPr/>
        </p:nvSpPr>
        <p:spPr bwMode="auto">
          <a:xfrm>
            <a:off x="4572000" y="620713"/>
            <a:ext cx="472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smtClean="0">
                <a:solidFill>
                  <a:srgbClr val="FF0000"/>
                </a:solidFill>
                <a:effectLst/>
              </a:rPr>
              <a:t>1</a:t>
            </a:r>
            <a:r>
              <a:rPr lang="en-US" altLang="en-US" sz="2000" b="1" dirty="0" smtClean="0">
                <a:solidFill>
                  <a:srgbClr val="FF0000"/>
                </a:solidFill>
                <a:effectLst/>
                <a:latin typeface="Tahoma" pitchFamily="34" charset="0"/>
              </a:rPr>
              <a:t>. </a:t>
            </a:r>
            <a:r>
              <a:rPr lang="en-US" altLang="en-US" sz="2000" b="1" dirty="0">
                <a:solidFill>
                  <a:srgbClr val="FF0000"/>
                </a:solidFill>
                <a:effectLst/>
                <a:latin typeface="Tahoma" pitchFamily="34" charset="0"/>
              </a:rPr>
              <a:t>Eye </a:t>
            </a:r>
            <a:r>
              <a:rPr lang="en-US" altLang="en-US" sz="2000" b="1" dirty="0" smtClean="0">
                <a:solidFill>
                  <a:srgbClr val="FF0000"/>
                </a:solidFill>
                <a:effectLst/>
                <a:latin typeface="Tahoma" pitchFamily="34" charset="0"/>
              </a:rPr>
              <a:t>Piece or Ocular </a:t>
            </a:r>
            <a:r>
              <a:rPr lang="en-US" altLang="en-US" sz="2000" dirty="0">
                <a:solidFill>
                  <a:srgbClr val="FF0000"/>
                </a:solidFill>
                <a:effectLst/>
              </a:rPr>
              <a:t>– </a:t>
            </a:r>
            <a:r>
              <a:rPr lang="en-US" altLang="en-US" sz="2000" dirty="0" smtClean="0">
                <a:solidFill>
                  <a:srgbClr val="FF0000"/>
                </a:solidFill>
                <a:effectLst/>
              </a:rPr>
              <a:t>lens </a:t>
            </a:r>
            <a:r>
              <a:rPr lang="en-US" altLang="en-US" sz="2000" dirty="0">
                <a:solidFill>
                  <a:srgbClr val="FF0000"/>
                </a:solidFill>
                <a:effectLst/>
              </a:rPr>
              <a:t>closest to the eye.</a:t>
            </a:r>
          </a:p>
        </p:txBody>
      </p:sp>
      <p:sp>
        <p:nvSpPr>
          <p:cNvPr id="124936" name="Text Box 8"/>
          <p:cNvSpPr txBox="1">
            <a:spLocks noChangeArrowheads="1"/>
          </p:cNvSpPr>
          <p:nvPr/>
        </p:nvSpPr>
        <p:spPr bwMode="auto">
          <a:xfrm>
            <a:off x="4008120" y="2455069"/>
            <a:ext cx="5257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buNone/>
            </a:pPr>
            <a:r>
              <a:rPr lang="en-US" altLang="en-US" sz="2000" b="1" dirty="0">
                <a:solidFill>
                  <a:srgbClr val="FF0000"/>
                </a:solidFill>
                <a:effectLst/>
                <a:latin typeface="Tahoma" pitchFamily="34" charset="0"/>
              </a:rPr>
              <a:t>4. Arm </a:t>
            </a:r>
            <a:r>
              <a:rPr lang="en-US" altLang="en-US" sz="2000" dirty="0">
                <a:solidFill>
                  <a:srgbClr val="FF0000"/>
                </a:solidFill>
                <a:effectLst/>
              </a:rPr>
              <a:t>– holds the tube and lenses.</a:t>
            </a:r>
          </a:p>
        </p:txBody>
      </p:sp>
      <p:sp>
        <p:nvSpPr>
          <p:cNvPr id="124937" name="Text Box 9"/>
          <p:cNvSpPr txBox="1">
            <a:spLocks noChangeArrowheads="1"/>
          </p:cNvSpPr>
          <p:nvPr/>
        </p:nvSpPr>
        <p:spPr bwMode="auto">
          <a:xfrm>
            <a:off x="152400" y="18288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3. Nose Piece </a:t>
            </a:r>
            <a:r>
              <a:rPr lang="en-US" altLang="en-US" sz="2000" dirty="0">
                <a:solidFill>
                  <a:srgbClr val="00B050"/>
                </a:solidFill>
                <a:effectLst/>
              </a:rPr>
              <a:t>– holds   the objectives.</a:t>
            </a:r>
          </a:p>
        </p:txBody>
      </p:sp>
      <p:sp>
        <p:nvSpPr>
          <p:cNvPr id="124938" name="Text Box 10"/>
          <p:cNvSpPr txBox="1">
            <a:spLocks noChangeArrowheads="1"/>
          </p:cNvSpPr>
          <p:nvPr/>
        </p:nvSpPr>
        <p:spPr bwMode="auto">
          <a:xfrm>
            <a:off x="5105400" y="3287713"/>
            <a:ext cx="41910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6. Stage </a:t>
            </a:r>
            <a:r>
              <a:rPr lang="en-US" altLang="en-US" sz="2000" dirty="0">
                <a:solidFill>
                  <a:srgbClr val="00B050"/>
                </a:solidFill>
                <a:effectLst/>
              </a:rPr>
              <a:t>– platform for the slides.</a:t>
            </a:r>
          </a:p>
        </p:txBody>
      </p:sp>
      <p:sp>
        <p:nvSpPr>
          <p:cNvPr id="124939" name="Text Box 11"/>
          <p:cNvSpPr txBox="1">
            <a:spLocks noChangeArrowheads="1"/>
          </p:cNvSpPr>
          <p:nvPr/>
        </p:nvSpPr>
        <p:spPr bwMode="auto">
          <a:xfrm>
            <a:off x="63500" y="2678113"/>
            <a:ext cx="33528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5. </a:t>
            </a:r>
            <a:r>
              <a:rPr lang="en-US" altLang="en-US" sz="2000" b="1" dirty="0" smtClean="0">
                <a:solidFill>
                  <a:srgbClr val="0070C0"/>
                </a:solidFill>
                <a:effectLst/>
                <a:latin typeface="Tahoma" pitchFamily="34" charset="0"/>
              </a:rPr>
              <a:t>Objective lenses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lens closest to the slide.</a:t>
            </a:r>
          </a:p>
        </p:txBody>
      </p:sp>
      <p:sp>
        <p:nvSpPr>
          <p:cNvPr id="124940" name="Text Box 12"/>
          <p:cNvSpPr txBox="1">
            <a:spLocks noChangeArrowheads="1"/>
          </p:cNvSpPr>
          <p:nvPr/>
        </p:nvSpPr>
        <p:spPr bwMode="auto">
          <a:xfrm>
            <a:off x="0" y="3440113"/>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FF0000"/>
                </a:solidFill>
                <a:effectLst/>
                <a:latin typeface="Tahoma" pitchFamily="34" charset="0"/>
              </a:rPr>
              <a:t>7. Stage clips </a:t>
            </a:r>
            <a:r>
              <a:rPr lang="en-US" altLang="en-US" sz="2000" dirty="0">
                <a:solidFill>
                  <a:srgbClr val="FF0000"/>
                </a:solidFill>
                <a:effectLst/>
                <a:latin typeface="Tahoma" pitchFamily="34" charset="0"/>
              </a:rPr>
              <a:t>– </a:t>
            </a:r>
          </a:p>
          <a:p>
            <a:pPr>
              <a:buNone/>
            </a:pPr>
            <a:r>
              <a:rPr lang="en-US" altLang="en-US" sz="2000" dirty="0">
                <a:solidFill>
                  <a:srgbClr val="FF0000"/>
                </a:solidFill>
                <a:effectLst/>
              </a:rPr>
              <a:t>Holds the slide in place.</a:t>
            </a:r>
          </a:p>
        </p:txBody>
      </p:sp>
      <p:sp>
        <p:nvSpPr>
          <p:cNvPr id="124941" name="Text Box 13"/>
          <p:cNvSpPr txBox="1">
            <a:spLocks noChangeArrowheads="1"/>
          </p:cNvSpPr>
          <p:nvPr/>
        </p:nvSpPr>
        <p:spPr bwMode="auto">
          <a:xfrm>
            <a:off x="0" y="4125913"/>
            <a:ext cx="403860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B050"/>
                </a:solidFill>
                <a:effectLst/>
                <a:latin typeface="Tahoma" pitchFamily="34" charset="0"/>
              </a:rPr>
              <a:t>9. </a:t>
            </a:r>
            <a:r>
              <a:rPr lang="en-US" altLang="en-US" sz="2000" b="1" dirty="0" smtClean="0">
                <a:solidFill>
                  <a:srgbClr val="00B050"/>
                </a:solidFill>
                <a:effectLst/>
                <a:latin typeface="Tahoma" pitchFamily="34" charset="0"/>
              </a:rPr>
              <a:t>Diaphragm / IRIS </a:t>
            </a:r>
            <a:r>
              <a:rPr lang="en-US" altLang="en-US" sz="2000" dirty="0">
                <a:solidFill>
                  <a:srgbClr val="00B050"/>
                </a:solidFill>
                <a:effectLst/>
                <a:latin typeface="Tahoma" pitchFamily="34" charset="0"/>
              </a:rPr>
              <a:t>– </a:t>
            </a:r>
          </a:p>
          <a:p>
            <a:pPr>
              <a:buNone/>
            </a:pPr>
            <a:r>
              <a:rPr lang="en-US" altLang="en-US" sz="2000" dirty="0">
                <a:latin typeface="Tahoma" pitchFamily="34" charset="0"/>
              </a:rPr>
              <a:t>     </a:t>
            </a:r>
            <a:r>
              <a:rPr lang="en-US" altLang="en-US" sz="2000" dirty="0">
                <a:solidFill>
                  <a:srgbClr val="00B050"/>
                </a:solidFill>
                <a:effectLst/>
              </a:rPr>
              <a:t>Controls the amount of light.</a:t>
            </a:r>
          </a:p>
        </p:txBody>
      </p:sp>
      <p:sp>
        <p:nvSpPr>
          <p:cNvPr id="124942" name="Text Box 14"/>
          <p:cNvSpPr txBox="1">
            <a:spLocks noChangeArrowheads="1"/>
          </p:cNvSpPr>
          <p:nvPr/>
        </p:nvSpPr>
        <p:spPr bwMode="auto">
          <a:xfrm>
            <a:off x="152400" y="4724400"/>
            <a:ext cx="32004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11. Light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Shines light through the slide, lens, tube.</a:t>
            </a:r>
          </a:p>
        </p:txBody>
      </p:sp>
      <p:sp>
        <p:nvSpPr>
          <p:cNvPr id="124943" name="Text Box 15"/>
          <p:cNvSpPr txBox="1">
            <a:spLocks noChangeArrowheads="1"/>
          </p:cNvSpPr>
          <p:nvPr/>
        </p:nvSpPr>
        <p:spPr bwMode="auto">
          <a:xfrm>
            <a:off x="5270500" y="3937000"/>
            <a:ext cx="457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0070C0"/>
                </a:solidFill>
                <a:effectLst/>
                <a:latin typeface="Tahoma" pitchFamily="34" charset="0"/>
              </a:rPr>
              <a:t>8. </a:t>
            </a:r>
            <a:r>
              <a:rPr lang="en-US" altLang="en-US" sz="2000" b="1" dirty="0" smtClean="0">
                <a:solidFill>
                  <a:srgbClr val="0070C0"/>
                </a:solidFill>
                <a:effectLst/>
                <a:latin typeface="Tahoma" pitchFamily="34" charset="0"/>
              </a:rPr>
              <a:t>Coarse </a:t>
            </a:r>
            <a:r>
              <a:rPr lang="en-US" altLang="en-US" sz="2000" b="1" dirty="0">
                <a:solidFill>
                  <a:srgbClr val="0070C0"/>
                </a:solidFill>
                <a:effectLst/>
                <a:latin typeface="Tahoma" pitchFamily="34" charset="0"/>
              </a:rPr>
              <a:t>Adjustment knob </a:t>
            </a:r>
            <a:r>
              <a:rPr lang="en-US" altLang="en-US" sz="2000" dirty="0">
                <a:solidFill>
                  <a:srgbClr val="0070C0"/>
                </a:solidFill>
                <a:effectLst/>
                <a:latin typeface="Tahoma" pitchFamily="34" charset="0"/>
              </a:rPr>
              <a:t>– </a:t>
            </a:r>
          </a:p>
          <a:p>
            <a:pPr>
              <a:buNone/>
            </a:pPr>
            <a:r>
              <a:rPr lang="en-US" altLang="en-US" sz="2000" dirty="0">
                <a:solidFill>
                  <a:srgbClr val="0070C0"/>
                </a:solidFill>
                <a:effectLst/>
              </a:rPr>
              <a:t>Moves stage up/down (to focus).</a:t>
            </a:r>
          </a:p>
        </p:txBody>
      </p:sp>
      <p:sp>
        <p:nvSpPr>
          <p:cNvPr id="124944" name="Text Box 16"/>
          <p:cNvSpPr txBox="1">
            <a:spLocks noChangeArrowheads="1"/>
          </p:cNvSpPr>
          <p:nvPr/>
        </p:nvSpPr>
        <p:spPr bwMode="auto">
          <a:xfrm>
            <a:off x="5257800" y="4648200"/>
            <a:ext cx="403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solidFill>
                  <a:srgbClr val="FF0000"/>
                </a:solidFill>
                <a:effectLst/>
                <a:latin typeface="Tahoma" pitchFamily="34" charset="0"/>
              </a:rPr>
              <a:t>10. Fine Adjustment knob </a:t>
            </a:r>
            <a:r>
              <a:rPr lang="en-US" altLang="en-US" sz="2000" dirty="0">
                <a:solidFill>
                  <a:srgbClr val="FF0000"/>
                </a:solidFill>
                <a:effectLst/>
                <a:latin typeface="Tahoma" pitchFamily="34" charset="0"/>
              </a:rPr>
              <a:t>– </a:t>
            </a:r>
          </a:p>
          <a:p>
            <a:pPr>
              <a:buNone/>
            </a:pPr>
            <a:r>
              <a:rPr lang="en-US" altLang="en-US" sz="2000" dirty="0">
                <a:solidFill>
                  <a:srgbClr val="FF0000"/>
                </a:solidFill>
                <a:effectLst/>
                <a:latin typeface="Tahoma" pitchFamily="34" charset="0"/>
              </a:rPr>
              <a:t>      Moves stage up/down </a:t>
            </a:r>
            <a:r>
              <a:rPr lang="en-US" altLang="en-US" sz="2000" i="1" dirty="0">
                <a:solidFill>
                  <a:srgbClr val="FF0000"/>
                </a:solidFill>
                <a:effectLst/>
              </a:rPr>
              <a:t>slightly</a:t>
            </a:r>
            <a:endParaRPr lang="en-US" altLang="en-US" sz="2000" dirty="0">
              <a:solidFill>
                <a:srgbClr val="FF0000"/>
              </a:solidFill>
              <a:effectLst/>
            </a:endParaRPr>
          </a:p>
        </p:txBody>
      </p:sp>
      <p:sp>
        <p:nvSpPr>
          <p:cNvPr id="124945" name="Text Box 17"/>
          <p:cNvSpPr txBox="1">
            <a:spLocks noChangeArrowheads="1"/>
          </p:cNvSpPr>
          <p:nvPr/>
        </p:nvSpPr>
        <p:spPr bwMode="auto">
          <a:xfrm>
            <a:off x="4724400" y="5170488"/>
            <a:ext cx="472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None/>
            </a:pPr>
            <a:r>
              <a:rPr lang="en-US" altLang="en-US" sz="2000" b="1" dirty="0">
                <a:latin typeface="Tahoma" pitchFamily="34" charset="0"/>
              </a:rPr>
              <a:t> </a:t>
            </a:r>
            <a:r>
              <a:rPr lang="en-US" altLang="en-US" sz="2000" b="1" dirty="0" smtClean="0">
                <a:solidFill>
                  <a:srgbClr val="00B050"/>
                </a:solidFill>
                <a:effectLst/>
                <a:latin typeface="Tahoma" pitchFamily="34" charset="0"/>
              </a:rPr>
              <a:t>12</a:t>
            </a:r>
            <a:r>
              <a:rPr lang="en-US" altLang="en-US" sz="2000" b="1" dirty="0">
                <a:solidFill>
                  <a:srgbClr val="00B050"/>
                </a:solidFill>
                <a:effectLst/>
                <a:latin typeface="Tahoma" pitchFamily="34" charset="0"/>
              </a:rPr>
              <a:t>. Base </a:t>
            </a:r>
            <a:r>
              <a:rPr lang="en-US" altLang="en-US" sz="2000" dirty="0">
                <a:solidFill>
                  <a:srgbClr val="00B050"/>
                </a:solidFill>
                <a:effectLst/>
                <a:latin typeface="Tahoma" pitchFamily="34" charset="0"/>
              </a:rPr>
              <a:t>– </a:t>
            </a:r>
            <a:r>
              <a:rPr lang="en-US" altLang="en-US" sz="2000" dirty="0" smtClean="0">
                <a:solidFill>
                  <a:srgbClr val="00B050"/>
                </a:solidFill>
                <a:effectLst/>
              </a:rPr>
              <a:t>Holds </a:t>
            </a:r>
            <a:r>
              <a:rPr lang="en-US" altLang="en-US" sz="2000" dirty="0">
                <a:solidFill>
                  <a:srgbClr val="00B050"/>
                </a:solidFill>
                <a:effectLst/>
              </a:rPr>
              <a:t>up the entire microscope.</a:t>
            </a:r>
          </a:p>
        </p:txBody>
      </p:sp>
    </p:spTree>
    <p:extLst>
      <p:ext uri="{BB962C8B-B14F-4D97-AF65-F5344CB8AC3E}">
        <p14:creationId xmlns:p14="http://schemas.microsoft.com/office/powerpoint/2010/main" val="3953391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93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493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493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494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94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494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494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494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4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p:bldP spid="124935" grpId="0"/>
      <p:bldP spid="124936" grpId="0"/>
      <p:bldP spid="124937" grpId="0"/>
      <p:bldP spid="124938" grpId="0"/>
      <p:bldP spid="124939" grpId="0"/>
      <p:bldP spid="124940" grpId="0"/>
      <p:bldP spid="124941" grpId="0"/>
      <p:bldP spid="124942" grpId="0"/>
      <p:bldP spid="124943" grpId="0"/>
      <p:bldP spid="124944" grpId="0"/>
      <p:bldP spid="12494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19007"/>
            <a:ext cx="3657600" cy="584775"/>
          </a:xfrm>
          <a:prstGeom prst="rect">
            <a:avLst/>
          </a:prstGeom>
          <a:noFill/>
        </p:spPr>
        <p:txBody>
          <a:bodyPr wrap="square" rtlCol="0">
            <a:spAutoFit/>
          </a:bodyPr>
          <a:lstStyle/>
          <a:p>
            <a:pPr>
              <a:buNone/>
            </a:pPr>
            <a:r>
              <a:rPr lang="en-US" dirty="0" smtClean="0">
                <a:solidFill>
                  <a:srgbClr val="0000CC"/>
                </a:solidFill>
                <a:effectLst/>
              </a:rPr>
              <a:t>Paramecium</a:t>
            </a:r>
            <a:endParaRPr lang="en-US" dirty="0">
              <a:solidFill>
                <a:srgbClr val="0000CC"/>
              </a:solidFill>
              <a:effectLst/>
            </a:endParaRPr>
          </a:p>
        </p:txBody>
      </p:sp>
      <p:pic>
        <p:nvPicPr>
          <p:cNvPr id="4" name="Picture 3"/>
          <p:cNvPicPr/>
          <p:nvPr/>
        </p:nvPicPr>
        <p:blipFill>
          <a:blip r:embed="rId2"/>
          <a:stretch>
            <a:fillRect/>
          </a:stretch>
        </p:blipFill>
        <p:spPr>
          <a:xfrm>
            <a:off x="2326037" y="928321"/>
            <a:ext cx="4732972" cy="5201603"/>
          </a:xfrm>
          <a:prstGeom prst="rect">
            <a:avLst/>
          </a:prstGeom>
        </p:spPr>
      </p:pic>
      <p:pic>
        <p:nvPicPr>
          <p:cNvPr id="3" name="Picture 2"/>
          <p:cNvPicPr>
            <a:picLocks noChangeAspect="1"/>
          </p:cNvPicPr>
          <p:nvPr/>
        </p:nvPicPr>
        <p:blipFill>
          <a:blip r:embed="rId3"/>
          <a:stretch>
            <a:fillRect/>
          </a:stretch>
        </p:blipFill>
        <p:spPr>
          <a:xfrm>
            <a:off x="9109128" y="-296263"/>
            <a:ext cx="2962275" cy="3181350"/>
          </a:xfrm>
          <a:prstGeom prst="rect">
            <a:avLst/>
          </a:prstGeom>
        </p:spPr>
      </p:pic>
      <p:sp>
        <p:nvSpPr>
          <p:cNvPr id="5" name="TextBox 4"/>
          <p:cNvSpPr txBox="1"/>
          <p:nvPr/>
        </p:nvSpPr>
        <p:spPr>
          <a:xfrm>
            <a:off x="2039319" y="915645"/>
            <a:ext cx="1524000" cy="584775"/>
          </a:xfrm>
          <a:prstGeom prst="rect">
            <a:avLst/>
          </a:prstGeom>
          <a:noFill/>
        </p:spPr>
        <p:txBody>
          <a:bodyPr wrap="square" rtlCol="0">
            <a:spAutoFit/>
          </a:bodyPr>
          <a:lstStyle/>
          <a:p>
            <a:pPr>
              <a:buNone/>
            </a:pPr>
            <a:r>
              <a:rPr lang="en-US" dirty="0" smtClean="0">
                <a:solidFill>
                  <a:srgbClr val="0000CC"/>
                </a:solidFill>
                <a:effectLst/>
              </a:rPr>
              <a:t>1. cilia</a:t>
            </a:r>
            <a:endParaRPr lang="en-US" dirty="0">
              <a:solidFill>
                <a:srgbClr val="0000CC"/>
              </a:solidFill>
              <a:effectLst/>
            </a:endParaRPr>
          </a:p>
        </p:txBody>
      </p:sp>
      <p:sp>
        <p:nvSpPr>
          <p:cNvPr id="6" name="TextBox 5"/>
          <p:cNvSpPr txBox="1"/>
          <p:nvPr/>
        </p:nvSpPr>
        <p:spPr>
          <a:xfrm>
            <a:off x="6495969" y="2031586"/>
            <a:ext cx="2654085" cy="954107"/>
          </a:xfrm>
          <a:prstGeom prst="rect">
            <a:avLst/>
          </a:prstGeom>
          <a:noFill/>
        </p:spPr>
        <p:txBody>
          <a:bodyPr wrap="square" rtlCol="0">
            <a:spAutoFit/>
          </a:bodyPr>
          <a:lstStyle/>
          <a:p>
            <a:pPr>
              <a:buNone/>
            </a:pPr>
            <a:r>
              <a:rPr lang="en-US" sz="2800" dirty="0" smtClean="0">
                <a:solidFill>
                  <a:srgbClr val="0000CC"/>
                </a:solidFill>
                <a:effectLst/>
              </a:rPr>
              <a:t>5. Contractile vacuole</a:t>
            </a:r>
            <a:endParaRPr lang="en-US" sz="2800" dirty="0">
              <a:solidFill>
                <a:srgbClr val="0000CC"/>
              </a:solidFill>
              <a:effectLst/>
            </a:endParaRPr>
          </a:p>
        </p:txBody>
      </p:sp>
      <p:sp>
        <p:nvSpPr>
          <p:cNvPr id="7" name="TextBox 6"/>
          <p:cNvSpPr txBox="1"/>
          <p:nvPr/>
        </p:nvSpPr>
        <p:spPr>
          <a:xfrm>
            <a:off x="198184" y="2009912"/>
            <a:ext cx="2968927" cy="584775"/>
          </a:xfrm>
          <a:prstGeom prst="rect">
            <a:avLst/>
          </a:prstGeom>
          <a:noFill/>
        </p:spPr>
        <p:txBody>
          <a:bodyPr wrap="square" rtlCol="0">
            <a:spAutoFit/>
          </a:bodyPr>
          <a:lstStyle/>
          <a:p>
            <a:pPr>
              <a:buNone/>
            </a:pPr>
            <a:r>
              <a:rPr lang="en-US" dirty="0" smtClean="0">
                <a:solidFill>
                  <a:srgbClr val="0000CC"/>
                </a:solidFill>
                <a:effectLst/>
              </a:rPr>
              <a:t>2. Oral groove</a:t>
            </a:r>
            <a:endParaRPr lang="en-US" dirty="0">
              <a:solidFill>
                <a:srgbClr val="0000CC"/>
              </a:solidFill>
              <a:effectLst/>
            </a:endParaRPr>
          </a:p>
        </p:txBody>
      </p:sp>
      <p:sp>
        <p:nvSpPr>
          <p:cNvPr id="8" name="TextBox 7"/>
          <p:cNvSpPr txBox="1"/>
          <p:nvPr/>
        </p:nvSpPr>
        <p:spPr>
          <a:xfrm>
            <a:off x="198184" y="2885087"/>
            <a:ext cx="3048000" cy="584775"/>
          </a:xfrm>
          <a:prstGeom prst="rect">
            <a:avLst/>
          </a:prstGeom>
          <a:noFill/>
        </p:spPr>
        <p:txBody>
          <a:bodyPr wrap="square" rtlCol="0">
            <a:spAutoFit/>
          </a:bodyPr>
          <a:lstStyle/>
          <a:p>
            <a:pPr>
              <a:buNone/>
            </a:pPr>
            <a:r>
              <a:rPr lang="en-US" dirty="0" smtClean="0">
                <a:solidFill>
                  <a:srgbClr val="0000CC"/>
                </a:solidFill>
                <a:effectLst/>
              </a:rPr>
              <a:t>3. micronucleus</a:t>
            </a:r>
            <a:endParaRPr lang="en-US" dirty="0">
              <a:solidFill>
                <a:srgbClr val="0000CC"/>
              </a:solidFill>
              <a:effectLst/>
            </a:endParaRPr>
          </a:p>
        </p:txBody>
      </p:sp>
      <p:sp>
        <p:nvSpPr>
          <p:cNvPr id="9" name="TextBox 8"/>
          <p:cNvSpPr txBox="1"/>
          <p:nvPr/>
        </p:nvSpPr>
        <p:spPr>
          <a:xfrm>
            <a:off x="533400" y="3760262"/>
            <a:ext cx="2286000" cy="1077218"/>
          </a:xfrm>
          <a:prstGeom prst="rect">
            <a:avLst/>
          </a:prstGeom>
          <a:noFill/>
        </p:spPr>
        <p:txBody>
          <a:bodyPr wrap="square" rtlCol="0">
            <a:spAutoFit/>
          </a:bodyPr>
          <a:lstStyle/>
          <a:p>
            <a:pPr>
              <a:buNone/>
            </a:pPr>
            <a:r>
              <a:rPr lang="en-US" dirty="0" smtClean="0">
                <a:solidFill>
                  <a:srgbClr val="0000CC"/>
                </a:solidFill>
                <a:effectLst/>
              </a:rPr>
              <a:t>4. Cell membrane</a:t>
            </a:r>
            <a:endParaRPr lang="en-US" dirty="0">
              <a:solidFill>
                <a:srgbClr val="0000CC"/>
              </a:solidFill>
              <a:effectLst/>
            </a:endParaRPr>
          </a:p>
        </p:txBody>
      </p:sp>
      <p:sp>
        <p:nvSpPr>
          <p:cNvPr id="10" name="TextBox 9"/>
          <p:cNvSpPr txBox="1"/>
          <p:nvPr/>
        </p:nvSpPr>
        <p:spPr>
          <a:xfrm>
            <a:off x="6405562" y="3119250"/>
            <a:ext cx="3043238" cy="584775"/>
          </a:xfrm>
          <a:prstGeom prst="rect">
            <a:avLst/>
          </a:prstGeom>
          <a:noFill/>
        </p:spPr>
        <p:txBody>
          <a:bodyPr wrap="square" rtlCol="0">
            <a:spAutoFit/>
          </a:bodyPr>
          <a:lstStyle/>
          <a:p>
            <a:pPr>
              <a:buNone/>
            </a:pPr>
            <a:r>
              <a:rPr lang="en-US" dirty="0" smtClean="0">
                <a:solidFill>
                  <a:srgbClr val="0000CC"/>
                </a:solidFill>
                <a:effectLst/>
              </a:rPr>
              <a:t>6. </a:t>
            </a:r>
            <a:r>
              <a:rPr lang="en-US" sz="2800" dirty="0" smtClean="0">
                <a:solidFill>
                  <a:srgbClr val="0000CC"/>
                </a:solidFill>
                <a:effectLst/>
              </a:rPr>
              <a:t>Food vacuole</a:t>
            </a:r>
            <a:endParaRPr lang="en-US" sz="2800" dirty="0">
              <a:solidFill>
                <a:srgbClr val="0000CC"/>
              </a:solidFill>
              <a:effectLst/>
            </a:endParaRPr>
          </a:p>
        </p:txBody>
      </p:sp>
      <p:sp>
        <p:nvSpPr>
          <p:cNvPr id="11" name="TextBox 10"/>
          <p:cNvSpPr txBox="1"/>
          <p:nvPr/>
        </p:nvSpPr>
        <p:spPr>
          <a:xfrm>
            <a:off x="5803582" y="4037261"/>
            <a:ext cx="3322336" cy="523220"/>
          </a:xfrm>
          <a:prstGeom prst="rect">
            <a:avLst/>
          </a:prstGeom>
          <a:noFill/>
        </p:spPr>
        <p:txBody>
          <a:bodyPr wrap="square" rtlCol="0">
            <a:spAutoFit/>
          </a:bodyPr>
          <a:lstStyle/>
          <a:p>
            <a:pPr>
              <a:buNone/>
            </a:pPr>
            <a:r>
              <a:rPr lang="en-US" sz="2800" dirty="0" smtClean="0">
                <a:solidFill>
                  <a:srgbClr val="0000CC"/>
                </a:solidFill>
                <a:effectLst/>
              </a:rPr>
              <a:t>7. Macronucleus</a:t>
            </a:r>
            <a:endParaRPr lang="en-US" sz="2800" dirty="0">
              <a:solidFill>
                <a:srgbClr val="0000CC"/>
              </a:solidFill>
              <a:effectLst/>
            </a:endParaRPr>
          </a:p>
        </p:txBody>
      </p:sp>
      <p:sp>
        <p:nvSpPr>
          <p:cNvPr id="12" name="TextBox 11"/>
          <p:cNvSpPr txBox="1"/>
          <p:nvPr/>
        </p:nvSpPr>
        <p:spPr>
          <a:xfrm>
            <a:off x="5649309" y="5076016"/>
            <a:ext cx="2819400" cy="584775"/>
          </a:xfrm>
          <a:prstGeom prst="rect">
            <a:avLst/>
          </a:prstGeom>
          <a:noFill/>
        </p:spPr>
        <p:txBody>
          <a:bodyPr wrap="square" rtlCol="0">
            <a:spAutoFit/>
          </a:bodyPr>
          <a:lstStyle/>
          <a:p>
            <a:pPr>
              <a:buNone/>
            </a:pPr>
            <a:r>
              <a:rPr lang="en-US" dirty="0" smtClean="0">
                <a:solidFill>
                  <a:srgbClr val="0000CC"/>
                </a:solidFill>
                <a:effectLst/>
              </a:rPr>
              <a:t>8. Anal pore</a:t>
            </a:r>
            <a:endParaRPr lang="en-US" dirty="0">
              <a:solidFill>
                <a:srgbClr val="0000CC"/>
              </a:solidFill>
              <a:effectLst/>
            </a:endParaRPr>
          </a:p>
        </p:txBody>
      </p:sp>
    </p:spTree>
    <p:extLst>
      <p:ext uri="{BB962C8B-B14F-4D97-AF65-F5344CB8AC3E}">
        <p14:creationId xmlns:p14="http://schemas.microsoft.com/office/powerpoint/2010/main" val="5435726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19007"/>
            <a:ext cx="3657600" cy="584775"/>
          </a:xfrm>
          <a:prstGeom prst="rect">
            <a:avLst/>
          </a:prstGeom>
          <a:noFill/>
        </p:spPr>
        <p:txBody>
          <a:bodyPr wrap="square" rtlCol="0">
            <a:spAutoFit/>
          </a:bodyPr>
          <a:lstStyle/>
          <a:p>
            <a:pPr>
              <a:buNone/>
            </a:pPr>
            <a:r>
              <a:rPr lang="en-US" dirty="0" smtClean="0">
                <a:solidFill>
                  <a:srgbClr val="0000CC"/>
                </a:solidFill>
                <a:effectLst/>
              </a:rPr>
              <a:t>Paramecium</a:t>
            </a:r>
            <a:endParaRPr lang="en-US" dirty="0">
              <a:solidFill>
                <a:srgbClr val="0000CC"/>
              </a:solidFill>
              <a:effectLst/>
            </a:endParaRPr>
          </a:p>
        </p:txBody>
      </p:sp>
      <p:pic>
        <p:nvPicPr>
          <p:cNvPr id="4" name="Picture 3"/>
          <p:cNvPicPr/>
          <p:nvPr/>
        </p:nvPicPr>
        <p:blipFill>
          <a:blip r:embed="rId2"/>
          <a:stretch>
            <a:fillRect/>
          </a:stretch>
        </p:blipFill>
        <p:spPr>
          <a:xfrm>
            <a:off x="152400" y="1371600"/>
            <a:ext cx="4732972" cy="5201603"/>
          </a:xfrm>
          <a:prstGeom prst="rect">
            <a:avLst/>
          </a:prstGeom>
        </p:spPr>
      </p:pic>
      <p:sp>
        <p:nvSpPr>
          <p:cNvPr id="5" name="TextBox 4"/>
          <p:cNvSpPr txBox="1"/>
          <p:nvPr/>
        </p:nvSpPr>
        <p:spPr>
          <a:xfrm>
            <a:off x="4572000" y="177225"/>
            <a:ext cx="3505200" cy="584775"/>
          </a:xfrm>
          <a:prstGeom prst="rect">
            <a:avLst/>
          </a:prstGeom>
          <a:noFill/>
        </p:spPr>
        <p:txBody>
          <a:bodyPr wrap="square" rtlCol="0">
            <a:spAutoFit/>
          </a:bodyPr>
          <a:lstStyle/>
          <a:p>
            <a:pPr>
              <a:buNone/>
            </a:pPr>
            <a:r>
              <a:rPr lang="en-US" dirty="0" smtClean="0">
                <a:solidFill>
                  <a:srgbClr val="FF0000"/>
                </a:solidFill>
                <a:effectLst/>
              </a:rPr>
              <a:t>Locomotion:</a:t>
            </a:r>
            <a:endParaRPr lang="en-US" dirty="0">
              <a:solidFill>
                <a:srgbClr val="FF0000"/>
              </a:solidFill>
              <a:effectLst/>
            </a:endParaRPr>
          </a:p>
        </p:txBody>
      </p:sp>
      <p:sp>
        <p:nvSpPr>
          <p:cNvPr id="6" name="TextBox 5"/>
          <p:cNvSpPr txBox="1"/>
          <p:nvPr/>
        </p:nvSpPr>
        <p:spPr>
          <a:xfrm>
            <a:off x="4724400" y="2184112"/>
            <a:ext cx="3505200" cy="584775"/>
          </a:xfrm>
          <a:prstGeom prst="rect">
            <a:avLst/>
          </a:prstGeom>
          <a:noFill/>
        </p:spPr>
        <p:txBody>
          <a:bodyPr wrap="square" rtlCol="0">
            <a:spAutoFit/>
          </a:bodyPr>
          <a:lstStyle/>
          <a:p>
            <a:pPr>
              <a:buNone/>
            </a:pPr>
            <a:r>
              <a:rPr lang="en-US" dirty="0" smtClean="0">
                <a:solidFill>
                  <a:srgbClr val="0000CC"/>
                </a:solidFill>
                <a:effectLst/>
              </a:rPr>
              <a:t>Reproduction:</a:t>
            </a:r>
            <a:endParaRPr lang="en-US" dirty="0">
              <a:solidFill>
                <a:srgbClr val="0000CC"/>
              </a:solidFill>
              <a:effectLst/>
            </a:endParaRPr>
          </a:p>
        </p:txBody>
      </p:sp>
      <p:sp>
        <p:nvSpPr>
          <p:cNvPr id="7" name="TextBox 6"/>
          <p:cNvSpPr txBox="1"/>
          <p:nvPr/>
        </p:nvSpPr>
        <p:spPr>
          <a:xfrm>
            <a:off x="4724400" y="4228452"/>
            <a:ext cx="3505200" cy="584775"/>
          </a:xfrm>
          <a:prstGeom prst="rect">
            <a:avLst/>
          </a:prstGeom>
          <a:noFill/>
        </p:spPr>
        <p:txBody>
          <a:bodyPr wrap="square" rtlCol="0">
            <a:spAutoFit/>
          </a:bodyPr>
          <a:lstStyle/>
          <a:p>
            <a:pPr>
              <a:buNone/>
            </a:pPr>
            <a:r>
              <a:rPr lang="en-US" dirty="0" smtClean="0">
                <a:solidFill>
                  <a:srgbClr val="00B050"/>
                </a:solidFill>
                <a:effectLst/>
              </a:rPr>
              <a:t>Metabolism:</a:t>
            </a:r>
            <a:endParaRPr lang="en-US" dirty="0">
              <a:solidFill>
                <a:srgbClr val="00B050"/>
              </a:solidFill>
              <a:effectLst/>
            </a:endParaRPr>
          </a:p>
        </p:txBody>
      </p:sp>
    </p:spTree>
    <p:extLst>
      <p:ext uri="{BB962C8B-B14F-4D97-AF65-F5344CB8AC3E}">
        <p14:creationId xmlns:p14="http://schemas.microsoft.com/office/powerpoint/2010/main" val="8226703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smtClean="0">
                <a:solidFill>
                  <a:srgbClr val="0000CC"/>
                </a:solidFill>
                <a:effectLst/>
              </a:rPr>
              <a:t>Euglena</a:t>
            </a:r>
            <a:endParaRPr lang="en-US" dirty="0">
              <a:solidFill>
                <a:srgbClr val="0000CC"/>
              </a:solidFill>
              <a:effectLst/>
            </a:endParaRPr>
          </a:p>
        </p:txBody>
      </p:sp>
      <p:pic>
        <p:nvPicPr>
          <p:cNvPr id="4" name="Picture 3"/>
          <p:cNvPicPr/>
          <p:nvPr/>
        </p:nvPicPr>
        <p:blipFill>
          <a:blip r:embed="rId2"/>
          <a:stretch>
            <a:fillRect/>
          </a:stretch>
        </p:blipFill>
        <p:spPr>
          <a:xfrm>
            <a:off x="2057400" y="673386"/>
            <a:ext cx="5105400" cy="5575013"/>
          </a:xfrm>
          <a:prstGeom prst="rect">
            <a:avLst/>
          </a:prstGeom>
        </p:spPr>
      </p:pic>
    </p:spTree>
    <p:extLst>
      <p:ext uri="{BB962C8B-B14F-4D97-AF65-F5344CB8AC3E}">
        <p14:creationId xmlns:p14="http://schemas.microsoft.com/office/powerpoint/2010/main" val="117540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56800">
            <a:off x="4762897" y="1651311"/>
            <a:ext cx="3474997" cy="499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712787"/>
          </a:xfrm>
        </p:spPr>
        <p:txBody>
          <a:bodyPr/>
          <a:lstStyle/>
          <a:p>
            <a:r>
              <a:rPr lang="en-US" dirty="0" err="1" smtClean="0">
                <a:solidFill>
                  <a:srgbClr val="CC00CC"/>
                </a:solidFill>
              </a:rPr>
              <a:t>Protists</a:t>
            </a:r>
            <a:r>
              <a:rPr lang="en-US" dirty="0" smtClean="0">
                <a:solidFill>
                  <a:srgbClr val="CC00CC"/>
                </a:solidFill>
              </a:rPr>
              <a:t> - locomotion</a:t>
            </a:r>
            <a:endParaRPr lang="en-US" dirty="0">
              <a:solidFill>
                <a:srgbClr val="CC00CC"/>
              </a:solidFill>
            </a:endParaRPr>
          </a:p>
        </p:txBody>
      </p:sp>
      <p:sp>
        <p:nvSpPr>
          <p:cNvPr id="3" name="Content Placeholder 2"/>
          <p:cNvSpPr>
            <a:spLocks noGrp="1"/>
          </p:cNvSpPr>
          <p:nvPr>
            <p:ph idx="1"/>
          </p:nvPr>
        </p:nvSpPr>
        <p:spPr>
          <a:xfrm>
            <a:off x="304800" y="800099"/>
            <a:ext cx="8229600" cy="2985075"/>
          </a:xfrm>
        </p:spPr>
        <p:txBody>
          <a:bodyPr/>
          <a:lstStyle/>
          <a:p>
            <a:r>
              <a:rPr lang="en-US" dirty="0" smtClean="0">
                <a:solidFill>
                  <a:srgbClr val="6600FF"/>
                </a:solidFill>
                <a:effectLst/>
              </a:rPr>
              <a:t>Some use a whip-like tail known as a ____________________</a:t>
            </a:r>
          </a:p>
          <a:p>
            <a:pPr marL="0" indent="0">
              <a:buNone/>
            </a:pPr>
            <a:endParaRPr lang="en-US" dirty="0">
              <a:solidFill>
                <a:srgbClr val="6600FF"/>
              </a:solidFill>
              <a:effectLst/>
            </a:endParaRPr>
          </a:p>
          <a:p>
            <a:pPr marL="0" indent="0">
              <a:buNone/>
            </a:pPr>
            <a:r>
              <a:rPr lang="en-US" dirty="0" smtClean="0">
                <a:solidFill>
                  <a:srgbClr val="6600FF"/>
                </a:solidFill>
                <a:effectLst/>
              </a:rPr>
              <a:t>One example of this is the __________________</a:t>
            </a:r>
            <a:endParaRPr lang="en-US" dirty="0">
              <a:solidFill>
                <a:srgbClr val="6600FF"/>
              </a:solidFill>
              <a:effectLst/>
            </a:endParaRPr>
          </a:p>
        </p:txBody>
      </p:sp>
      <p:sp>
        <p:nvSpPr>
          <p:cNvPr id="4" name="TextBox 3"/>
          <p:cNvSpPr txBox="1"/>
          <p:nvPr/>
        </p:nvSpPr>
        <p:spPr>
          <a:xfrm>
            <a:off x="1682496" y="1295400"/>
            <a:ext cx="1917128" cy="584775"/>
          </a:xfrm>
          <a:prstGeom prst="rect">
            <a:avLst/>
          </a:prstGeom>
          <a:noFill/>
        </p:spPr>
        <p:txBody>
          <a:bodyPr wrap="none" rtlCol="0">
            <a:spAutoFit/>
          </a:bodyPr>
          <a:lstStyle/>
          <a:p>
            <a:pPr>
              <a:buNone/>
            </a:pPr>
            <a:r>
              <a:rPr lang="en-US" sz="3200" dirty="0" smtClean="0">
                <a:solidFill>
                  <a:srgbClr val="FF0000"/>
                </a:solidFill>
              </a:rPr>
              <a:t>Flagellum</a:t>
            </a:r>
            <a:endParaRPr lang="en-US" sz="3200" dirty="0">
              <a:solidFill>
                <a:srgbClr val="FF0000"/>
              </a:solidFill>
            </a:endParaRPr>
          </a:p>
        </p:txBody>
      </p:sp>
      <p:sp>
        <p:nvSpPr>
          <p:cNvPr id="5" name="TextBox 4"/>
          <p:cNvSpPr txBox="1"/>
          <p:nvPr/>
        </p:nvSpPr>
        <p:spPr>
          <a:xfrm>
            <a:off x="1827375" y="2908012"/>
            <a:ext cx="1627369" cy="584775"/>
          </a:xfrm>
          <a:prstGeom prst="rect">
            <a:avLst/>
          </a:prstGeom>
          <a:noFill/>
        </p:spPr>
        <p:txBody>
          <a:bodyPr wrap="none" rtlCol="0">
            <a:spAutoFit/>
          </a:bodyPr>
          <a:lstStyle/>
          <a:p>
            <a:pPr>
              <a:buNone/>
            </a:pPr>
            <a:r>
              <a:rPr lang="en-US" sz="3200" dirty="0" smtClean="0">
                <a:solidFill>
                  <a:srgbClr val="FF0000"/>
                </a:solidFill>
              </a:rPr>
              <a:t>Euglena</a:t>
            </a:r>
            <a:endParaRPr lang="en-US" sz="3200" dirty="0">
              <a:solidFill>
                <a:srgbClr val="FF0000"/>
              </a:solidFill>
            </a:endParaRPr>
          </a:p>
        </p:txBody>
      </p:sp>
    </p:spTree>
    <p:extLst>
      <p:ext uri="{BB962C8B-B14F-4D97-AF65-F5344CB8AC3E}">
        <p14:creationId xmlns:p14="http://schemas.microsoft.com/office/powerpoint/2010/main" val="368873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57150" y="690176"/>
            <a:ext cx="5105400" cy="5575013"/>
          </a:xfrm>
          <a:prstGeom prst="rect">
            <a:avLst/>
          </a:prstGeom>
        </p:spPr>
      </p:pic>
      <p:sp>
        <p:nvSpPr>
          <p:cNvPr id="6" name="TextBox 5"/>
          <p:cNvSpPr txBox="1"/>
          <p:nvPr/>
        </p:nvSpPr>
        <p:spPr>
          <a:xfrm>
            <a:off x="5639446" y="3183107"/>
            <a:ext cx="2514600" cy="584775"/>
          </a:xfrm>
          <a:prstGeom prst="rect">
            <a:avLst/>
          </a:prstGeom>
          <a:noFill/>
        </p:spPr>
        <p:txBody>
          <a:bodyPr wrap="square" rtlCol="0">
            <a:spAutoFit/>
          </a:bodyPr>
          <a:lstStyle/>
          <a:p>
            <a:pPr>
              <a:buNone/>
            </a:pPr>
            <a:r>
              <a:rPr lang="en-US" dirty="0" smtClean="0">
                <a:solidFill>
                  <a:srgbClr val="0000CC"/>
                </a:solidFill>
                <a:effectLst/>
              </a:rPr>
              <a:t>Eye </a:t>
            </a:r>
            <a:r>
              <a:rPr lang="en-US" dirty="0" smtClean="0">
                <a:solidFill>
                  <a:srgbClr val="0000CC"/>
                </a:solidFill>
                <a:effectLst/>
              </a:rPr>
              <a:t>spot</a:t>
            </a:r>
            <a:endParaRPr lang="en-US" dirty="0">
              <a:solidFill>
                <a:srgbClr val="0000CC"/>
              </a:solidFill>
              <a:effectLst/>
            </a:endParaRPr>
          </a:p>
        </p:txBody>
      </p:sp>
      <p:sp>
        <p:nvSpPr>
          <p:cNvPr id="7" name="TextBox 6"/>
          <p:cNvSpPr txBox="1"/>
          <p:nvPr/>
        </p:nvSpPr>
        <p:spPr>
          <a:xfrm>
            <a:off x="5499639" y="1107295"/>
            <a:ext cx="2133600" cy="584775"/>
          </a:xfrm>
          <a:prstGeom prst="rect">
            <a:avLst/>
          </a:prstGeom>
          <a:noFill/>
        </p:spPr>
        <p:txBody>
          <a:bodyPr wrap="square" rtlCol="0">
            <a:spAutoFit/>
          </a:bodyPr>
          <a:lstStyle/>
          <a:p>
            <a:pPr>
              <a:buNone/>
            </a:pPr>
            <a:r>
              <a:rPr lang="en-US" dirty="0" smtClean="0">
                <a:solidFill>
                  <a:srgbClr val="0000CC"/>
                </a:solidFill>
                <a:effectLst/>
              </a:rPr>
              <a:t>Flagella</a:t>
            </a:r>
            <a:endParaRPr lang="en-US" dirty="0">
              <a:solidFill>
                <a:srgbClr val="0000CC"/>
              </a:solidFill>
              <a:effectLst/>
            </a:endParaRPr>
          </a:p>
        </p:txBody>
      </p:sp>
      <p:sp>
        <p:nvSpPr>
          <p:cNvPr id="8" name="TextBox 7"/>
          <p:cNvSpPr txBox="1"/>
          <p:nvPr/>
        </p:nvSpPr>
        <p:spPr>
          <a:xfrm>
            <a:off x="5557435" y="1903429"/>
            <a:ext cx="2438400" cy="646331"/>
          </a:xfrm>
          <a:prstGeom prst="rect">
            <a:avLst/>
          </a:prstGeom>
          <a:noFill/>
        </p:spPr>
        <p:txBody>
          <a:bodyPr wrap="square" rtlCol="0">
            <a:spAutoFit/>
          </a:bodyPr>
          <a:lstStyle/>
          <a:p>
            <a:pPr>
              <a:buNone/>
            </a:pPr>
            <a:r>
              <a:rPr lang="en-US" sz="3600" dirty="0" smtClean="0">
                <a:solidFill>
                  <a:srgbClr val="0000CC"/>
                </a:solidFill>
                <a:effectLst/>
              </a:rPr>
              <a:t>Nucleus</a:t>
            </a:r>
            <a:endParaRPr lang="en-US" sz="3600" dirty="0">
              <a:solidFill>
                <a:srgbClr val="0000CC"/>
              </a:solidFill>
              <a:effectLst/>
            </a:endParaRPr>
          </a:p>
        </p:txBody>
      </p:sp>
      <p:sp>
        <p:nvSpPr>
          <p:cNvPr id="9" name="TextBox 8"/>
          <p:cNvSpPr txBox="1"/>
          <p:nvPr/>
        </p:nvSpPr>
        <p:spPr>
          <a:xfrm>
            <a:off x="5355956" y="381404"/>
            <a:ext cx="4133850" cy="584775"/>
          </a:xfrm>
          <a:prstGeom prst="rect">
            <a:avLst/>
          </a:prstGeom>
          <a:noFill/>
        </p:spPr>
        <p:txBody>
          <a:bodyPr wrap="square" rtlCol="0">
            <a:spAutoFit/>
          </a:bodyPr>
          <a:lstStyle/>
          <a:p>
            <a:pPr>
              <a:buNone/>
            </a:pPr>
            <a:r>
              <a:rPr lang="en-US" dirty="0" smtClean="0">
                <a:solidFill>
                  <a:srgbClr val="0000CC"/>
                </a:solidFill>
                <a:effectLst/>
              </a:rPr>
              <a:t>Contractile </a:t>
            </a:r>
            <a:r>
              <a:rPr lang="en-US" dirty="0" smtClean="0">
                <a:solidFill>
                  <a:srgbClr val="0000CC"/>
                </a:solidFill>
                <a:effectLst/>
              </a:rPr>
              <a:t>vacuole</a:t>
            </a:r>
            <a:endParaRPr lang="en-US" dirty="0">
              <a:solidFill>
                <a:srgbClr val="0000CC"/>
              </a:solidFill>
              <a:effectLst/>
            </a:endParaRPr>
          </a:p>
        </p:txBody>
      </p:sp>
      <p:sp>
        <p:nvSpPr>
          <p:cNvPr id="10" name="TextBox 9"/>
          <p:cNvSpPr txBox="1"/>
          <p:nvPr/>
        </p:nvSpPr>
        <p:spPr>
          <a:xfrm>
            <a:off x="5639446" y="4090556"/>
            <a:ext cx="4133850" cy="584775"/>
          </a:xfrm>
          <a:prstGeom prst="rect">
            <a:avLst/>
          </a:prstGeom>
          <a:noFill/>
        </p:spPr>
        <p:txBody>
          <a:bodyPr wrap="square" rtlCol="0">
            <a:spAutoFit/>
          </a:bodyPr>
          <a:lstStyle/>
          <a:p>
            <a:pPr>
              <a:buNone/>
            </a:pPr>
            <a:r>
              <a:rPr lang="en-US" dirty="0" smtClean="0">
                <a:solidFill>
                  <a:srgbClr val="0000CC"/>
                </a:solidFill>
                <a:effectLst/>
              </a:rPr>
              <a:t>Cell </a:t>
            </a:r>
            <a:r>
              <a:rPr lang="en-US" dirty="0" smtClean="0">
                <a:solidFill>
                  <a:srgbClr val="0000CC"/>
                </a:solidFill>
                <a:effectLst/>
              </a:rPr>
              <a:t>membrane</a:t>
            </a:r>
            <a:endParaRPr lang="en-US" dirty="0">
              <a:solidFill>
                <a:srgbClr val="0000CC"/>
              </a:solidFill>
              <a:effectLst/>
            </a:endParaRPr>
          </a:p>
        </p:txBody>
      </p:sp>
      <p:sp>
        <p:nvSpPr>
          <p:cNvPr id="11" name="TextBox 10"/>
          <p:cNvSpPr txBox="1"/>
          <p:nvPr/>
        </p:nvSpPr>
        <p:spPr>
          <a:xfrm>
            <a:off x="5729207" y="5016290"/>
            <a:ext cx="2867186" cy="584775"/>
          </a:xfrm>
          <a:prstGeom prst="rect">
            <a:avLst/>
          </a:prstGeom>
          <a:noFill/>
        </p:spPr>
        <p:txBody>
          <a:bodyPr wrap="square" rtlCol="0">
            <a:spAutoFit/>
          </a:bodyPr>
          <a:lstStyle/>
          <a:p>
            <a:pPr>
              <a:buNone/>
            </a:pPr>
            <a:r>
              <a:rPr lang="en-US" dirty="0" smtClean="0">
                <a:solidFill>
                  <a:srgbClr val="0000CC"/>
                </a:solidFill>
                <a:effectLst/>
              </a:rPr>
              <a:t>Chloroplast</a:t>
            </a:r>
            <a:endParaRPr lang="en-US" dirty="0">
              <a:solidFill>
                <a:srgbClr val="0000CC"/>
              </a:solidFill>
              <a:effectLst/>
            </a:endParaRPr>
          </a:p>
        </p:txBody>
      </p:sp>
      <p:sp>
        <p:nvSpPr>
          <p:cNvPr id="12" name="TextBox 11"/>
          <p:cNvSpPr txBox="1"/>
          <p:nvPr/>
        </p:nvSpPr>
        <p:spPr>
          <a:xfrm>
            <a:off x="5577453" y="2598331"/>
            <a:ext cx="2638586" cy="584775"/>
          </a:xfrm>
          <a:prstGeom prst="rect">
            <a:avLst/>
          </a:prstGeom>
          <a:noFill/>
        </p:spPr>
        <p:txBody>
          <a:bodyPr wrap="square" rtlCol="0">
            <a:spAutoFit/>
          </a:bodyPr>
          <a:lstStyle/>
          <a:p>
            <a:pPr>
              <a:buNone/>
            </a:pPr>
            <a:r>
              <a:rPr lang="en-US" dirty="0" smtClean="0">
                <a:solidFill>
                  <a:srgbClr val="0000CC"/>
                </a:solidFill>
                <a:effectLst/>
              </a:rPr>
              <a:t>Cytoplasm </a:t>
            </a:r>
            <a:endParaRPr lang="en-US" dirty="0">
              <a:solidFill>
                <a:srgbClr val="0000CC"/>
              </a:solidFill>
              <a:effectLst/>
            </a:endParaRPr>
          </a:p>
        </p:txBody>
      </p:sp>
      <p:sp>
        <p:nvSpPr>
          <p:cNvPr id="2" name="TextBox 1"/>
          <p:cNvSpPr txBox="1"/>
          <p:nvPr/>
        </p:nvSpPr>
        <p:spPr>
          <a:xfrm>
            <a:off x="250556" y="247261"/>
            <a:ext cx="3657600" cy="707886"/>
          </a:xfrm>
          <a:prstGeom prst="rect">
            <a:avLst/>
          </a:prstGeom>
          <a:noFill/>
        </p:spPr>
        <p:txBody>
          <a:bodyPr wrap="square" rtlCol="0">
            <a:spAutoFit/>
          </a:bodyPr>
          <a:lstStyle/>
          <a:p>
            <a:pPr>
              <a:buNone/>
            </a:pPr>
            <a:r>
              <a:rPr lang="en-US" sz="4000" dirty="0" smtClean="0">
                <a:solidFill>
                  <a:srgbClr val="00B050"/>
                </a:solidFill>
                <a:effectLst/>
              </a:rPr>
              <a:t>Euglena</a:t>
            </a:r>
            <a:endParaRPr lang="en-US" sz="4000" dirty="0">
              <a:solidFill>
                <a:srgbClr val="00B050"/>
              </a:solidFill>
              <a:effectLst/>
            </a:endParaRPr>
          </a:p>
        </p:txBody>
      </p:sp>
    </p:spTree>
    <p:extLst>
      <p:ext uri="{BB962C8B-B14F-4D97-AF65-F5344CB8AC3E}">
        <p14:creationId xmlns:p14="http://schemas.microsoft.com/office/powerpoint/2010/main" val="3999943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057400" y="673386"/>
            <a:ext cx="5105400" cy="5575013"/>
          </a:xfrm>
          <a:prstGeom prst="rect">
            <a:avLst/>
          </a:prstGeom>
        </p:spPr>
      </p:pic>
      <p:sp>
        <p:nvSpPr>
          <p:cNvPr id="6" name="TextBox 5"/>
          <p:cNvSpPr txBox="1"/>
          <p:nvPr/>
        </p:nvSpPr>
        <p:spPr>
          <a:xfrm>
            <a:off x="304800" y="3098511"/>
            <a:ext cx="2514600" cy="584775"/>
          </a:xfrm>
          <a:prstGeom prst="rect">
            <a:avLst/>
          </a:prstGeom>
          <a:noFill/>
        </p:spPr>
        <p:txBody>
          <a:bodyPr wrap="square" rtlCol="0">
            <a:spAutoFit/>
          </a:bodyPr>
          <a:lstStyle/>
          <a:p>
            <a:pPr>
              <a:buNone/>
            </a:pPr>
            <a:r>
              <a:rPr lang="en-US" dirty="0" smtClean="0">
                <a:solidFill>
                  <a:srgbClr val="0000CC"/>
                </a:solidFill>
                <a:effectLst/>
              </a:rPr>
              <a:t>2. Eye spot</a:t>
            </a:r>
            <a:endParaRPr lang="en-US" dirty="0">
              <a:solidFill>
                <a:srgbClr val="0000CC"/>
              </a:solidFill>
              <a:effectLst/>
            </a:endParaRPr>
          </a:p>
        </p:txBody>
      </p:sp>
      <p:sp>
        <p:nvSpPr>
          <p:cNvPr id="7" name="TextBox 6"/>
          <p:cNvSpPr txBox="1"/>
          <p:nvPr/>
        </p:nvSpPr>
        <p:spPr>
          <a:xfrm>
            <a:off x="4572646" y="393412"/>
            <a:ext cx="2133600" cy="584775"/>
          </a:xfrm>
          <a:prstGeom prst="rect">
            <a:avLst/>
          </a:prstGeom>
          <a:noFill/>
        </p:spPr>
        <p:txBody>
          <a:bodyPr wrap="square" rtlCol="0">
            <a:spAutoFit/>
          </a:bodyPr>
          <a:lstStyle/>
          <a:p>
            <a:pPr>
              <a:buNone/>
            </a:pPr>
            <a:r>
              <a:rPr lang="en-US" dirty="0" smtClean="0">
                <a:solidFill>
                  <a:srgbClr val="0000CC"/>
                </a:solidFill>
                <a:effectLst/>
              </a:rPr>
              <a:t>1. Flagella</a:t>
            </a:r>
            <a:endParaRPr lang="en-US" dirty="0">
              <a:solidFill>
                <a:srgbClr val="0000CC"/>
              </a:solidFill>
              <a:effectLst/>
            </a:endParaRPr>
          </a:p>
        </p:txBody>
      </p:sp>
      <p:sp>
        <p:nvSpPr>
          <p:cNvPr id="8" name="TextBox 7"/>
          <p:cNvSpPr txBox="1"/>
          <p:nvPr/>
        </p:nvSpPr>
        <p:spPr>
          <a:xfrm>
            <a:off x="5943600" y="995980"/>
            <a:ext cx="2438400" cy="646331"/>
          </a:xfrm>
          <a:prstGeom prst="rect">
            <a:avLst/>
          </a:prstGeom>
          <a:noFill/>
        </p:spPr>
        <p:txBody>
          <a:bodyPr wrap="square" rtlCol="0">
            <a:spAutoFit/>
          </a:bodyPr>
          <a:lstStyle/>
          <a:p>
            <a:pPr>
              <a:buNone/>
            </a:pPr>
            <a:r>
              <a:rPr lang="en-US" sz="3600" dirty="0" smtClean="0">
                <a:solidFill>
                  <a:srgbClr val="0000CC"/>
                </a:solidFill>
                <a:effectLst/>
              </a:rPr>
              <a:t>5. Nucleus</a:t>
            </a:r>
            <a:endParaRPr lang="en-US" sz="3600" dirty="0">
              <a:solidFill>
                <a:srgbClr val="0000CC"/>
              </a:solidFill>
              <a:effectLst/>
            </a:endParaRPr>
          </a:p>
        </p:txBody>
      </p:sp>
      <p:sp>
        <p:nvSpPr>
          <p:cNvPr id="9" name="TextBox 8"/>
          <p:cNvSpPr txBox="1"/>
          <p:nvPr/>
        </p:nvSpPr>
        <p:spPr>
          <a:xfrm>
            <a:off x="57150" y="5045267"/>
            <a:ext cx="4133850" cy="584775"/>
          </a:xfrm>
          <a:prstGeom prst="rect">
            <a:avLst/>
          </a:prstGeom>
          <a:noFill/>
        </p:spPr>
        <p:txBody>
          <a:bodyPr wrap="square" rtlCol="0">
            <a:spAutoFit/>
          </a:bodyPr>
          <a:lstStyle/>
          <a:p>
            <a:pPr>
              <a:buNone/>
            </a:pPr>
            <a:r>
              <a:rPr lang="en-US" dirty="0" smtClean="0">
                <a:solidFill>
                  <a:srgbClr val="0000CC"/>
                </a:solidFill>
                <a:effectLst/>
              </a:rPr>
              <a:t>3. Contractile vacuole</a:t>
            </a:r>
            <a:endParaRPr lang="en-US" dirty="0">
              <a:solidFill>
                <a:srgbClr val="0000CC"/>
              </a:solidFill>
              <a:effectLst/>
            </a:endParaRPr>
          </a:p>
        </p:txBody>
      </p:sp>
      <p:sp>
        <p:nvSpPr>
          <p:cNvPr id="10" name="TextBox 9"/>
          <p:cNvSpPr txBox="1"/>
          <p:nvPr/>
        </p:nvSpPr>
        <p:spPr>
          <a:xfrm>
            <a:off x="685800" y="5972802"/>
            <a:ext cx="4133850" cy="584775"/>
          </a:xfrm>
          <a:prstGeom prst="rect">
            <a:avLst/>
          </a:prstGeom>
          <a:noFill/>
        </p:spPr>
        <p:txBody>
          <a:bodyPr wrap="square" rtlCol="0">
            <a:spAutoFit/>
          </a:bodyPr>
          <a:lstStyle/>
          <a:p>
            <a:pPr>
              <a:buNone/>
            </a:pPr>
            <a:r>
              <a:rPr lang="en-US" dirty="0" smtClean="0">
                <a:solidFill>
                  <a:srgbClr val="0000CC"/>
                </a:solidFill>
                <a:effectLst/>
              </a:rPr>
              <a:t>4. Cell membrane</a:t>
            </a:r>
            <a:endParaRPr lang="en-US" dirty="0">
              <a:solidFill>
                <a:srgbClr val="0000CC"/>
              </a:solidFill>
              <a:effectLst/>
            </a:endParaRPr>
          </a:p>
        </p:txBody>
      </p:sp>
      <p:sp>
        <p:nvSpPr>
          <p:cNvPr id="11" name="TextBox 10"/>
          <p:cNvSpPr txBox="1"/>
          <p:nvPr/>
        </p:nvSpPr>
        <p:spPr>
          <a:xfrm>
            <a:off x="6276814" y="2162882"/>
            <a:ext cx="2867186" cy="584775"/>
          </a:xfrm>
          <a:prstGeom prst="rect">
            <a:avLst/>
          </a:prstGeom>
          <a:noFill/>
        </p:spPr>
        <p:txBody>
          <a:bodyPr wrap="square" rtlCol="0">
            <a:spAutoFit/>
          </a:bodyPr>
          <a:lstStyle/>
          <a:p>
            <a:pPr>
              <a:buNone/>
            </a:pPr>
            <a:r>
              <a:rPr lang="en-US" dirty="0" smtClean="0">
                <a:solidFill>
                  <a:srgbClr val="0000CC"/>
                </a:solidFill>
                <a:effectLst/>
              </a:rPr>
              <a:t>6. Chloroplast</a:t>
            </a:r>
            <a:endParaRPr lang="en-US" dirty="0">
              <a:solidFill>
                <a:srgbClr val="0000CC"/>
              </a:solidFill>
              <a:effectLst/>
            </a:endParaRPr>
          </a:p>
        </p:txBody>
      </p:sp>
      <p:sp>
        <p:nvSpPr>
          <p:cNvPr id="12" name="TextBox 11"/>
          <p:cNvSpPr txBox="1"/>
          <p:nvPr/>
        </p:nvSpPr>
        <p:spPr>
          <a:xfrm>
            <a:off x="6552878" y="4368036"/>
            <a:ext cx="2638586" cy="584775"/>
          </a:xfrm>
          <a:prstGeom prst="rect">
            <a:avLst/>
          </a:prstGeom>
          <a:noFill/>
        </p:spPr>
        <p:txBody>
          <a:bodyPr wrap="square" rtlCol="0">
            <a:spAutoFit/>
          </a:bodyPr>
          <a:lstStyle/>
          <a:p>
            <a:pPr>
              <a:buNone/>
            </a:pPr>
            <a:r>
              <a:rPr lang="en-US" dirty="0" smtClean="0">
                <a:solidFill>
                  <a:srgbClr val="0000CC"/>
                </a:solidFill>
                <a:effectLst/>
              </a:rPr>
              <a:t>7. Cytoplasm </a:t>
            </a:r>
            <a:endParaRPr lang="en-US" dirty="0">
              <a:solidFill>
                <a:srgbClr val="0000CC"/>
              </a:solidFill>
              <a:effectLst/>
            </a:endParaRPr>
          </a:p>
        </p:txBody>
      </p:sp>
      <p:sp>
        <p:nvSpPr>
          <p:cNvPr id="2" name="TextBox 1"/>
          <p:cNvSpPr txBox="1"/>
          <p:nvPr/>
        </p:nvSpPr>
        <p:spPr>
          <a:xfrm>
            <a:off x="250556" y="247261"/>
            <a:ext cx="3657600" cy="707886"/>
          </a:xfrm>
          <a:prstGeom prst="rect">
            <a:avLst/>
          </a:prstGeom>
          <a:noFill/>
        </p:spPr>
        <p:txBody>
          <a:bodyPr wrap="square" rtlCol="0">
            <a:spAutoFit/>
          </a:bodyPr>
          <a:lstStyle/>
          <a:p>
            <a:pPr>
              <a:buNone/>
            </a:pPr>
            <a:r>
              <a:rPr lang="en-US" sz="4000" dirty="0" smtClean="0">
                <a:solidFill>
                  <a:srgbClr val="00B050"/>
                </a:solidFill>
                <a:effectLst/>
              </a:rPr>
              <a:t>Euglena</a:t>
            </a:r>
            <a:endParaRPr lang="en-US" sz="4000" dirty="0">
              <a:solidFill>
                <a:srgbClr val="00B050"/>
              </a:solidFill>
              <a:effectLst/>
            </a:endParaRPr>
          </a:p>
        </p:txBody>
      </p:sp>
    </p:spTree>
    <p:extLst>
      <p:ext uri="{BB962C8B-B14F-4D97-AF65-F5344CB8AC3E}">
        <p14:creationId xmlns:p14="http://schemas.microsoft.com/office/powerpoint/2010/main" val="3104876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smtClean="0">
                <a:solidFill>
                  <a:srgbClr val="0000CC"/>
                </a:solidFill>
                <a:effectLst/>
              </a:rPr>
              <a:t>Euglena</a:t>
            </a:r>
            <a:endParaRPr lang="en-US" dirty="0">
              <a:solidFill>
                <a:srgbClr val="0000CC"/>
              </a:solidFill>
              <a:effectLst/>
            </a:endParaRPr>
          </a:p>
        </p:txBody>
      </p:sp>
      <p:pic>
        <p:nvPicPr>
          <p:cNvPr id="4" name="Picture 3"/>
          <p:cNvPicPr/>
          <p:nvPr/>
        </p:nvPicPr>
        <p:blipFill>
          <a:blip r:embed="rId2"/>
          <a:stretch>
            <a:fillRect/>
          </a:stretch>
        </p:blipFill>
        <p:spPr>
          <a:xfrm>
            <a:off x="304800" y="1066800"/>
            <a:ext cx="5105400" cy="5575013"/>
          </a:xfrm>
          <a:prstGeom prst="rect">
            <a:avLst/>
          </a:prstGeom>
        </p:spPr>
      </p:pic>
      <p:sp>
        <p:nvSpPr>
          <p:cNvPr id="5" name="TextBox 4"/>
          <p:cNvSpPr txBox="1"/>
          <p:nvPr/>
        </p:nvSpPr>
        <p:spPr>
          <a:xfrm>
            <a:off x="5105400" y="371959"/>
            <a:ext cx="3505200" cy="584775"/>
          </a:xfrm>
          <a:prstGeom prst="rect">
            <a:avLst/>
          </a:prstGeom>
          <a:noFill/>
        </p:spPr>
        <p:txBody>
          <a:bodyPr wrap="square" rtlCol="0">
            <a:spAutoFit/>
          </a:bodyPr>
          <a:lstStyle/>
          <a:p>
            <a:pPr>
              <a:buNone/>
            </a:pPr>
            <a:r>
              <a:rPr lang="en-US" dirty="0" smtClean="0">
                <a:solidFill>
                  <a:srgbClr val="FF0000"/>
                </a:solidFill>
                <a:effectLst/>
              </a:rPr>
              <a:t>Locomotion:</a:t>
            </a:r>
            <a:endParaRPr lang="en-US" dirty="0">
              <a:solidFill>
                <a:srgbClr val="FF0000"/>
              </a:solidFill>
              <a:effectLst/>
            </a:endParaRPr>
          </a:p>
        </p:txBody>
      </p:sp>
      <p:sp>
        <p:nvSpPr>
          <p:cNvPr id="6" name="TextBox 5"/>
          <p:cNvSpPr txBox="1"/>
          <p:nvPr/>
        </p:nvSpPr>
        <p:spPr>
          <a:xfrm>
            <a:off x="5257800" y="2378846"/>
            <a:ext cx="3505200" cy="584775"/>
          </a:xfrm>
          <a:prstGeom prst="rect">
            <a:avLst/>
          </a:prstGeom>
          <a:noFill/>
        </p:spPr>
        <p:txBody>
          <a:bodyPr wrap="square" rtlCol="0">
            <a:spAutoFit/>
          </a:bodyPr>
          <a:lstStyle/>
          <a:p>
            <a:pPr>
              <a:buNone/>
            </a:pPr>
            <a:r>
              <a:rPr lang="en-US" dirty="0" smtClean="0">
                <a:solidFill>
                  <a:srgbClr val="0000CC"/>
                </a:solidFill>
                <a:effectLst/>
              </a:rPr>
              <a:t>Reproduction:</a:t>
            </a:r>
            <a:endParaRPr lang="en-US" dirty="0">
              <a:solidFill>
                <a:srgbClr val="0000CC"/>
              </a:solidFill>
              <a:effectLst/>
            </a:endParaRPr>
          </a:p>
        </p:txBody>
      </p:sp>
      <p:sp>
        <p:nvSpPr>
          <p:cNvPr id="7" name="TextBox 6"/>
          <p:cNvSpPr txBox="1"/>
          <p:nvPr/>
        </p:nvSpPr>
        <p:spPr>
          <a:xfrm>
            <a:off x="5257800" y="4423186"/>
            <a:ext cx="3505200" cy="584775"/>
          </a:xfrm>
          <a:prstGeom prst="rect">
            <a:avLst/>
          </a:prstGeom>
          <a:noFill/>
        </p:spPr>
        <p:txBody>
          <a:bodyPr wrap="square" rtlCol="0">
            <a:spAutoFit/>
          </a:bodyPr>
          <a:lstStyle/>
          <a:p>
            <a:pPr>
              <a:buNone/>
            </a:pPr>
            <a:r>
              <a:rPr lang="en-US" dirty="0" smtClean="0">
                <a:solidFill>
                  <a:srgbClr val="00B050"/>
                </a:solidFill>
                <a:effectLst/>
              </a:rPr>
              <a:t>Metabolism:</a:t>
            </a:r>
            <a:endParaRPr lang="en-US" dirty="0">
              <a:solidFill>
                <a:srgbClr val="00B050"/>
              </a:solidFill>
              <a:effectLst/>
            </a:endParaRPr>
          </a:p>
        </p:txBody>
      </p:sp>
    </p:spTree>
    <p:extLst>
      <p:ext uri="{BB962C8B-B14F-4D97-AF65-F5344CB8AC3E}">
        <p14:creationId xmlns:p14="http://schemas.microsoft.com/office/powerpoint/2010/main" val="15612654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err="1" smtClean="0">
                <a:solidFill>
                  <a:srgbClr val="0000CC"/>
                </a:solidFill>
                <a:effectLst/>
              </a:rPr>
              <a:t>Volvox</a:t>
            </a:r>
            <a:endParaRPr lang="en-US" dirty="0">
              <a:solidFill>
                <a:srgbClr val="0000CC"/>
              </a:solidFill>
              <a:effectLst/>
            </a:endParaRPr>
          </a:p>
        </p:txBody>
      </p:sp>
      <p:pic>
        <p:nvPicPr>
          <p:cNvPr id="5" name="Picture 4"/>
          <p:cNvPicPr/>
          <p:nvPr/>
        </p:nvPicPr>
        <p:blipFill>
          <a:blip r:embed="rId2"/>
          <a:stretch>
            <a:fillRect/>
          </a:stretch>
        </p:blipFill>
        <p:spPr>
          <a:xfrm>
            <a:off x="2209800" y="696634"/>
            <a:ext cx="4862981" cy="5399366"/>
          </a:xfrm>
          <a:prstGeom prst="rect">
            <a:avLst/>
          </a:prstGeom>
        </p:spPr>
      </p:pic>
    </p:spTree>
    <p:extLst>
      <p:ext uri="{BB962C8B-B14F-4D97-AF65-F5344CB8AC3E}">
        <p14:creationId xmlns:p14="http://schemas.microsoft.com/office/powerpoint/2010/main" val="1725457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dirty="0" err="1" smtClean="0">
                <a:solidFill>
                  <a:srgbClr val="CC00CC"/>
                </a:solidFill>
              </a:rPr>
              <a:t>Protists</a:t>
            </a:r>
            <a:r>
              <a:rPr lang="en-US" dirty="0" smtClean="0">
                <a:solidFill>
                  <a:srgbClr val="CC00CC"/>
                </a:solidFill>
              </a:rPr>
              <a:t> - locomotion</a:t>
            </a:r>
            <a:endParaRPr lang="en-US" dirty="0">
              <a:solidFill>
                <a:srgbClr val="CC00CC"/>
              </a:solidFill>
            </a:endParaRPr>
          </a:p>
        </p:txBody>
      </p:sp>
      <p:sp>
        <p:nvSpPr>
          <p:cNvPr id="3" name="Content Placeholder 2"/>
          <p:cNvSpPr>
            <a:spLocks noGrp="1"/>
          </p:cNvSpPr>
          <p:nvPr>
            <p:ph idx="1"/>
          </p:nvPr>
        </p:nvSpPr>
        <p:spPr>
          <a:xfrm>
            <a:off x="193963" y="810491"/>
            <a:ext cx="8229600" cy="2895600"/>
          </a:xfrm>
        </p:spPr>
        <p:txBody>
          <a:bodyPr/>
          <a:lstStyle/>
          <a:p>
            <a:r>
              <a:rPr lang="en-US" dirty="0" smtClean="0">
                <a:solidFill>
                  <a:srgbClr val="6600FF"/>
                </a:solidFill>
                <a:effectLst/>
              </a:rPr>
              <a:t>Some work with each other – combining flagella and teamwork…</a:t>
            </a:r>
          </a:p>
          <a:p>
            <a:pPr marL="0" indent="0">
              <a:buNone/>
            </a:pPr>
            <a:endParaRPr lang="en-US" dirty="0">
              <a:solidFill>
                <a:srgbClr val="6600FF"/>
              </a:solidFill>
              <a:effectLst/>
            </a:endParaRPr>
          </a:p>
          <a:p>
            <a:pPr marL="0" indent="0">
              <a:buNone/>
            </a:pPr>
            <a:r>
              <a:rPr lang="en-US" dirty="0" smtClean="0">
                <a:solidFill>
                  <a:srgbClr val="6600FF"/>
                </a:solidFill>
                <a:effectLst/>
              </a:rPr>
              <a:t>One example is the _____________________</a:t>
            </a:r>
            <a:endParaRPr lang="en-US" dirty="0">
              <a:solidFill>
                <a:srgbClr val="6600FF"/>
              </a:solidFill>
              <a:effectLst/>
            </a:endParaRPr>
          </a:p>
        </p:txBody>
      </p:sp>
      <p:sp>
        <p:nvSpPr>
          <p:cNvPr id="4" name="TextBox 3"/>
          <p:cNvSpPr txBox="1"/>
          <p:nvPr/>
        </p:nvSpPr>
        <p:spPr>
          <a:xfrm>
            <a:off x="1676400" y="2946975"/>
            <a:ext cx="1600200" cy="584775"/>
          </a:xfrm>
          <a:prstGeom prst="rect">
            <a:avLst/>
          </a:prstGeom>
          <a:noFill/>
        </p:spPr>
        <p:txBody>
          <a:bodyPr wrap="square" rtlCol="0">
            <a:spAutoFit/>
          </a:bodyPr>
          <a:lstStyle/>
          <a:p>
            <a:pPr>
              <a:buNone/>
            </a:pPr>
            <a:r>
              <a:rPr lang="en-US" sz="3200" dirty="0" err="1" smtClean="0">
                <a:solidFill>
                  <a:srgbClr val="FF0000"/>
                </a:solidFill>
              </a:rPr>
              <a:t>Volvox</a:t>
            </a:r>
            <a:endParaRPr lang="en-US" sz="3200" dirty="0">
              <a:solidFill>
                <a:srgbClr val="FF0000"/>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61100"/>
            <a:ext cx="2810983"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416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err="1" smtClean="0">
                <a:solidFill>
                  <a:srgbClr val="0000CC"/>
                </a:solidFill>
                <a:effectLst/>
              </a:rPr>
              <a:t>Volvox</a:t>
            </a:r>
            <a:endParaRPr lang="en-US" dirty="0">
              <a:solidFill>
                <a:srgbClr val="0000CC"/>
              </a:solidFill>
              <a:effectLst/>
            </a:endParaRPr>
          </a:p>
        </p:txBody>
      </p:sp>
      <p:pic>
        <p:nvPicPr>
          <p:cNvPr id="5" name="Picture 4"/>
          <p:cNvPicPr/>
          <p:nvPr/>
        </p:nvPicPr>
        <p:blipFill>
          <a:blip r:embed="rId2"/>
          <a:stretch>
            <a:fillRect/>
          </a:stretch>
        </p:blipFill>
        <p:spPr>
          <a:xfrm>
            <a:off x="97971" y="1137966"/>
            <a:ext cx="4862981" cy="5399366"/>
          </a:xfrm>
          <a:prstGeom prst="rect">
            <a:avLst/>
          </a:prstGeom>
        </p:spPr>
      </p:pic>
      <p:pic>
        <p:nvPicPr>
          <p:cNvPr id="3" name="Picture 2"/>
          <p:cNvPicPr>
            <a:picLocks noChangeAspect="1"/>
          </p:cNvPicPr>
          <p:nvPr/>
        </p:nvPicPr>
        <p:blipFill>
          <a:blip r:embed="rId3"/>
          <a:stretch>
            <a:fillRect/>
          </a:stretch>
        </p:blipFill>
        <p:spPr>
          <a:xfrm>
            <a:off x="8991600" y="-1066800"/>
            <a:ext cx="4486275" cy="4712000"/>
          </a:xfrm>
          <a:prstGeom prst="rect">
            <a:avLst/>
          </a:prstGeom>
        </p:spPr>
      </p:pic>
      <p:sp>
        <p:nvSpPr>
          <p:cNvPr id="4" name="TextBox 3"/>
          <p:cNvSpPr txBox="1"/>
          <p:nvPr/>
        </p:nvSpPr>
        <p:spPr>
          <a:xfrm>
            <a:off x="5488502" y="2230153"/>
            <a:ext cx="2362200" cy="584775"/>
          </a:xfrm>
          <a:prstGeom prst="rect">
            <a:avLst/>
          </a:prstGeom>
          <a:noFill/>
        </p:spPr>
        <p:txBody>
          <a:bodyPr wrap="square" rtlCol="0">
            <a:spAutoFit/>
          </a:bodyPr>
          <a:lstStyle/>
          <a:p>
            <a:pPr>
              <a:buNone/>
            </a:pPr>
            <a:r>
              <a:rPr lang="en-US" dirty="0" smtClean="0">
                <a:solidFill>
                  <a:schemeClr val="accent6"/>
                </a:solidFill>
                <a:effectLst/>
              </a:rPr>
              <a:t>Colony</a:t>
            </a:r>
            <a:endParaRPr lang="en-US" dirty="0">
              <a:solidFill>
                <a:schemeClr val="accent6"/>
              </a:solidFill>
              <a:effectLst/>
            </a:endParaRPr>
          </a:p>
        </p:txBody>
      </p:sp>
      <p:sp>
        <p:nvSpPr>
          <p:cNvPr id="6" name="TextBox 5"/>
          <p:cNvSpPr txBox="1"/>
          <p:nvPr/>
        </p:nvSpPr>
        <p:spPr>
          <a:xfrm>
            <a:off x="5488502" y="3719533"/>
            <a:ext cx="3575525" cy="584775"/>
          </a:xfrm>
          <a:prstGeom prst="rect">
            <a:avLst/>
          </a:prstGeom>
          <a:noFill/>
        </p:spPr>
        <p:txBody>
          <a:bodyPr wrap="square" rtlCol="0">
            <a:spAutoFit/>
          </a:bodyPr>
          <a:lstStyle/>
          <a:p>
            <a:pPr>
              <a:buNone/>
            </a:pPr>
            <a:r>
              <a:rPr lang="en-US" dirty="0" smtClean="0">
                <a:solidFill>
                  <a:schemeClr val="accent6"/>
                </a:solidFill>
                <a:effectLst/>
              </a:rPr>
              <a:t>Cell </a:t>
            </a:r>
            <a:r>
              <a:rPr lang="en-US" dirty="0" smtClean="0">
                <a:solidFill>
                  <a:schemeClr val="accent6"/>
                </a:solidFill>
                <a:effectLst/>
              </a:rPr>
              <a:t>membrane</a:t>
            </a:r>
            <a:endParaRPr lang="en-US" dirty="0">
              <a:solidFill>
                <a:schemeClr val="accent6"/>
              </a:solidFill>
              <a:effectLst/>
            </a:endParaRPr>
          </a:p>
        </p:txBody>
      </p:sp>
      <p:sp>
        <p:nvSpPr>
          <p:cNvPr id="7" name="TextBox 6"/>
          <p:cNvSpPr txBox="1"/>
          <p:nvPr/>
        </p:nvSpPr>
        <p:spPr>
          <a:xfrm>
            <a:off x="5488502" y="2933888"/>
            <a:ext cx="2362200" cy="584775"/>
          </a:xfrm>
          <a:prstGeom prst="rect">
            <a:avLst/>
          </a:prstGeom>
          <a:noFill/>
        </p:spPr>
        <p:txBody>
          <a:bodyPr wrap="square" rtlCol="0">
            <a:spAutoFit/>
          </a:bodyPr>
          <a:lstStyle/>
          <a:p>
            <a:pPr>
              <a:buNone/>
            </a:pPr>
            <a:r>
              <a:rPr lang="en-US" dirty="0" smtClean="0">
                <a:solidFill>
                  <a:schemeClr val="accent6"/>
                </a:solidFill>
                <a:effectLst/>
              </a:rPr>
              <a:t>Flagella</a:t>
            </a:r>
            <a:endParaRPr lang="en-US" dirty="0">
              <a:solidFill>
                <a:schemeClr val="accent6"/>
              </a:solidFill>
              <a:effectLst/>
            </a:endParaRPr>
          </a:p>
        </p:txBody>
      </p:sp>
      <p:sp>
        <p:nvSpPr>
          <p:cNvPr id="8" name="TextBox 7"/>
          <p:cNvSpPr txBox="1"/>
          <p:nvPr/>
        </p:nvSpPr>
        <p:spPr>
          <a:xfrm>
            <a:off x="5422090" y="704425"/>
            <a:ext cx="3657600" cy="584775"/>
          </a:xfrm>
          <a:prstGeom prst="rect">
            <a:avLst/>
          </a:prstGeom>
          <a:noFill/>
        </p:spPr>
        <p:txBody>
          <a:bodyPr wrap="square" rtlCol="0">
            <a:spAutoFit/>
          </a:bodyPr>
          <a:lstStyle/>
          <a:p>
            <a:pPr>
              <a:buNone/>
            </a:pPr>
            <a:r>
              <a:rPr lang="en-US" dirty="0" smtClean="0">
                <a:solidFill>
                  <a:schemeClr val="accent6"/>
                </a:solidFill>
                <a:effectLst/>
              </a:rPr>
              <a:t>Daughter </a:t>
            </a:r>
            <a:r>
              <a:rPr lang="en-US" dirty="0" smtClean="0">
                <a:solidFill>
                  <a:schemeClr val="accent6"/>
                </a:solidFill>
                <a:effectLst/>
              </a:rPr>
              <a:t>colony</a:t>
            </a:r>
            <a:endParaRPr lang="en-US" dirty="0">
              <a:solidFill>
                <a:schemeClr val="accent6"/>
              </a:solidFill>
              <a:effectLst/>
            </a:endParaRPr>
          </a:p>
        </p:txBody>
      </p:sp>
      <p:sp>
        <p:nvSpPr>
          <p:cNvPr id="9" name="TextBox 8"/>
          <p:cNvSpPr txBox="1"/>
          <p:nvPr/>
        </p:nvSpPr>
        <p:spPr>
          <a:xfrm>
            <a:off x="5605739" y="5247844"/>
            <a:ext cx="2127725" cy="584775"/>
          </a:xfrm>
          <a:prstGeom prst="rect">
            <a:avLst/>
          </a:prstGeom>
          <a:noFill/>
        </p:spPr>
        <p:txBody>
          <a:bodyPr wrap="square" rtlCol="0">
            <a:spAutoFit/>
          </a:bodyPr>
          <a:lstStyle/>
          <a:p>
            <a:pPr>
              <a:buNone/>
            </a:pPr>
            <a:r>
              <a:rPr lang="en-US" dirty="0" smtClean="0">
                <a:solidFill>
                  <a:schemeClr val="accent6"/>
                </a:solidFill>
                <a:effectLst/>
              </a:rPr>
              <a:t>Nucleus</a:t>
            </a:r>
            <a:endParaRPr lang="en-US" dirty="0">
              <a:solidFill>
                <a:schemeClr val="accent6"/>
              </a:solidFill>
              <a:effectLst/>
            </a:endParaRPr>
          </a:p>
        </p:txBody>
      </p:sp>
      <p:sp>
        <p:nvSpPr>
          <p:cNvPr id="10" name="TextBox 9"/>
          <p:cNvSpPr txBox="1"/>
          <p:nvPr/>
        </p:nvSpPr>
        <p:spPr>
          <a:xfrm>
            <a:off x="5488502" y="1467289"/>
            <a:ext cx="2127725" cy="584775"/>
          </a:xfrm>
          <a:prstGeom prst="rect">
            <a:avLst/>
          </a:prstGeom>
          <a:noFill/>
        </p:spPr>
        <p:txBody>
          <a:bodyPr wrap="square" rtlCol="0">
            <a:spAutoFit/>
          </a:bodyPr>
          <a:lstStyle/>
          <a:p>
            <a:pPr>
              <a:buNone/>
            </a:pPr>
            <a:r>
              <a:rPr lang="en-US" dirty="0" smtClean="0">
                <a:solidFill>
                  <a:schemeClr val="accent6"/>
                </a:solidFill>
                <a:effectLst/>
              </a:rPr>
              <a:t>Eyespot</a:t>
            </a:r>
            <a:endParaRPr lang="en-US" dirty="0">
              <a:solidFill>
                <a:schemeClr val="accent6"/>
              </a:solidFill>
              <a:effectLst/>
            </a:endParaRPr>
          </a:p>
        </p:txBody>
      </p:sp>
      <p:sp>
        <p:nvSpPr>
          <p:cNvPr id="11" name="TextBox 10"/>
          <p:cNvSpPr txBox="1"/>
          <p:nvPr/>
        </p:nvSpPr>
        <p:spPr>
          <a:xfrm>
            <a:off x="5550480" y="4468381"/>
            <a:ext cx="2851592" cy="584775"/>
          </a:xfrm>
          <a:prstGeom prst="rect">
            <a:avLst/>
          </a:prstGeom>
          <a:noFill/>
        </p:spPr>
        <p:txBody>
          <a:bodyPr wrap="square" rtlCol="0">
            <a:spAutoFit/>
          </a:bodyPr>
          <a:lstStyle/>
          <a:p>
            <a:pPr>
              <a:buNone/>
            </a:pPr>
            <a:r>
              <a:rPr lang="en-US" dirty="0" smtClean="0">
                <a:solidFill>
                  <a:schemeClr val="accent6"/>
                </a:solidFill>
                <a:effectLst/>
              </a:rPr>
              <a:t>Chloroplast</a:t>
            </a:r>
            <a:endParaRPr lang="en-US" dirty="0">
              <a:solidFill>
                <a:schemeClr val="accent6"/>
              </a:solidFill>
              <a:effectLst/>
            </a:endParaRPr>
          </a:p>
        </p:txBody>
      </p:sp>
    </p:spTree>
    <p:extLst>
      <p:ext uri="{BB962C8B-B14F-4D97-AF65-F5344CB8AC3E}">
        <p14:creationId xmlns:p14="http://schemas.microsoft.com/office/powerpoint/2010/main" val="2026763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39825"/>
          </a:xfrm>
        </p:spPr>
        <p:txBody>
          <a:bodyPr/>
          <a:lstStyle/>
          <a:p>
            <a:r>
              <a:rPr lang="en-US" dirty="0" smtClean="0">
                <a:solidFill>
                  <a:srgbClr val="92D050"/>
                </a:solidFill>
                <a:effectLst/>
              </a:rPr>
              <a:t>MRS. NERG-C</a:t>
            </a:r>
            <a:endParaRPr lang="en-US" dirty="0">
              <a:solidFill>
                <a:srgbClr val="92D050"/>
              </a:solidFill>
              <a:effectLst/>
            </a:endParaRPr>
          </a:p>
        </p:txBody>
      </p:sp>
      <p:sp>
        <p:nvSpPr>
          <p:cNvPr id="3" name="Content Placeholder 2"/>
          <p:cNvSpPr>
            <a:spLocks noGrp="1"/>
          </p:cNvSpPr>
          <p:nvPr>
            <p:ph idx="1"/>
          </p:nvPr>
        </p:nvSpPr>
        <p:spPr>
          <a:xfrm>
            <a:off x="152400" y="685800"/>
            <a:ext cx="8229600" cy="5029200"/>
          </a:xfrm>
        </p:spPr>
        <p:txBody>
          <a:bodyPr/>
          <a:lstStyle/>
          <a:p>
            <a:pPr marL="0" indent="0">
              <a:buNone/>
            </a:pPr>
            <a:r>
              <a:rPr lang="en-US" sz="2800" dirty="0" smtClean="0">
                <a:solidFill>
                  <a:srgbClr val="FF0000"/>
                </a:solidFill>
                <a:effectLst/>
              </a:rPr>
              <a:t>The list of characteristics something MUST have to be considered LIVING…</a:t>
            </a:r>
            <a:r>
              <a:rPr lang="en-US" dirty="0" smtClean="0">
                <a:effectLst/>
              </a:rPr>
              <a:t>!</a:t>
            </a:r>
          </a:p>
          <a:p>
            <a:pPr marL="0" indent="0">
              <a:buNone/>
            </a:pPr>
            <a:r>
              <a:rPr lang="en-US" dirty="0" smtClean="0">
                <a:solidFill>
                  <a:srgbClr val="CC00CC"/>
                </a:solidFill>
                <a:effectLst/>
              </a:rPr>
              <a:t>Movement</a:t>
            </a:r>
          </a:p>
          <a:p>
            <a:pPr marL="0" indent="0">
              <a:buNone/>
            </a:pPr>
            <a:r>
              <a:rPr lang="en-US" dirty="0" smtClean="0">
                <a:solidFill>
                  <a:srgbClr val="00B050"/>
                </a:solidFill>
                <a:effectLst/>
              </a:rPr>
              <a:t>Respiration</a:t>
            </a:r>
          </a:p>
          <a:p>
            <a:pPr marL="0" indent="0">
              <a:buNone/>
            </a:pPr>
            <a:r>
              <a:rPr lang="en-US" dirty="0" smtClean="0">
                <a:solidFill>
                  <a:srgbClr val="D60093"/>
                </a:solidFill>
                <a:effectLst/>
              </a:rPr>
              <a:t>Sensory</a:t>
            </a:r>
          </a:p>
          <a:p>
            <a:pPr marL="0" indent="0">
              <a:buNone/>
            </a:pPr>
            <a:r>
              <a:rPr lang="en-US" dirty="0" smtClean="0">
                <a:solidFill>
                  <a:srgbClr val="00B050"/>
                </a:solidFill>
                <a:effectLst/>
              </a:rPr>
              <a:t>Nutrients </a:t>
            </a:r>
            <a:r>
              <a:rPr lang="en-US" dirty="0" smtClean="0">
                <a:effectLst/>
              </a:rPr>
              <a:t>(6)</a:t>
            </a:r>
          </a:p>
          <a:p>
            <a:pPr marL="0" indent="0">
              <a:buNone/>
            </a:pPr>
            <a:r>
              <a:rPr lang="en-US" dirty="0" smtClean="0">
                <a:solidFill>
                  <a:srgbClr val="D60093"/>
                </a:solidFill>
                <a:effectLst/>
              </a:rPr>
              <a:t>Excretion</a:t>
            </a:r>
          </a:p>
          <a:p>
            <a:pPr marL="0" indent="0">
              <a:buNone/>
            </a:pPr>
            <a:r>
              <a:rPr lang="en-US" dirty="0" smtClean="0">
                <a:solidFill>
                  <a:srgbClr val="00B050"/>
                </a:solidFill>
                <a:effectLst/>
              </a:rPr>
              <a:t>Reproduction</a:t>
            </a:r>
          </a:p>
          <a:p>
            <a:pPr marL="0" indent="0">
              <a:buNone/>
            </a:pPr>
            <a:r>
              <a:rPr lang="en-US" dirty="0" smtClean="0">
                <a:solidFill>
                  <a:srgbClr val="D60093"/>
                </a:solidFill>
                <a:effectLst/>
              </a:rPr>
              <a:t>Growth</a:t>
            </a:r>
          </a:p>
          <a:p>
            <a:pPr marL="0" indent="0">
              <a:buNone/>
            </a:pPr>
            <a:r>
              <a:rPr lang="en-US" dirty="0" smtClean="0">
                <a:solidFill>
                  <a:srgbClr val="00B050"/>
                </a:solidFill>
                <a:effectLst/>
              </a:rPr>
              <a:t>Cells</a:t>
            </a:r>
            <a:endParaRPr lang="en-US" dirty="0">
              <a:solidFill>
                <a:srgbClr val="00B050"/>
              </a:solidFill>
              <a:effectLst/>
            </a:endParaRPr>
          </a:p>
        </p:txBody>
      </p:sp>
      <p:pic>
        <p:nvPicPr>
          <p:cNvPr id="4" name="Picture 3"/>
          <p:cNvPicPr>
            <a:picLocks noChangeAspect="1"/>
          </p:cNvPicPr>
          <p:nvPr/>
        </p:nvPicPr>
        <p:blipFill>
          <a:blip r:embed="rId3"/>
          <a:stretch>
            <a:fillRect/>
          </a:stretch>
        </p:blipFill>
        <p:spPr>
          <a:xfrm>
            <a:off x="4100512" y="1175455"/>
            <a:ext cx="3443288" cy="3315759"/>
          </a:xfrm>
          <a:prstGeom prst="rect">
            <a:avLst/>
          </a:prstGeom>
        </p:spPr>
      </p:pic>
      <p:sp>
        <p:nvSpPr>
          <p:cNvPr id="5" name="TextBox 4"/>
          <p:cNvSpPr txBox="1"/>
          <p:nvPr/>
        </p:nvSpPr>
        <p:spPr>
          <a:xfrm>
            <a:off x="2590800" y="4483465"/>
            <a:ext cx="6553200" cy="1569660"/>
          </a:xfrm>
          <a:prstGeom prst="rect">
            <a:avLst/>
          </a:prstGeom>
          <a:noFill/>
        </p:spPr>
        <p:txBody>
          <a:bodyPr wrap="square" rtlCol="0">
            <a:spAutoFit/>
          </a:bodyPr>
          <a:lstStyle/>
          <a:p>
            <a:pPr>
              <a:buNone/>
            </a:pPr>
            <a:r>
              <a:rPr lang="en-US" dirty="0" smtClean="0">
                <a:solidFill>
                  <a:schemeClr val="accent1"/>
                </a:solidFill>
                <a:effectLst/>
              </a:rPr>
              <a:t>So if cells are helping to do so many different jobs (movement, respiration, </a:t>
            </a:r>
            <a:r>
              <a:rPr lang="en-US" dirty="0" err="1" smtClean="0">
                <a:solidFill>
                  <a:schemeClr val="accent1"/>
                </a:solidFill>
                <a:effectLst/>
              </a:rPr>
              <a:t>etc</a:t>
            </a:r>
            <a:r>
              <a:rPr lang="en-US" dirty="0" smtClean="0">
                <a:solidFill>
                  <a:schemeClr val="accent1"/>
                </a:solidFill>
                <a:effectLst/>
              </a:rPr>
              <a:t>)…are they all alike?</a:t>
            </a:r>
            <a:endParaRPr lang="en-US" dirty="0">
              <a:solidFill>
                <a:schemeClr val="accent1"/>
              </a:solidFill>
              <a:effectLst/>
            </a:endParaRPr>
          </a:p>
        </p:txBody>
      </p:sp>
    </p:spTree>
    <p:extLst>
      <p:ext uri="{BB962C8B-B14F-4D97-AF65-F5344CB8AC3E}">
        <p14:creationId xmlns:p14="http://schemas.microsoft.com/office/powerpoint/2010/main" val="202003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err="1" smtClean="0">
                <a:solidFill>
                  <a:srgbClr val="0000CC"/>
                </a:solidFill>
                <a:effectLst/>
              </a:rPr>
              <a:t>Volvox</a:t>
            </a:r>
            <a:endParaRPr lang="en-US" dirty="0">
              <a:solidFill>
                <a:srgbClr val="0000CC"/>
              </a:solidFill>
              <a:effectLst/>
            </a:endParaRPr>
          </a:p>
        </p:txBody>
      </p:sp>
      <p:pic>
        <p:nvPicPr>
          <p:cNvPr id="5" name="Picture 4"/>
          <p:cNvPicPr/>
          <p:nvPr/>
        </p:nvPicPr>
        <p:blipFill>
          <a:blip r:embed="rId2"/>
          <a:stretch>
            <a:fillRect/>
          </a:stretch>
        </p:blipFill>
        <p:spPr>
          <a:xfrm>
            <a:off x="1925285" y="381000"/>
            <a:ext cx="4862981" cy="5399366"/>
          </a:xfrm>
          <a:prstGeom prst="rect">
            <a:avLst/>
          </a:prstGeom>
        </p:spPr>
      </p:pic>
      <p:pic>
        <p:nvPicPr>
          <p:cNvPr id="3" name="Picture 2"/>
          <p:cNvPicPr>
            <a:picLocks noChangeAspect="1"/>
          </p:cNvPicPr>
          <p:nvPr/>
        </p:nvPicPr>
        <p:blipFill>
          <a:blip r:embed="rId3"/>
          <a:stretch>
            <a:fillRect/>
          </a:stretch>
        </p:blipFill>
        <p:spPr>
          <a:xfrm>
            <a:off x="8991600" y="-1066800"/>
            <a:ext cx="4486275" cy="4712000"/>
          </a:xfrm>
          <a:prstGeom prst="rect">
            <a:avLst/>
          </a:prstGeom>
        </p:spPr>
      </p:pic>
      <p:sp>
        <p:nvSpPr>
          <p:cNvPr id="4" name="TextBox 3"/>
          <p:cNvSpPr txBox="1"/>
          <p:nvPr/>
        </p:nvSpPr>
        <p:spPr>
          <a:xfrm>
            <a:off x="427044" y="2419787"/>
            <a:ext cx="2362200" cy="584775"/>
          </a:xfrm>
          <a:prstGeom prst="rect">
            <a:avLst/>
          </a:prstGeom>
          <a:noFill/>
        </p:spPr>
        <p:txBody>
          <a:bodyPr wrap="square" rtlCol="0">
            <a:spAutoFit/>
          </a:bodyPr>
          <a:lstStyle/>
          <a:p>
            <a:pPr>
              <a:buNone/>
            </a:pPr>
            <a:r>
              <a:rPr lang="en-US" dirty="0" smtClean="0">
                <a:solidFill>
                  <a:schemeClr val="accent6"/>
                </a:solidFill>
                <a:effectLst/>
              </a:rPr>
              <a:t>1. Colony</a:t>
            </a:r>
            <a:endParaRPr lang="en-US" dirty="0">
              <a:solidFill>
                <a:schemeClr val="accent6"/>
              </a:solidFill>
              <a:effectLst/>
            </a:endParaRPr>
          </a:p>
        </p:txBody>
      </p:sp>
      <p:sp>
        <p:nvSpPr>
          <p:cNvPr id="6" name="TextBox 5"/>
          <p:cNvSpPr txBox="1"/>
          <p:nvPr/>
        </p:nvSpPr>
        <p:spPr>
          <a:xfrm>
            <a:off x="0" y="4547107"/>
            <a:ext cx="3575525" cy="584775"/>
          </a:xfrm>
          <a:prstGeom prst="rect">
            <a:avLst/>
          </a:prstGeom>
          <a:noFill/>
        </p:spPr>
        <p:txBody>
          <a:bodyPr wrap="square" rtlCol="0">
            <a:spAutoFit/>
          </a:bodyPr>
          <a:lstStyle/>
          <a:p>
            <a:pPr>
              <a:buNone/>
            </a:pPr>
            <a:r>
              <a:rPr lang="en-US" dirty="0" smtClean="0">
                <a:solidFill>
                  <a:schemeClr val="accent6"/>
                </a:solidFill>
                <a:effectLst/>
              </a:rPr>
              <a:t>4. Cell membrane</a:t>
            </a:r>
            <a:endParaRPr lang="en-US" dirty="0">
              <a:solidFill>
                <a:schemeClr val="accent6"/>
              </a:solidFill>
              <a:effectLst/>
            </a:endParaRPr>
          </a:p>
        </p:txBody>
      </p:sp>
      <p:sp>
        <p:nvSpPr>
          <p:cNvPr id="7" name="TextBox 6"/>
          <p:cNvSpPr txBox="1"/>
          <p:nvPr/>
        </p:nvSpPr>
        <p:spPr>
          <a:xfrm>
            <a:off x="1872107" y="3898625"/>
            <a:ext cx="2362200" cy="584775"/>
          </a:xfrm>
          <a:prstGeom prst="rect">
            <a:avLst/>
          </a:prstGeom>
          <a:noFill/>
        </p:spPr>
        <p:txBody>
          <a:bodyPr wrap="square" rtlCol="0">
            <a:spAutoFit/>
          </a:bodyPr>
          <a:lstStyle/>
          <a:p>
            <a:pPr>
              <a:buNone/>
            </a:pPr>
            <a:r>
              <a:rPr lang="en-US" dirty="0" smtClean="0">
                <a:solidFill>
                  <a:schemeClr val="accent6"/>
                </a:solidFill>
                <a:effectLst/>
              </a:rPr>
              <a:t>3. Flagella</a:t>
            </a:r>
            <a:endParaRPr lang="en-US" dirty="0">
              <a:solidFill>
                <a:schemeClr val="accent6"/>
              </a:solidFill>
              <a:effectLst/>
            </a:endParaRPr>
          </a:p>
        </p:txBody>
      </p:sp>
      <p:sp>
        <p:nvSpPr>
          <p:cNvPr id="8" name="TextBox 7"/>
          <p:cNvSpPr txBox="1"/>
          <p:nvPr/>
        </p:nvSpPr>
        <p:spPr>
          <a:xfrm>
            <a:off x="5627484" y="3545262"/>
            <a:ext cx="3657600" cy="584775"/>
          </a:xfrm>
          <a:prstGeom prst="rect">
            <a:avLst/>
          </a:prstGeom>
          <a:noFill/>
        </p:spPr>
        <p:txBody>
          <a:bodyPr wrap="square" rtlCol="0">
            <a:spAutoFit/>
          </a:bodyPr>
          <a:lstStyle/>
          <a:p>
            <a:pPr>
              <a:buNone/>
            </a:pPr>
            <a:r>
              <a:rPr lang="en-US" dirty="0" smtClean="0">
                <a:solidFill>
                  <a:schemeClr val="accent6"/>
                </a:solidFill>
                <a:effectLst/>
              </a:rPr>
              <a:t>2. Daughter colony</a:t>
            </a:r>
            <a:endParaRPr lang="en-US" dirty="0">
              <a:solidFill>
                <a:schemeClr val="accent6"/>
              </a:solidFill>
              <a:effectLst/>
            </a:endParaRPr>
          </a:p>
        </p:txBody>
      </p:sp>
      <p:sp>
        <p:nvSpPr>
          <p:cNvPr id="9" name="TextBox 8"/>
          <p:cNvSpPr txBox="1"/>
          <p:nvPr/>
        </p:nvSpPr>
        <p:spPr>
          <a:xfrm>
            <a:off x="1066800" y="5319238"/>
            <a:ext cx="2127725" cy="584775"/>
          </a:xfrm>
          <a:prstGeom prst="rect">
            <a:avLst/>
          </a:prstGeom>
          <a:noFill/>
        </p:spPr>
        <p:txBody>
          <a:bodyPr wrap="square" rtlCol="0">
            <a:spAutoFit/>
          </a:bodyPr>
          <a:lstStyle/>
          <a:p>
            <a:pPr>
              <a:buNone/>
            </a:pPr>
            <a:r>
              <a:rPr lang="en-US" dirty="0" smtClean="0">
                <a:solidFill>
                  <a:schemeClr val="accent6"/>
                </a:solidFill>
                <a:effectLst/>
              </a:rPr>
              <a:t>5. Nucleus</a:t>
            </a:r>
            <a:endParaRPr lang="en-US" dirty="0">
              <a:solidFill>
                <a:schemeClr val="accent6"/>
              </a:solidFill>
              <a:effectLst/>
            </a:endParaRPr>
          </a:p>
        </p:txBody>
      </p:sp>
      <p:sp>
        <p:nvSpPr>
          <p:cNvPr id="10" name="TextBox 9"/>
          <p:cNvSpPr txBox="1"/>
          <p:nvPr/>
        </p:nvSpPr>
        <p:spPr>
          <a:xfrm>
            <a:off x="5626192" y="4483400"/>
            <a:ext cx="2127725" cy="584775"/>
          </a:xfrm>
          <a:prstGeom prst="rect">
            <a:avLst/>
          </a:prstGeom>
          <a:noFill/>
        </p:spPr>
        <p:txBody>
          <a:bodyPr wrap="square" rtlCol="0">
            <a:spAutoFit/>
          </a:bodyPr>
          <a:lstStyle/>
          <a:p>
            <a:pPr>
              <a:buNone/>
            </a:pPr>
            <a:r>
              <a:rPr lang="en-US" dirty="0" smtClean="0">
                <a:solidFill>
                  <a:schemeClr val="accent6"/>
                </a:solidFill>
                <a:effectLst/>
              </a:rPr>
              <a:t>6. Eyespot</a:t>
            </a:r>
            <a:endParaRPr lang="en-US" dirty="0">
              <a:solidFill>
                <a:schemeClr val="accent6"/>
              </a:solidFill>
              <a:effectLst/>
            </a:endParaRPr>
          </a:p>
        </p:txBody>
      </p:sp>
      <p:sp>
        <p:nvSpPr>
          <p:cNvPr id="11" name="TextBox 10"/>
          <p:cNvSpPr txBox="1"/>
          <p:nvPr/>
        </p:nvSpPr>
        <p:spPr>
          <a:xfrm>
            <a:off x="5328559" y="5208913"/>
            <a:ext cx="2851592" cy="584775"/>
          </a:xfrm>
          <a:prstGeom prst="rect">
            <a:avLst/>
          </a:prstGeom>
          <a:noFill/>
        </p:spPr>
        <p:txBody>
          <a:bodyPr wrap="square" rtlCol="0">
            <a:spAutoFit/>
          </a:bodyPr>
          <a:lstStyle/>
          <a:p>
            <a:pPr>
              <a:buNone/>
            </a:pPr>
            <a:r>
              <a:rPr lang="en-US" dirty="0" smtClean="0">
                <a:solidFill>
                  <a:schemeClr val="accent6"/>
                </a:solidFill>
                <a:effectLst/>
              </a:rPr>
              <a:t>7. Chloroplast</a:t>
            </a:r>
            <a:endParaRPr lang="en-US" dirty="0">
              <a:solidFill>
                <a:schemeClr val="accent6"/>
              </a:solidFill>
              <a:effectLst/>
            </a:endParaRPr>
          </a:p>
        </p:txBody>
      </p:sp>
    </p:spTree>
    <p:extLst>
      <p:ext uri="{BB962C8B-B14F-4D97-AF65-F5344CB8AC3E}">
        <p14:creationId xmlns:p14="http://schemas.microsoft.com/office/powerpoint/2010/main" val="386074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3657600" cy="584775"/>
          </a:xfrm>
          <a:prstGeom prst="rect">
            <a:avLst/>
          </a:prstGeom>
          <a:noFill/>
        </p:spPr>
        <p:txBody>
          <a:bodyPr wrap="square" rtlCol="0">
            <a:spAutoFit/>
          </a:bodyPr>
          <a:lstStyle/>
          <a:p>
            <a:pPr>
              <a:buNone/>
            </a:pPr>
            <a:r>
              <a:rPr lang="en-US" dirty="0" err="1" smtClean="0">
                <a:solidFill>
                  <a:srgbClr val="0000CC"/>
                </a:solidFill>
                <a:effectLst/>
              </a:rPr>
              <a:t>Volvox</a:t>
            </a:r>
            <a:endParaRPr lang="en-US" dirty="0">
              <a:solidFill>
                <a:srgbClr val="0000CC"/>
              </a:solidFill>
              <a:effectLst/>
            </a:endParaRPr>
          </a:p>
        </p:txBody>
      </p:sp>
      <p:pic>
        <p:nvPicPr>
          <p:cNvPr id="5" name="Picture 4"/>
          <p:cNvPicPr/>
          <p:nvPr/>
        </p:nvPicPr>
        <p:blipFill>
          <a:blip r:embed="rId2"/>
          <a:stretch>
            <a:fillRect/>
          </a:stretch>
        </p:blipFill>
        <p:spPr>
          <a:xfrm>
            <a:off x="2583" y="1143000"/>
            <a:ext cx="4862981" cy="5399366"/>
          </a:xfrm>
          <a:prstGeom prst="rect">
            <a:avLst/>
          </a:prstGeom>
        </p:spPr>
      </p:pic>
      <p:sp>
        <p:nvSpPr>
          <p:cNvPr id="3" name="TextBox 2"/>
          <p:cNvSpPr txBox="1"/>
          <p:nvPr/>
        </p:nvSpPr>
        <p:spPr>
          <a:xfrm>
            <a:off x="4572000" y="177225"/>
            <a:ext cx="3505200" cy="584775"/>
          </a:xfrm>
          <a:prstGeom prst="rect">
            <a:avLst/>
          </a:prstGeom>
          <a:noFill/>
        </p:spPr>
        <p:txBody>
          <a:bodyPr wrap="square" rtlCol="0">
            <a:spAutoFit/>
          </a:bodyPr>
          <a:lstStyle/>
          <a:p>
            <a:pPr>
              <a:buNone/>
            </a:pPr>
            <a:r>
              <a:rPr lang="en-US" dirty="0" smtClean="0">
                <a:solidFill>
                  <a:srgbClr val="FF0000"/>
                </a:solidFill>
                <a:effectLst/>
              </a:rPr>
              <a:t>Locomotion:</a:t>
            </a:r>
            <a:endParaRPr lang="en-US" dirty="0">
              <a:solidFill>
                <a:srgbClr val="FF0000"/>
              </a:solidFill>
              <a:effectLst/>
            </a:endParaRPr>
          </a:p>
        </p:txBody>
      </p:sp>
      <p:sp>
        <p:nvSpPr>
          <p:cNvPr id="6" name="TextBox 5"/>
          <p:cNvSpPr txBox="1"/>
          <p:nvPr/>
        </p:nvSpPr>
        <p:spPr>
          <a:xfrm>
            <a:off x="4724400" y="2184112"/>
            <a:ext cx="3505200" cy="584775"/>
          </a:xfrm>
          <a:prstGeom prst="rect">
            <a:avLst/>
          </a:prstGeom>
          <a:noFill/>
        </p:spPr>
        <p:txBody>
          <a:bodyPr wrap="square" rtlCol="0">
            <a:spAutoFit/>
          </a:bodyPr>
          <a:lstStyle/>
          <a:p>
            <a:pPr>
              <a:buNone/>
            </a:pPr>
            <a:r>
              <a:rPr lang="en-US" dirty="0" smtClean="0">
                <a:solidFill>
                  <a:srgbClr val="0000CC"/>
                </a:solidFill>
                <a:effectLst/>
              </a:rPr>
              <a:t>Reproduction:</a:t>
            </a:r>
            <a:endParaRPr lang="en-US" dirty="0">
              <a:solidFill>
                <a:srgbClr val="0000CC"/>
              </a:solidFill>
              <a:effectLst/>
            </a:endParaRPr>
          </a:p>
        </p:txBody>
      </p:sp>
      <p:sp>
        <p:nvSpPr>
          <p:cNvPr id="7" name="TextBox 6"/>
          <p:cNvSpPr txBox="1"/>
          <p:nvPr/>
        </p:nvSpPr>
        <p:spPr>
          <a:xfrm>
            <a:off x="4724400" y="4228452"/>
            <a:ext cx="3505200" cy="584775"/>
          </a:xfrm>
          <a:prstGeom prst="rect">
            <a:avLst/>
          </a:prstGeom>
          <a:noFill/>
        </p:spPr>
        <p:txBody>
          <a:bodyPr wrap="square" rtlCol="0">
            <a:spAutoFit/>
          </a:bodyPr>
          <a:lstStyle/>
          <a:p>
            <a:pPr>
              <a:buNone/>
            </a:pPr>
            <a:r>
              <a:rPr lang="en-US" dirty="0" smtClean="0">
                <a:solidFill>
                  <a:srgbClr val="00B050"/>
                </a:solidFill>
                <a:effectLst/>
              </a:rPr>
              <a:t>Metabolism:</a:t>
            </a:r>
            <a:endParaRPr lang="en-US" dirty="0">
              <a:solidFill>
                <a:srgbClr val="00B050"/>
              </a:solidFill>
              <a:effectLst/>
            </a:endParaRPr>
          </a:p>
        </p:txBody>
      </p:sp>
    </p:spTree>
    <p:extLst>
      <p:ext uri="{BB962C8B-B14F-4D97-AF65-F5344CB8AC3E}">
        <p14:creationId xmlns:p14="http://schemas.microsoft.com/office/powerpoint/2010/main" val="1926308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8987"/>
          </a:xfrm>
        </p:spPr>
        <p:txBody>
          <a:bodyPr/>
          <a:lstStyle/>
          <a:p>
            <a:r>
              <a:rPr lang="en-US" dirty="0" smtClean="0">
                <a:solidFill>
                  <a:srgbClr val="CC00CC"/>
                </a:solidFill>
              </a:rPr>
              <a:t>Amoeba</a:t>
            </a:r>
            <a:endParaRPr lang="en-US" dirty="0">
              <a:solidFill>
                <a:srgbClr val="CC00CC"/>
              </a:solidFill>
            </a:endParaRPr>
          </a:p>
        </p:txBody>
      </p:sp>
      <p:sp>
        <p:nvSpPr>
          <p:cNvPr id="3" name="Content Placeholder 2"/>
          <p:cNvSpPr>
            <a:spLocks noGrp="1"/>
          </p:cNvSpPr>
          <p:nvPr>
            <p:ph idx="1"/>
          </p:nvPr>
        </p:nvSpPr>
        <p:spPr>
          <a:xfrm>
            <a:off x="381000" y="685546"/>
            <a:ext cx="8610600" cy="2895600"/>
          </a:xfrm>
        </p:spPr>
        <p:txBody>
          <a:bodyPr>
            <a:normAutofit fontScale="85000" lnSpcReduction="20000"/>
          </a:bodyPr>
          <a:lstStyle/>
          <a:p>
            <a:r>
              <a:rPr lang="en-US" dirty="0" smtClean="0">
                <a:solidFill>
                  <a:srgbClr val="6600FF"/>
                </a:solidFill>
                <a:effectLst/>
              </a:rPr>
              <a:t>Some use a fake foot that they ooze outward to move, its called a … __________________</a:t>
            </a:r>
          </a:p>
          <a:p>
            <a:r>
              <a:rPr lang="en-US" dirty="0" smtClean="0">
                <a:solidFill>
                  <a:srgbClr val="6600FF"/>
                </a:solidFill>
                <a:effectLst/>
              </a:rPr>
              <a:t>Single celled or ___________________</a:t>
            </a:r>
          </a:p>
          <a:p>
            <a:r>
              <a:rPr lang="en-US" dirty="0" smtClean="0">
                <a:solidFill>
                  <a:srgbClr val="6600FF"/>
                </a:solidFill>
                <a:effectLst/>
              </a:rPr>
              <a:t>They must find food in the environment so they are ________________________________</a:t>
            </a:r>
          </a:p>
          <a:p>
            <a:r>
              <a:rPr lang="en-US" dirty="0" smtClean="0">
                <a:solidFill>
                  <a:srgbClr val="6600FF"/>
                </a:solidFill>
                <a:effectLst/>
              </a:rPr>
              <a:t>They reproduce through _____________ which means they simply split into two cells.</a:t>
            </a:r>
          </a:p>
          <a:p>
            <a:pPr marL="0" indent="0">
              <a:buNone/>
            </a:pPr>
            <a:endParaRPr lang="en-US" dirty="0" smtClean="0"/>
          </a:p>
          <a:p>
            <a:pPr marL="0" indent="0">
              <a:buNone/>
            </a:pPr>
            <a:endParaRPr lang="en-US" dirty="0"/>
          </a:p>
        </p:txBody>
      </p:sp>
      <p:sp>
        <p:nvSpPr>
          <p:cNvPr id="6" name="TextBox 5"/>
          <p:cNvSpPr txBox="1"/>
          <p:nvPr/>
        </p:nvSpPr>
        <p:spPr>
          <a:xfrm>
            <a:off x="4572000" y="914400"/>
            <a:ext cx="2514600" cy="507831"/>
          </a:xfrm>
          <a:prstGeom prst="rect">
            <a:avLst/>
          </a:prstGeom>
          <a:noFill/>
        </p:spPr>
        <p:txBody>
          <a:bodyPr wrap="square" rtlCol="0">
            <a:spAutoFit/>
          </a:bodyPr>
          <a:lstStyle/>
          <a:p>
            <a:pPr>
              <a:buNone/>
            </a:pPr>
            <a:r>
              <a:rPr lang="en-US" sz="2700" dirty="0" smtClean="0">
                <a:solidFill>
                  <a:srgbClr val="FF0000"/>
                </a:solidFill>
              </a:rPr>
              <a:t>Pseudopod</a:t>
            </a:r>
            <a:endParaRPr lang="en-US" sz="2700"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6014" y="3429000"/>
            <a:ext cx="4347986"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657600" y="1371600"/>
            <a:ext cx="2514600" cy="507831"/>
          </a:xfrm>
          <a:prstGeom prst="rect">
            <a:avLst/>
          </a:prstGeom>
          <a:noFill/>
        </p:spPr>
        <p:txBody>
          <a:bodyPr wrap="square" rtlCol="0">
            <a:spAutoFit/>
          </a:bodyPr>
          <a:lstStyle/>
          <a:p>
            <a:pPr>
              <a:buNone/>
            </a:pPr>
            <a:r>
              <a:rPr lang="en-US" sz="2700" dirty="0" err="1" smtClean="0">
                <a:solidFill>
                  <a:srgbClr val="FF0000"/>
                </a:solidFill>
              </a:rPr>
              <a:t>Uni</a:t>
            </a:r>
            <a:r>
              <a:rPr lang="en-US" sz="2700" dirty="0" smtClean="0">
                <a:solidFill>
                  <a:srgbClr val="FF0000"/>
                </a:solidFill>
              </a:rPr>
              <a:t>-cellular</a:t>
            </a:r>
            <a:endParaRPr lang="en-US" sz="2700" dirty="0">
              <a:solidFill>
                <a:srgbClr val="FF0000"/>
              </a:solidFill>
            </a:endParaRPr>
          </a:p>
        </p:txBody>
      </p:sp>
      <p:sp>
        <p:nvSpPr>
          <p:cNvPr id="8" name="TextBox 7"/>
          <p:cNvSpPr txBox="1"/>
          <p:nvPr/>
        </p:nvSpPr>
        <p:spPr>
          <a:xfrm>
            <a:off x="1831169" y="2089065"/>
            <a:ext cx="2514600" cy="507831"/>
          </a:xfrm>
          <a:prstGeom prst="rect">
            <a:avLst/>
          </a:prstGeom>
          <a:noFill/>
        </p:spPr>
        <p:txBody>
          <a:bodyPr wrap="square" rtlCol="0">
            <a:spAutoFit/>
          </a:bodyPr>
          <a:lstStyle/>
          <a:p>
            <a:pPr>
              <a:buNone/>
            </a:pPr>
            <a:r>
              <a:rPr lang="en-US" sz="2700" dirty="0" smtClean="0">
                <a:solidFill>
                  <a:srgbClr val="FF0000"/>
                </a:solidFill>
              </a:rPr>
              <a:t>Heterotrophs</a:t>
            </a:r>
            <a:endParaRPr lang="en-US" sz="2700" dirty="0">
              <a:solidFill>
                <a:srgbClr val="FF0000"/>
              </a:solidFill>
            </a:endParaRPr>
          </a:p>
        </p:txBody>
      </p:sp>
      <p:sp>
        <p:nvSpPr>
          <p:cNvPr id="9" name="TextBox 8"/>
          <p:cNvSpPr txBox="1"/>
          <p:nvPr/>
        </p:nvSpPr>
        <p:spPr>
          <a:xfrm>
            <a:off x="4914899" y="2455933"/>
            <a:ext cx="1547123" cy="507831"/>
          </a:xfrm>
          <a:prstGeom prst="rect">
            <a:avLst/>
          </a:prstGeom>
          <a:noFill/>
        </p:spPr>
        <p:txBody>
          <a:bodyPr wrap="square" rtlCol="0">
            <a:spAutoFit/>
          </a:bodyPr>
          <a:lstStyle/>
          <a:p>
            <a:pPr>
              <a:buNone/>
            </a:pPr>
            <a:r>
              <a:rPr lang="en-US" sz="2700" dirty="0" smtClean="0">
                <a:solidFill>
                  <a:srgbClr val="FF0000"/>
                </a:solidFill>
              </a:rPr>
              <a:t>Fission</a:t>
            </a:r>
            <a:endParaRPr lang="en-US" sz="2700" dirty="0">
              <a:solidFill>
                <a:srgbClr val="FF0000"/>
              </a:solidFill>
            </a:endParaRPr>
          </a:p>
        </p:txBody>
      </p:sp>
      <p:sp>
        <p:nvSpPr>
          <p:cNvPr id="10" name="TextBox 9"/>
          <p:cNvSpPr txBox="1"/>
          <p:nvPr/>
        </p:nvSpPr>
        <p:spPr>
          <a:xfrm>
            <a:off x="631781" y="3657600"/>
            <a:ext cx="3669113" cy="1077218"/>
          </a:xfrm>
          <a:prstGeom prst="rect">
            <a:avLst/>
          </a:prstGeom>
          <a:noFill/>
        </p:spPr>
        <p:txBody>
          <a:bodyPr wrap="square" rtlCol="0">
            <a:spAutoFit/>
          </a:bodyPr>
          <a:lstStyle/>
          <a:p>
            <a:pPr>
              <a:buNone/>
            </a:pPr>
            <a:r>
              <a:rPr lang="en-US" dirty="0" smtClean="0">
                <a:hlinkClick r:id="rId3"/>
              </a:rPr>
              <a:t>Amoeba Feeds! </a:t>
            </a:r>
            <a:r>
              <a:rPr lang="en-US" dirty="0" err="1" smtClean="0">
                <a:hlinkClick r:id="rId3"/>
              </a:rPr>
              <a:t>Youtube</a:t>
            </a:r>
            <a:r>
              <a:rPr lang="en-US" dirty="0" smtClean="0">
                <a:hlinkClick r:id="rId3"/>
              </a:rPr>
              <a:t> link</a:t>
            </a:r>
            <a:endParaRPr lang="en-US" dirty="0"/>
          </a:p>
        </p:txBody>
      </p:sp>
    </p:spTree>
    <p:extLst>
      <p:ext uri="{BB962C8B-B14F-4D97-AF65-F5344CB8AC3E}">
        <p14:creationId xmlns:p14="http://schemas.microsoft.com/office/powerpoint/2010/main" val="324040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
            <a:ext cx="8229600" cy="838200"/>
          </a:xfrm>
        </p:spPr>
        <p:txBody>
          <a:bodyPr/>
          <a:lstStyle/>
          <a:p>
            <a:r>
              <a:rPr lang="en-US" dirty="0" smtClean="0">
                <a:solidFill>
                  <a:srgbClr val="CC00CC"/>
                </a:solidFill>
              </a:rPr>
              <a:t>Paramecium</a:t>
            </a:r>
            <a:endParaRPr lang="en-US" dirty="0">
              <a:solidFill>
                <a:srgbClr val="CC00CC"/>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343926">
            <a:off x="870160" y="4179700"/>
            <a:ext cx="2724150" cy="277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11570" y="723900"/>
            <a:ext cx="8229600" cy="3429000"/>
          </a:xfrm>
        </p:spPr>
        <p:txBody>
          <a:bodyPr>
            <a:normAutofit fontScale="92500" lnSpcReduction="20000"/>
          </a:bodyPr>
          <a:lstStyle/>
          <a:p>
            <a:r>
              <a:rPr lang="en-US" dirty="0" smtClean="0">
                <a:solidFill>
                  <a:srgbClr val="6600FF"/>
                </a:solidFill>
                <a:effectLst/>
              </a:rPr>
              <a:t>Some have small, hair-like structures that come out of the membrane all over the organism… __________________</a:t>
            </a:r>
          </a:p>
          <a:p>
            <a:r>
              <a:rPr lang="en-US" dirty="0" smtClean="0">
                <a:solidFill>
                  <a:srgbClr val="6600FF"/>
                </a:solidFill>
                <a:effectLst/>
              </a:rPr>
              <a:t>Single-celled or ______________________</a:t>
            </a:r>
          </a:p>
          <a:p>
            <a:r>
              <a:rPr lang="en-US" dirty="0" smtClean="0">
                <a:solidFill>
                  <a:srgbClr val="6600FF"/>
                </a:solidFill>
                <a:effectLst/>
              </a:rPr>
              <a:t>Collect food from the environment so they must be _____________________</a:t>
            </a:r>
          </a:p>
          <a:p>
            <a:r>
              <a:rPr lang="en-US" dirty="0" smtClean="0">
                <a:solidFill>
                  <a:srgbClr val="6600FF"/>
                </a:solidFill>
                <a:effectLst/>
              </a:rPr>
              <a:t>Reproduce through ________________________</a:t>
            </a:r>
          </a:p>
          <a:p>
            <a:pPr marL="0" indent="0">
              <a:buNone/>
            </a:pPr>
            <a:endParaRPr lang="en-US" dirty="0">
              <a:solidFill>
                <a:srgbClr val="6600FF"/>
              </a:solidFill>
              <a:effectLst/>
            </a:endParaRPr>
          </a:p>
        </p:txBody>
      </p:sp>
      <p:sp>
        <p:nvSpPr>
          <p:cNvPr id="6" name="TextBox 5"/>
          <p:cNvSpPr txBox="1"/>
          <p:nvPr/>
        </p:nvSpPr>
        <p:spPr>
          <a:xfrm>
            <a:off x="3467100" y="1353753"/>
            <a:ext cx="1371600" cy="584775"/>
          </a:xfrm>
          <a:prstGeom prst="rect">
            <a:avLst/>
          </a:prstGeom>
          <a:noFill/>
        </p:spPr>
        <p:txBody>
          <a:bodyPr wrap="square" rtlCol="0">
            <a:spAutoFit/>
          </a:bodyPr>
          <a:lstStyle/>
          <a:p>
            <a:pPr>
              <a:buNone/>
            </a:pPr>
            <a:r>
              <a:rPr lang="en-US" sz="3200" dirty="0" smtClean="0">
                <a:solidFill>
                  <a:srgbClr val="FF0000"/>
                </a:solidFill>
              </a:rPr>
              <a:t>Cilia</a:t>
            </a:r>
            <a:endParaRPr lang="en-US" sz="3200" dirty="0">
              <a:solidFill>
                <a:srgbClr val="FF0000"/>
              </a:solidFill>
            </a:endParaRPr>
          </a:p>
        </p:txBody>
      </p:sp>
      <p:sp>
        <p:nvSpPr>
          <p:cNvPr id="8" name="TextBox 7"/>
          <p:cNvSpPr txBox="1"/>
          <p:nvPr/>
        </p:nvSpPr>
        <p:spPr>
          <a:xfrm>
            <a:off x="4495800" y="1828800"/>
            <a:ext cx="2514600" cy="507831"/>
          </a:xfrm>
          <a:prstGeom prst="rect">
            <a:avLst/>
          </a:prstGeom>
          <a:noFill/>
        </p:spPr>
        <p:txBody>
          <a:bodyPr wrap="square" rtlCol="0">
            <a:spAutoFit/>
          </a:bodyPr>
          <a:lstStyle/>
          <a:p>
            <a:pPr>
              <a:buNone/>
            </a:pPr>
            <a:r>
              <a:rPr lang="en-US" sz="2700" dirty="0" err="1" smtClean="0">
                <a:solidFill>
                  <a:srgbClr val="FF0000"/>
                </a:solidFill>
              </a:rPr>
              <a:t>Uni</a:t>
            </a:r>
            <a:r>
              <a:rPr lang="en-US" sz="2700" dirty="0" smtClean="0">
                <a:solidFill>
                  <a:srgbClr val="FF0000"/>
                </a:solidFill>
              </a:rPr>
              <a:t>-cellular</a:t>
            </a:r>
            <a:endParaRPr lang="en-US" sz="2700" dirty="0">
              <a:solidFill>
                <a:srgbClr val="FF0000"/>
              </a:solidFill>
            </a:endParaRPr>
          </a:p>
        </p:txBody>
      </p:sp>
      <p:sp>
        <p:nvSpPr>
          <p:cNvPr id="9" name="TextBox 8"/>
          <p:cNvSpPr txBox="1"/>
          <p:nvPr/>
        </p:nvSpPr>
        <p:spPr>
          <a:xfrm>
            <a:off x="2743200" y="2667000"/>
            <a:ext cx="2514600" cy="507831"/>
          </a:xfrm>
          <a:prstGeom prst="rect">
            <a:avLst/>
          </a:prstGeom>
          <a:noFill/>
        </p:spPr>
        <p:txBody>
          <a:bodyPr wrap="square" rtlCol="0">
            <a:spAutoFit/>
          </a:bodyPr>
          <a:lstStyle/>
          <a:p>
            <a:pPr>
              <a:buNone/>
            </a:pPr>
            <a:r>
              <a:rPr lang="en-US" sz="2700" dirty="0" smtClean="0">
                <a:solidFill>
                  <a:srgbClr val="FF0000"/>
                </a:solidFill>
              </a:rPr>
              <a:t>Heterotrophs</a:t>
            </a:r>
            <a:endParaRPr lang="en-US" sz="2700" dirty="0">
              <a:solidFill>
                <a:srgbClr val="FF0000"/>
              </a:solidFill>
            </a:endParaRPr>
          </a:p>
        </p:txBody>
      </p:sp>
      <p:sp>
        <p:nvSpPr>
          <p:cNvPr id="11" name="TextBox 10"/>
          <p:cNvSpPr txBox="1"/>
          <p:nvPr/>
        </p:nvSpPr>
        <p:spPr>
          <a:xfrm>
            <a:off x="1194816" y="3505200"/>
            <a:ext cx="7339584" cy="923330"/>
          </a:xfrm>
          <a:prstGeom prst="rect">
            <a:avLst/>
          </a:prstGeom>
          <a:noFill/>
        </p:spPr>
        <p:txBody>
          <a:bodyPr wrap="square" rtlCol="0">
            <a:spAutoFit/>
          </a:bodyPr>
          <a:lstStyle/>
          <a:p>
            <a:pPr>
              <a:buNone/>
            </a:pPr>
            <a:r>
              <a:rPr lang="en-US" sz="2700" dirty="0" smtClean="0">
                <a:solidFill>
                  <a:srgbClr val="FF0000"/>
                </a:solidFill>
              </a:rPr>
              <a:t>Asexual means most often, but sexual reproduction is possible, too</a:t>
            </a:r>
            <a:endParaRPr lang="en-US" sz="2700" dirty="0">
              <a:solidFill>
                <a:srgbClr val="FF0000"/>
              </a:solidFill>
            </a:endParaRPr>
          </a:p>
        </p:txBody>
      </p:sp>
      <p:sp>
        <p:nvSpPr>
          <p:cNvPr id="5" name="TextBox 4"/>
          <p:cNvSpPr txBox="1"/>
          <p:nvPr/>
        </p:nvSpPr>
        <p:spPr>
          <a:xfrm>
            <a:off x="4956048" y="4431578"/>
            <a:ext cx="3581400" cy="1200329"/>
          </a:xfrm>
          <a:prstGeom prst="rect">
            <a:avLst/>
          </a:prstGeom>
          <a:noFill/>
        </p:spPr>
        <p:txBody>
          <a:bodyPr wrap="square" rtlCol="0">
            <a:spAutoFit/>
          </a:bodyPr>
          <a:lstStyle/>
          <a:p>
            <a:pPr>
              <a:buNone/>
            </a:pPr>
            <a:r>
              <a:rPr lang="en-US" sz="2400" dirty="0" smtClean="0">
                <a:solidFill>
                  <a:srgbClr val="CC00CC"/>
                </a:solidFill>
                <a:hlinkClick r:id="rId3"/>
              </a:rPr>
              <a:t>Amazing Microscopic HD Video!  Paramecium Feeding!</a:t>
            </a:r>
            <a:endParaRPr lang="en-US" sz="2400" dirty="0">
              <a:solidFill>
                <a:srgbClr val="CC00CC"/>
              </a:solidFill>
            </a:endParaRPr>
          </a:p>
        </p:txBody>
      </p:sp>
    </p:spTree>
    <p:extLst>
      <p:ext uri="{BB962C8B-B14F-4D97-AF65-F5344CB8AC3E}">
        <p14:creationId xmlns:p14="http://schemas.microsoft.com/office/powerpoint/2010/main" val="288044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390280" y="2752929"/>
            <a:ext cx="3138699" cy="4998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0248" y="152400"/>
            <a:ext cx="8229600" cy="712787"/>
          </a:xfrm>
        </p:spPr>
        <p:txBody>
          <a:bodyPr/>
          <a:lstStyle/>
          <a:p>
            <a:r>
              <a:rPr lang="en-US" dirty="0" smtClean="0">
                <a:solidFill>
                  <a:srgbClr val="CC00CC"/>
                </a:solidFill>
              </a:rPr>
              <a:t>Euglena</a:t>
            </a:r>
            <a:endParaRPr lang="en-US" dirty="0">
              <a:solidFill>
                <a:srgbClr val="CC00CC"/>
              </a:solidFill>
            </a:endParaRPr>
          </a:p>
        </p:txBody>
      </p:sp>
      <p:sp>
        <p:nvSpPr>
          <p:cNvPr id="3" name="Content Placeholder 2"/>
          <p:cNvSpPr>
            <a:spLocks noGrp="1"/>
          </p:cNvSpPr>
          <p:nvPr>
            <p:ph idx="1"/>
          </p:nvPr>
        </p:nvSpPr>
        <p:spPr>
          <a:xfrm>
            <a:off x="63732" y="825787"/>
            <a:ext cx="8623068" cy="2895599"/>
          </a:xfrm>
        </p:spPr>
        <p:txBody>
          <a:bodyPr>
            <a:normAutofit fontScale="92500" lnSpcReduction="10000"/>
          </a:bodyPr>
          <a:lstStyle/>
          <a:p>
            <a:r>
              <a:rPr lang="en-US" dirty="0" smtClean="0">
                <a:solidFill>
                  <a:srgbClr val="6600FF"/>
                </a:solidFill>
                <a:effectLst/>
              </a:rPr>
              <a:t>Some use a whip-like tail known as a ____________________</a:t>
            </a:r>
          </a:p>
          <a:p>
            <a:r>
              <a:rPr lang="en-US" dirty="0" smtClean="0">
                <a:solidFill>
                  <a:srgbClr val="6600FF"/>
                </a:solidFill>
                <a:effectLst/>
              </a:rPr>
              <a:t>Single celled or ______________________</a:t>
            </a:r>
          </a:p>
          <a:p>
            <a:r>
              <a:rPr lang="en-US" dirty="0" smtClean="0">
                <a:solidFill>
                  <a:srgbClr val="6600FF"/>
                </a:solidFill>
                <a:effectLst/>
              </a:rPr>
              <a:t>Can either use photosynthesis OR collect food from the environment so a  ________________</a:t>
            </a:r>
          </a:p>
          <a:p>
            <a:r>
              <a:rPr lang="en-US" dirty="0" smtClean="0">
                <a:solidFill>
                  <a:srgbClr val="6600FF"/>
                </a:solidFill>
                <a:effectLst/>
              </a:rPr>
              <a:t>Reproduces through _____________________</a:t>
            </a:r>
          </a:p>
        </p:txBody>
      </p:sp>
      <p:sp>
        <p:nvSpPr>
          <p:cNvPr id="4" name="TextBox 3"/>
          <p:cNvSpPr txBox="1"/>
          <p:nvPr/>
        </p:nvSpPr>
        <p:spPr>
          <a:xfrm>
            <a:off x="1219200" y="1143000"/>
            <a:ext cx="1917128" cy="584775"/>
          </a:xfrm>
          <a:prstGeom prst="rect">
            <a:avLst/>
          </a:prstGeom>
          <a:noFill/>
        </p:spPr>
        <p:txBody>
          <a:bodyPr wrap="none" rtlCol="0">
            <a:spAutoFit/>
          </a:bodyPr>
          <a:lstStyle/>
          <a:p>
            <a:pPr>
              <a:buNone/>
            </a:pPr>
            <a:r>
              <a:rPr lang="en-US" sz="3200" dirty="0" smtClean="0">
                <a:solidFill>
                  <a:srgbClr val="FF0000"/>
                </a:solidFill>
              </a:rPr>
              <a:t>Flagellum</a:t>
            </a:r>
            <a:endParaRPr lang="en-US" sz="3200" dirty="0">
              <a:solidFill>
                <a:srgbClr val="FF0000"/>
              </a:solidFill>
            </a:endParaRPr>
          </a:p>
        </p:txBody>
      </p:sp>
      <p:sp>
        <p:nvSpPr>
          <p:cNvPr id="7" name="TextBox 6"/>
          <p:cNvSpPr txBox="1"/>
          <p:nvPr/>
        </p:nvSpPr>
        <p:spPr>
          <a:xfrm>
            <a:off x="3733800" y="1727775"/>
            <a:ext cx="2514600" cy="507831"/>
          </a:xfrm>
          <a:prstGeom prst="rect">
            <a:avLst/>
          </a:prstGeom>
          <a:noFill/>
        </p:spPr>
        <p:txBody>
          <a:bodyPr wrap="square" rtlCol="0">
            <a:spAutoFit/>
          </a:bodyPr>
          <a:lstStyle/>
          <a:p>
            <a:pPr>
              <a:buNone/>
            </a:pPr>
            <a:r>
              <a:rPr lang="en-US" sz="2700" dirty="0" err="1" smtClean="0">
                <a:solidFill>
                  <a:srgbClr val="FF0000"/>
                </a:solidFill>
              </a:rPr>
              <a:t>Uni</a:t>
            </a:r>
            <a:r>
              <a:rPr lang="en-US" sz="2700" dirty="0" smtClean="0">
                <a:solidFill>
                  <a:srgbClr val="FF0000"/>
                </a:solidFill>
              </a:rPr>
              <a:t>-cellular</a:t>
            </a:r>
            <a:endParaRPr lang="en-US" sz="2700" dirty="0">
              <a:solidFill>
                <a:srgbClr val="FF0000"/>
              </a:solidFill>
            </a:endParaRPr>
          </a:p>
        </p:txBody>
      </p:sp>
      <p:sp>
        <p:nvSpPr>
          <p:cNvPr id="8" name="TextBox 7"/>
          <p:cNvSpPr txBox="1"/>
          <p:nvPr/>
        </p:nvSpPr>
        <p:spPr>
          <a:xfrm>
            <a:off x="5445116" y="2667000"/>
            <a:ext cx="2514600" cy="507831"/>
          </a:xfrm>
          <a:prstGeom prst="rect">
            <a:avLst/>
          </a:prstGeom>
          <a:noFill/>
        </p:spPr>
        <p:txBody>
          <a:bodyPr wrap="square" rtlCol="0">
            <a:spAutoFit/>
          </a:bodyPr>
          <a:lstStyle/>
          <a:p>
            <a:pPr>
              <a:buNone/>
            </a:pPr>
            <a:r>
              <a:rPr lang="en-US" sz="2700" dirty="0" smtClean="0">
                <a:solidFill>
                  <a:srgbClr val="FF0000"/>
                </a:solidFill>
              </a:rPr>
              <a:t>Heterotroph</a:t>
            </a:r>
            <a:endParaRPr lang="en-US" sz="2700" dirty="0">
              <a:solidFill>
                <a:srgbClr val="FF0000"/>
              </a:solidFill>
            </a:endParaRPr>
          </a:p>
        </p:txBody>
      </p:sp>
      <p:sp>
        <p:nvSpPr>
          <p:cNvPr id="9" name="TextBox 8"/>
          <p:cNvSpPr txBox="1"/>
          <p:nvPr/>
        </p:nvSpPr>
        <p:spPr>
          <a:xfrm>
            <a:off x="4267200" y="3174831"/>
            <a:ext cx="1447800" cy="507831"/>
          </a:xfrm>
          <a:prstGeom prst="rect">
            <a:avLst/>
          </a:prstGeom>
          <a:noFill/>
        </p:spPr>
        <p:txBody>
          <a:bodyPr wrap="square" rtlCol="0">
            <a:spAutoFit/>
          </a:bodyPr>
          <a:lstStyle/>
          <a:p>
            <a:pPr>
              <a:buNone/>
            </a:pPr>
            <a:r>
              <a:rPr lang="en-US" sz="2700" dirty="0" smtClean="0">
                <a:solidFill>
                  <a:srgbClr val="FF0000"/>
                </a:solidFill>
              </a:rPr>
              <a:t>Fission</a:t>
            </a:r>
            <a:endParaRPr lang="en-US" sz="2700" dirty="0">
              <a:solidFill>
                <a:srgbClr val="FF0000"/>
              </a:solidFill>
            </a:endParaRPr>
          </a:p>
        </p:txBody>
      </p:sp>
      <p:sp>
        <p:nvSpPr>
          <p:cNvPr id="6" name="TextBox 5"/>
          <p:cNvSpPr txBox="1"/>
          <p:nvPr/>
        </p:nvSpPr>
        <p:spPr>
          <a:xfrm>
            <a:off x="6477000" y="3904929"/>
            <a:ext cx="1905000" cy="584775"/>
          </a:xfrm>
          <a:prstGeom prst="rect">
            <a:avLst/>
          </a:prstGeom>
          <a:noFill/>
        </p:spPr>
        <p:txBody>
          <a:bodyPr wrap="square" rtlCol="0">
            <a:spAutoFit/>
          </a:bodyPr>
          <a:lstStyle/>
          <a:p>
            <a:pPr>
              <a:buNone/>
            </a:pPr>
            <a:r>
              <a:rPr lang="en-US" dirty="0" smtClean="0">
                <a:hlinkClick r:id="rId3"/>
              </a:rPr>
              <a:t>Euglena</a:t>
            </a:r>
            <a:endParaRPr lang="en-US" dirty="0"/>
          </a:p>
        </p:txBody>
      </p:sp>
      <p:sp>
        <p:nvSpPr>
          <p:cNvPr id="10" name="TextBox 9"/>
          <p:cNvSpPr txBox="1"/>
          <p:nvPr/>
        </p:nvSpPr>
        <p:spPr>
          <a:xfrm>
            <a:off x="6477000" y="4495800"/>
            <a:ext cx="2362200" cy="584775"/>
          </a:xfrm>
          <a:prstGeom prst="rect">
            <a:avLst/>
          </a:prstGeom>
          <a:noFill/>
        </p:spPr>
        <p:txBody>
          <a:bodyPr wrap="square" rtlCol="0">
            <a:spAutoFit/>
          </a:bodyPr>
          <a:lstStyle/>
          <a:p>
            <a:pPr>
              <a:buNone/>
            </a:pPr>
            <a:r>
              <a:rPr lang="en-US" dirty="0" smtClean="0">
                <a:hlinkClick r:id="rId4"/>
              </a:rPr>
              <a:t>EUGLENA</a:t>
            </a:r>
            <a:endParaRPr lang="en-US" dirty="0"/>
          </a:p>
        </p:txBody>
      </p:sp>
    </p:spTree>
    <p:extLst>
      <p:ext uri="{BB962C8B-B14F-4D97-AF65-F5344CB8AC3E}">
        <p14:creationId xmlns:p14="http://schemas.microsoft.com/office/powerpoint/2010/main" val="136477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84238"/>
          </a:xfrm>
        </p:spPr>
        <p:txBody>
          <a:bodyPr/>
          <a:lstStyle/>
          <a:p>
            <a:r>
              <a:rPr lang="en-US" dirty="0" err="1" smtClean="0">
                <a:solidFill>
                  <a:srgbClr val="CC00CC"/>
                </a:solidFill>
              </a:rPr>
              <a:t>Volvox</a:t>
            </a:r>
            <a:endParaRPr lang="en-US" dirty="0">
              <a:solidFill>
                <a:srgbClr val="CC00CC"/>
              </a:solidFill>
            </a:endParaRPr>
          </a:p>
        </p:txBody>
      </p:sp>
      <p:sp>
        <p:nvSpPr>
          <p:cNvPr id="3" name="Content Placeholder 2"/>
          <p:cNvSpPr>
            <a:spLocks noGrp="1"/>
          </p:cNvSpPr>
          <p:nvPr>
            <p:ph idx="1"/>
          </p:nvPr>
        </p:nvSpPr>
        <p:spPr>
          <a:xfrm>
            <a:off x="-12192" y="711114"/>
            <a:ext cx="9003792" cy="5842085"/>
          </a:xfrm>
        </p:spPr>
        <p:txBody>
          <a:bodyPr>
            <a:noAutofit/>
          </a:bodyPr>
          <a:lstStyle/>
          <a:p>
            <a:r>
              <a:rPr lang="en-US" sz="2800" dirty="0" smtClean="0">
                <a:solidFill>
                  <a:srgbClr val="6600FF"/>
                </a:solidFill>
                <a:effectLst/>
              </a:rPr>
              <a:t>Some work with each other – combining flagella and teamwork…</a:t>
            </a:r>
          </a:p>
          <a:p>
            <a:r>
              <a:rPr lang="en-US" sz="2800" dirty="0" err="1" smtClean="0">
                <a:solidFill>
                  <a:srgbClr val="6600FF"/>
                </a:solidFill>
                <a:effectLst/>
              </a:rPr>
              <a:t>Volvox</a:t>
            </a:r>
            <a:r>
              <a:rPr lang="en-US" sz="2800" dirty="0" smtClean="0">
                <a:solidFill>
                  <a:srgbClr val="6600FF"/>
                </a:solidFill>
                <a:effectLst/>
              </a:rPr>
              <a:t> is actually many cells but each is an individual organism – they simply live together in a colony for the ease of life.</a:t>
            </a:r>
          </a:p>
          <a:p>
            <a:r>
              <a:rPr lang="en-US" sz="2800" dirty="0" smtClean="0">
                <a:solidFill>
                  <a:srgbClr val="6600FF"/>
                </a:solidFill>
                <a:effectLst/>
              </a:rPr>
              <a:t>Contain chlorophyll so must be _______________ but can also collect NUTRIENTS from the environment so considered both ________________________________</a:t>
            </a:r>
          </a:p>
          <a:p>
            <a:pPr marL="0" indent="0">
              <a:buNone/>
            </a:pPr>
            <a:endParaRPr lang="en-US" dirty="0">
              <a:solidFill>
                <a:srgbClr val="6600FF"/>
              </a:solidFill>
              <a:effectLs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286250"/>
            <a:ext cx="2810983"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68152" y="3064248"/>
            <a:ext cx="1683327" cy="507831"/>
          </a:xfrm>
          <a:prstGeom prst="rect">
            <a:avLst/>
          </a:prstGeom>
          <a:noFill/>
        </p:spPr>
        <p:txBody>
          <a:bodyPr wrap="square" rtlCol="0">
            <a:spAutoFit/>
          </a:bodyPr>
          <a:lstStyle/>
          <a:p>
            <a:pPr>
              <a:buNone/>
            </a:pPr>
            <a:r>
              <a:rPr lang="en-US" sz="2700" dirty="0" smtClean="0">
                <a:solidFill>
                  <a:srgbClr val="FF0000"/>
                </a:solidFill>
              </a:rPr>
              <a:t>Plant-like</a:t>
            </a:r>
            <a:endParaRPr lang="en-US" sz="2700" dirty="0">
              <a:solidFill>
                <a:srgbClr val="FF0000"/>
              </a:solidFill>
            </a:endParaRPr>
          </a:p>
        </p:txBody>
      </p:sp>
      <p:sp>
        <p:nvSpPr>
          <p:cNvPr id="7" name="TextBox 6"/>
          <p:cNvSpPr txBox="1"/>
          <p:nvPr/>
        </p:nvSpPr>
        <p:spPr>
          <a:xfrm>
            <a:off x="3810000" y="4298442"/>
            <a:ext cx="3941479" cy="507831"/>
          </a:xfrm>
          <a:prstGeom prst="rect">
            <a:avLst/>
          </a:prstGeom>
          <a:noFill/>
        </p:spPr>
        <p:txBody>
          <a:bodyPr wrap="square" rtlCol="0">
            <a:spAutoFit/>
          </a:bodyPr>
          <a:lstStyle/>
          <a:p>
            <a:pPr>
              <a:buNone/>
            </a:pPr>
            <a:r>
              <a:rPr lang="en-US" sz="2700" dirty="0" smtClean="0">
                <a:solidFill>
                  <a:srgbClr val="FF0000"/>
                </a:solidFill>
              </a:rPr>
              <a:t>Auto and heterotroph</a:t>
            </a:r>
            <a:endParaRPr lang="en-US" sz="2700" dirty="0">
              <a:solidFill>
                <a:srgbClr val="FF0000"/>
              </a:solidFill>
            </a:endParaRPr>
          </a:p>
        </p:txBody>
      </p:sp>
    </p:spTree>
    <p:extLst>
      <p:ext uri="{BB962C8B-B14F-4D97-AF65-F5344CB8AC3E}">
        <p14:creationId xmlns:p14="http://schemas.microsoft.com/office/powerpoint/2010/main" val="35058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lstStyle/>
          <a:p>
            <a:r>
              <a:rPr lang="en-US" dirty="0" err="1" smtClean="0">
                <a:solidFill>
                  <a:srgbClr val="CC00CC"/>
                </a:solidFill>
              </a:rPr>
              <a:t>Volvox</a:t>
            </a:r>
            <a:endParaRPr lang="en-US" dirty="0">
              <a:solidFill>
                <a:srgbClr val="CC00CC"/>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286250"/>
            <a:ext cx="2810983"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5552" y="838200"/>
            <a:ext cx="8610600" cy="3268587"/>
          </a:xfrm>
          <a:prstGeom prst="rect">
            <a:avLst/>
          </a:prstGeom>
          <a:noFill/>
        </p:spPr>
        <p:txBody>
          <a:bodyPr wrap="square" rtlCol="0">
            <a:spAutoFit/>
          </a:bodyPr>
          <a:lstStyle/>
          <a:p>
            <a:pPr marL="342900" indent="-342900">
              <a:buFont typeface="Arial" pitchFamily="34" charset="0"/>
              <a:buChar char="•"/>
            </a:pPr>
            <a:r>
              <a:rPr lang="en-US" sz="2400" dirty="0" smtClean="0">
                <a:solidFill>
                  <a:srgbClr val="6600FF"/>
                </a:solidFill>
                <a:effectLst/>
              </a:rPr>
              <a:t>Each of the cells have two flagella and they must coordinate them to cause motion for the entire colony.</a:t>
            </a:r>
          </a:p>
          <a:p>
            <a:pPr marL="342900" indent="-342900">
              <a:buFont typeface="Arial" pitchFamily="34" charset="0"/>
              <a:buChar char="•"/>
            </a:pPr>
            <a:r>
              <a:rPr lang="en-US" sz="2400" dirty="0" smtClean="0">
                <a:solidFill>
                  <a:srgbClr val="6600FF"/>
                </a:solidFill>
                <a:effectLst/>
              </a:rPr>
              <a:t>They have a red “eye” spot that can help determine light.</a:t>
            </a:r>
          </a:p>
          <a:p>
            <a:pPr marL="342900" indent="-342900">
              <a:buFont typeface="Arial" pitchFamily="34" charset="0"/>
              <a:buChar char="•"/>
            </a:pPr>
            <a:r>
              <a:rPr lang="en-US" sz="2400" dirty="0" smtClean="0">
                <a:solidFill>
                  <a:srgbClr val="6600FF"/>
                </a:solidFill>
                <a:effectLst/>
              </a:rPr>
              <a:t>They work together but seem to have poles (so they know forward and back.</a:t>
            </a:r>
          </a:p>
          <a:p>
            <a:pPr marL="342900" indent="-342900">
              <a:buFont typeface="Arial" pitchFamily="34" charset="0"/>
              <a:buChar char="•"/>
            </a:pPr>
            <a:r>
              <a:rPr lang="en-US" sz="2400" dirty="0" smtClean="0">
                <a:solidFill>
                  <a:srgbClr val="6600FF"/>
                </a:solidFill>
                <a:effectLst/>
              </a:rPr>
              <a:t>The </a:t>
            </a:r>
            <a:r>
              <a:rPr lang="en-US" sz="2400" dirty="0" err="1" smtClean="0">
                <a:solidFill>
                  <a:srgbClr val="6600FF"/>
                </a:solidFill>
                <a:effectLst/>
              </a:rPr>
              <a:t>volvox</a:t>
            </a:r>
            <a:r>
              <a:rPr lang="en-US" sz="2400" dirty="0" smtClean="0">
                <a:solidFill>
                  <a:srgbClr val="6600FF"/>
                </a:solidFill>
                <a:effectLst/>
              </a:rPr>
              <a:t> colony will reproduce new cells through asexual reproduction, but also has the ability to go to sexual reproduction so two separate colonies would be needed.</a:t>
            </a:r>
            <a:endParaRPr lang="en-US" sz="2400" dirty="0">
              <a:solidFill>
                <a:srgbClr val="6600FF"/>
              </a:solidFill>
              <a:effectLst/>
            </a:endParaRPr>
          </a:p>
        </p:txBody>
      </p:sp>
      <p:sp>
        <p:nvSpPr>
          <p:cNvPr id="4" name="TextBox 3"/>
          <p:cNvSpPr txBox="1"/>
          <p:nvPr/>
        </p:nvSpPr>
        <p:spPr>
          <a:xfrm>
            <a:off x="3962400" y="4495800"/>
            <a:ext cx="4495800" cy="369332"/>
          </a:xfrm>
          <a:prstGeom prst="rect">
            <a:avLst/>
          </a:prstGeom>
          <a:noFill/>
        </p:spPr>
        <p:txBody>
          <a:bodyPr wrap="square" rtlCol="0">
            <a:spAutoFit/>
          </a:bodyPr>
          <a:lstStyle/>
          <a:p>
            <a:r>
              <a:rPr lang="en-US" dirty="0" err="1" smtClean="0">
                <a:hlinkClick r:id="rId3"/>
              </a:rPr>
              <a:t>Volvox</a:t>
            </a:r>
            <a:r>
              <a:rPr lang="en-US" dirty="0" smtClean="0">
                <a:hlinkClick r:id="rId3"/>
              </a:rPr>
              <a:t> Dances!</a:t>
            </a:r>
            <a:endParaRPr lang="en-US" dirty="0"/>
          </a:p>
        </p:txBody>
      </p:sp>
    </p:spTree>
    <p:extLst>
      <p:ext uri="{BB962C8B-B14F-4D97-AF65-F5344CB8AC3E}">
        <p14:creationId xmlns:p14="http://schemas.microsoft.com/office/powerpoint/2010/main" val="13251100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610600" cy="884238"/>
          </a:xfrm>
        </p:spPr>
        <p:txBody>
          <a:bodyPr>
            <a:normAutofit fontScale="90000"/>
          </a:bodyPr>
          <a:lstStyle/>
          <a:p>
            <a:r>
              <a:rPr lang="en-US" dirty="0" smtClean="0">
                <a:solidFill>
                  <a:srgbClr val="CC00CC"/>
                </a:solidFill>
              </a:rPr>
              <a:t>All of our </a:t>
            </a:r>
            <a:r>
              <a:rPr lang="en-US" dirty="0" err="1" smtClean="0">
                <a:solidFill>
                  <a:srgbClr val="CC00CC"/>
                </a:solidFill>
              </a:rPr>
              <a:t>protists</a:t>
            </a:r>
            <a:r>
              <a:rPr lang="en-US" dirty="0" smtClean="0">
                <a:solidFill>
                  <a:srgbClr val="CC00CC"/>
                </a:solidFill>
              </a:rPr>
              <a:t>…Review at this site!</a:t>
            </a:r>
            <a:endParaRPr lang="en-US" dirty="0">
              <a:solidFill>
                <a:srgbClr val="CC00CC"/>
              </a:solidFill>
            </a:endParaRPr>
          </a:p>
        </p:txBody>
      </p:sp>
      <p:sp>
        <p:nvSpPr>
          <p:cNvPr id="5" name="TextBox 4"/>
          <p:cNvSpPr txBox="1"/>
          <p:nvPr/>
        </p:nvSpPr>
        <p:spPr>
          <a:xfrm>
            <a:off x="381000" y="1066800"/>
            <a:ext cx="8458200" cy="830997"/>
          </a:xfrm>
          <a:prstGeom prst="rect">
            <a:avLst/>
          </a:prstGeom>
          <a:noFill/>
        </p:spPr>
        <p:txBody>
          <a:bodyPr wrap="square" rtlCol="0">
            <a:spAutoFit/>
          </a:bodyPr>
          <a:lstStyle/>
          <a:p>
            <a:pPr marL="342900" indent="-342900">
              <a:buFont typeface="Arial" pitchFamily="34" charset="0"/>
              <a:buChar char="•"/>
            </a:pPr>
            <a:r>
              <a:rPr lang="en-US" sz="2400" u="sng" dirty="0">
                <a:solidFill>
                  <a:srgbClr val="FF0000"/>
                </a:solidFill>
                <a:hlinkClick r:id="rId2"/>
              </a:rPr>
              <a:t>http://www.harcourtschool.com/activity/science_up_close/602/deploy/interface.html</a:t>
            </a:r>
            <a:endParaRPr lang="en-US" sz="2400" dirty="0">
              <a:solidFill>
                <a:srgbClr val="FF0000"/>
              </a:solidFill>
            </a:endParaRPr>
          </a:p>
        </p:txBody>
      </p:sp>
    </p:spTree>
    <p:extLst>
      <p:ext uri="{BB962C8B-B14F-4D97-AF65-F5344CB8AC3E}">
        <p14:creationId xmlns:p14="http://schemas.microsoft.com/office/powerpoint/2010/main" val="13185942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457200" y="12192"/>
            <a:ext cx="8229600" cy="941387"/>
          </a:xfrm>
        </p:spPr>
        <p:txBody>
          <a:bodyPr wrap="square" numCol="1" anchorCtr="0" compatLnSpc="1">
            <a:prstTxWarp prst="textNoShape">
              <a:avLst/>
            </a:prstTxWarp>
          </a:bodyPr>
          <a:lstStyle/>
          <a:p>
            <a:pPr eaLnBrk="1" hangingPunct="1"/>
            <a:r>
              <a:rPr lang="en-US" altLang="en-US" dirty="0" smtClean="0">
                <a:solidFill>
                  <a:schemeClr val="bg1">
                    <a:lumMod val="60000"/>
                    <a:lumOff val="40000"/>
                  </a:schemeClr>
                </a:solidFill>
                <a:effectLst/>
              </a:rPr>
              <a:t>Cell Membrane</a:t>
            </a:r>
          </a:p>
        </p:txBody>
      </p:sp>
      <p:sp>
        <p:nvSpPr>
          <p:cNvPr id="22531" name="Content Placeholder 2"/>
          <p:cNvSpPr>
            <a:spLocks noGrp="1"/>
          </p:cNvSpPr>
          <p:nvPr>
            <p:ph idx="1"/>
          </p:nvPr>
        </p:nvSpPr>
        <p:spPr>
          <a:xfrm>
            <a:off x="168275" y="1119251"/>
            <a:ext cx="7077075" cy="3992562"/>
          </a:xfrm>
        </p:spPr>
        <p:txBody>
          <a:bodyPr/>
          <a:lstStyle/>
          <a:p>
            <a:pPr eaLnBrk="1" hangingPunct="1"/>
            <a:r>
              <a:rPr lang="en-US" altLang="en-US" u="sng" dirty="0" smtClean="0">
                <a:solidFill>
                  <a:schemeClr val="bg2"/>
                </a:solidFill>
                <a:effectLst/>
              </a:rPr>
              <a:t>BOTH</a:t>
            </a:r>
            <a:r>
              <a:rPr lang="en-US" altLang="en-US" dirty="0" smtClean="0"/>
              <a:t> </a:t>
            </a:r>
            <a:r>
              <a:rPr lang="en-US" altLang="en-US" dirty="0" smtClean="0">
                <a:solidFill>
                  <a:srgbClr val="CC00CC"/>
                </a:solidFill>
              </a:rPr>
              <a:t>Plant and Animal Cells</a:t>
            </a:r>
          </a:p>
          <a:p>
            <a:pPr eaLnBrk="1" hangingPunct="1"/>
            <a:r>
              <a:rPr lang="en-US" altLang="en-US" dirty="0" smtClean="0">
                <a:solidFill>
                  <a:srgbClr val="00B050"/>
                </a:solidFill>
              </a:rPr>
              <a:t>Function</a:t>
            </a:r>
            <a:r>
              <a:rPr lang="en-US" altLang="en-US" dirty="0" smtClean="0"/>
              <a:t>: </a:t>
            </a:r>
            <a:br>
              <a:rPr lang="en-US" altLang="en-US" dirty="0" smtClean="0"/>
            </a:br>
            <a:r>
              <a:rPr lang="en-US" altLang="en-US" dirty="0" smtClean="0">
                <a:solidFill>
                  <a:srgbClr val="FF0000"/>
                </a:solidFill>
              </a:rPr>
              <a:t>controls what substances enter </a:t>
            </a:r>
            <a:br>
              <a:rPr lang="en-US" altLang="en-US" dirty="0" smtClean="0">
                <a:solidFill>
                  <a:srgbClr val="FF0000"/>
                </a:solidFill>
              </a:rPr>
            </a:br>
            <a:r>
              <a:rPr lang="en-US" altLang="en-US" dirty="0" smtClean="0">
                <a:solidFill>
                  <a:srgbClr val="FF0000"/>
                </a:solidFill>
              </a:rPr>
              <a:t>and exit the cell</a:t>
            </a:r>
          </a:p>
          <a:p>
            <a:pPr eaLnBrk="1" hangingPunct="1"/>
            <a:r>
              <a:rPr lang="en-US" altLang="en-US" dirty="0" smtClean="0">
                <a:solidFill>
                  <a:srgbClr val="0070C0"/>
                </a:solidFill>
              </a:rPr>
              <a:t>Analogy to City: </a:t>
            </a:r>
            <a:r>
              <a:rPr lang="en-US" altLang="en-US" dirty="0" smtClean="0">
                <a:solidFill>
                  <a:srgbClr val="FF0000"/>
                </a:solidFill>
              </a:rPr>
              <a:t>City “Gate Keeper”</a:t>
            </a:r>
          </a:p>
        </p:txBody>
      </p:sp>
      <p:pic>
        <p:nvPicPr>
          <p:cNvPr id="22532" name="Picture 4"/>
          <p:cNvPicPr>
            <a:picLocks noChangeAspect="1"/>
          </p:cNvPicPr>
          <p:nvPr/>
        </p:nvPicPr>
        <p:blipFill>
          <a:blip r:embed="rId2">
            <a:extLst>
              <a:ext uri="{28A0092B-C50C-407E-A947-70E740481C1C}">
                <a14:useLocalDpi xmlns:a14="http://schemas.microsoft.com/office/drawing/2010/main" val="0"/>
              </a:ext>
            </a:extLst>
          </a:blip>
          <a:srcRect l="50977" t="8939" r="36034" b="75943"/>
          <a:stretch>
            <a:fillRect/>
          </a:stretch>
        </p:blipFill>
        <p:spPr bwMode="auto">
          <a:xfrm>
            <a:off x="6989503" y="668464"/>
            <a:ext cx="15621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104766"/>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9938" y="4092574"/>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104766"/>
            <a:ext cx="784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7127817" y="3917154"/>
            <a:ext cx="757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673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457200" y="0"/>
            <a:ext cx="8229600" cy="712787"/>
          </a:xfrm>
        </p:spPr>
        <p:txBody>
          <a:bodyPr wrap="square" numCol="1" anchorCtr="0" compatLnSpc="1">
            <a:prstTxWarp prst="textNoShape">
              <a:avLst/>
            </a:prstTxWarp>
          </a:bodyPr>
          <a:lstStyle/>
          <a:p>
            <a:pPr eaLnBrk="1" hangingPunct="1"/>
            <a:r>
              <a:rPr lang="en-US" altLang="en-US" dirty="0" smtClean="0">
                <a:solidFill>
                  <a:srgbClr val="FC445E"/>
                </a:solidFill>
                <a:effectLst/>
              </a:rPr>
              <a:t>Cell Wall</a:t>
            </a:r>
          </a:p>
        </p:txBody>
      </p:sp>
      <p:sp>
        <p:nvSpPr>
          <p:cNvPr id="23555" name="Content Placeholder 2"/>
          <p:cNvSpPr>
            <a:spLocks noGrp="1"/>
          </p:cNvSpPr>
          <p:nvPr>
            <p:ph idx="1"/>
          </p:nvPr>
        </p:nvSpPr>
        <p:spPr>
          <a:xfrm>
            <a:off x="222758" y="685800"/>
            <a:ext cx="7077075" cy="3992562"/>
          </a:xfrm>
        </p:spPr>
        <p:txBody>
          <a:bodyPr/>
          <a:lstStyle/>
          <a:p>
            <a:pPr eaLnBrk="1" hangingPunct="1"/>
            <a:r>
              <a:rPr lang="en-US" altLang="en-US" u="sng" dirty="0" smtClean="0">
                <a:solidFill>
                  <a:srgbClr val="008000"/>
                </a:solidFill>
              </a:rPr>
              <a:t>PLANT CELLS ONLY </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surrounds plants to protect and support </a:t>
            </a:r>
            <a:br>
              <a:rPr lang="en-US" altLang="en-US" dirty="0" smtClean="0">
                <a:solidFill>
                  <a:srgbClr val="FF0000"/>
                </a:solidFill>
              </a:rPr>
            </a:br>
            <a:r>
              <a:rPr lang="en-US" altLang="en-US" dirty="0" smtClean="0">
                <a:solidFill>
                  <a:srgbClr val="FF0000"/>
                </a:solidFill>
              </a:rPr>
              <a:t>the cell</a:t>
            </a:r>
          </a:p>
          <a:p>
            <a:pPr eaLnBrk="1" hangingPunct="1"/>
            <a:r>
              <a:rPr lang="en-US" altLang="en-US" dirty="0" smtClean="0">
                <a:solidFill>
                  <a:srgbClr val="0070C0"/>
                </a:solidFill>
              </a:rPr>
              <a:t>Analogy to City: </a:t>
            </a:r>
            <a:r>
              <a:rPr lang="en-US" altLang="en-US" dirty="0" smtClean="0">
                <a:solidFill>
                  <a:srgbClr val="0000FF"/>
                </a:solidFill>
              </a:rPr>
              <a:t>City Border</a:t>
            </a:r>
          </a:p>
        </p:txBody>
      </p:sp>
      <p:pic>
        <p:nvPicPr>
          <p:cNvPr id="23556" name="Picture 4"/>
          <p:cNvPicPr>
            <a:picLocks noChangeAspect="1"/>
          </p:cNvPicPr>
          <p:nvPr/>
        </p:nvPicPr>
        <p:blipFill>
          <a:blip r:embed="rId2">
            <a:extLst>
              <a:ext uri="{28A0092B-C50C-407E-A947-70E740481C1C}">
                <a14:useLocalDpi xmlns:a14="http://schemas.microsoft.com/office/drawing/2010/main" val="0"/>
              </a:ext>
            </a:extLst>
          </a:blip>
          <a:srcRect l="5106" t="8939" r="48074" b="75943"/>
          <a:stretch>
            <a:fillRect/>
          </a:stretch>
        </p:blipFill>
        <p:spPr bwMode="auto">
          <a:xfrm>
            <a:off x="381000" y="4038600"/>
            <a:ext cx="5632450" cy="161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533400"/>
            <a:ext cx="3236912" cy="365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89336">
            <a:off x="7564799" y="4266320"/>
            <a:ext cx="7985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6109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304800" y="0"/>
            <a:ext cx="8229600" cy="1139825"/>
          </a:xfrm>
        </p:spPr>
        <p:txBody>
          <a:bodyPr wrap="square" numCol="1" anchorCtr="0" compatLnSpc="1">
            <a:prstTxWarp prst="textNoShape">
              <a:avLst/>
            </a:prstTxWarp>
          </a:bodyPr>
          <a:lstStyle/>
          <a:p>
            <a:pPr eaLnBrk="1" hangingPunct="1"/>
            <a:r>
              <a:rPr lang="en-US" altLang="en-US" dirty="0" smtClean="0">
                <a:solidFill>
                  <a:schemeClr val="bg1">
                    <a:lumMod val="60000"/>
                    <a:lumOff val="40000"/>
                  </a:schemeClr>
                </a:solidFill>
                <a:effectLst/>
              </a:rPr>
              <a:t>CELLS</a:t>
            </a:r>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6868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56297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457200" y="33528"/>
            <a:ext cx="8229600" cy="788987"/>
          </a:xfrm>
        </p:spPr>
        <p:txBody>
          <a:bodyPr wrap="square" numCol="1" anchorCtr="0" compatLnSpc="1">
            <a:prstTxWarp prst="textNoShape">
              <a:avLst/>
            </a:prstTxWarp>
          </a:bodyPr>
          <a:lstStyle/>
          <a:p>
            <a:pPr eaLnBrk="1" hangingPunct="1"/>
            <a:r>
              <a:rPr lang="en-US" altLang="en-US" dirty="0" smtClean="0">
                <a:solidFill>
                  <a:srgbClr val="FF0000"/>
                </a:solidFill>
                <a:effectLst/>
              </a:rPr>
              <a:t>Nucleus</a:t>
            </a:r>
          </a:p>
        </p:txBody>
      </p:sp>
      <p:sp>
        <p:nvSpPr>
          <p:cNvPr id="24579" name="Content Placeholder 2"/>
          <p:cNvSpPr>
            <a:spLocks noGrp="1"/>
          </p:cNvSpPr>
          <p:nvPr>
            <p:ph idx="1"/>
          </p:nvPr>
        </p:nvSpPr>
        <p:spPr>
          <a:xfrm>
            <a:off x="228600" y="850901"/>
            <a:ext cx="7077075" cy="3992562"/>
          </a:xfrm>
        </p:spPr>
        <p:txBody>
          <a:bodyPr/>
          <a:lstStyle/>
          <a:p>
            <a:pPr eaLnBrk="1" hangingPunct="1"/>
            <a:r>
              <a:rPr lang="en-US" altLang="en-US" u="sng" dirty="0" smtClean="0">
                <a:solidFill>
                  <a:srgbClr val="9900CC"/>
                </a:solidFill>
              </a:rPr>
              <a:t>BOTH</a:t>
            </a:r>
            <a:r>
              <a:rPr lang="en-US" altLang="en-US" dirty="0" smtClean="0">
                <a:solidFill>
                  <a:srgbClr val="99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directs all the cells activities</a:t>
            </a:r>
            <a:br>
              <a:rPr lang="en-US" altLang="en-US" dirty="0" smtClean="0">
                <a:solidFill>
                  <a:srgbClr val="FF0000"/>
                </a:solidFill>
              </a:rPr>
            </a:br>
            <a:r>
              <a:rPr lang="en-US" altLang="en-US" dirty="0" smtClean="0">
                <a:solidFill>
                  <a:srgbClr val="FF0000"/>
                </a:solidFill>
              </a:rPr>
              <a:t>(brain of cell)</a:t>
            </a:r>
          </a:p>
          <a:p>
            <a:pPr eaLnBrk="1" hangingPunct="1"/>
            <a:r>
              <a:rPr lang="en-US" altLang="en-US" dirty="0" smtClean="0">
                <a:solidFill>
                  <a:srgbClr val="0070C0"/>
                </a:solidFill>
              </a:rPr>
              <a:t>Analogy to City: </a:t>
            </a:r>
            <a:r>
              <a:rPr lang="en-US" altLang="en-US" dirty="0" smtClean="0">
                <a:solidFill>
                  <a:srgbClr val="0000FF"/>
                </a:solidFill>
              </a:rPr>
              <a:t>City Hall</a:t>
            </a:r>
          </a:p>
        </p:txBody>
      </p:sp>
      <p:pic>
        <p:nvPicPr>
          <p:cNvPr id="24580" name="Picture 4"/>
          <p:cNvPicPr>
            <a:picLocks noChangeAspect="1"/>
          </p:cNvPicPr>
          <p:nvPr/>
        </p:nvPicPr>
        <p:blipFill>
          <a:blip r:embed="rId2">
            <a:extLst>
              <a:ext uri="{28A0092B-C50C-407E-A947-70E740481C1C}">
                <a14:useLocalDpi xmlns:a14="http://schemas.microsoft.com/office/drawing/2010/main" val="0"/>
              </a:ext>
            </a:extLst>
          </a:blip>
          <a:srcRect l="24899" t="64127" r="52824" b="8372"/>
          <a:stretch>
            <a:fillRect/>
          </a:stretch>
        </p:blipFill>
        <p:spPr bwMode="auto">
          <a:xfrm>
            <a:off x="6146800" y="747744"/>
            <a:ext cx="2681288"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019" y="3689381"/>
            <a:ext cx="174625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689381"/>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413824"/>
            <a:ext cx="7826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3943886" y="4420175"/>
            <a:ext cx="7572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6808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57200" y="76200"/>
            <a:ext cx="8229600" cy="865187"/>
          </a:xfrm>
        </p:spPr>
        <p:txBody>
          <a:bodyPr wrap="square" numCol="1" anchorCtr="0" compatLnSpc="1">
            <a:prstTxWarp prst="textNoShape">
              <a:avLst/>
            </a:prstTxWarp>
          </a:bodyPr>
          <a:lstStyle/>
          <a:p>
            <a:pPr eaLnBrk="1" hangingPunct="1"/>
            <a:r>
              <a:rPr lang="en-US" altLang="en-US" dirty="0" smtClean="0">
                <a:solidFill>
                  <a:srgbClr val="FC445E"/>
                </a:solidFill>
                <a:effectLst/>
              </a:rPr>
              <a:t>Nucleolus</a:t>
            </a:r>
          </a:p>
        </p:txBody>
      </p:sp>
      <p:sp>
        <p:nvSpPr>
          <p:cNvPr id="25603" name="Content Placeholder 2"/>
          <p:cNvSpPr>
            <a:spLocks noGrp="1"/>
          </p:cNvSpPr>
          <p:nvPr>
            <p:ph idx="1"/>
          </p:nvPr>
        </p:nvSpPr>
        <p:spPr>
          <a:xfrm>
            <a:off x="152400" y="762000"/>
            <a:ext cx="7077075" cy="3992562"/>
          </a:xfrm>
        </p:spPr>
        <p:txBody>
          <a:bodyPr/>
          <a:lstStyle/>
          <a:p>
            <a:pPr eaLnBrk="1" hangingPunct="1"/>
            <a:r>
              <a:rPr lang="en-US" altLang="en-US" u="sng" dirty="0" smtClean="0">
                <a:solidFill>
                  <a:srgbClr val="9900CC"/>
                </a:solidFill>
              </a:rPr>
              <a:t>BOTH</a:t>
            </a:r>
            <a:r>
              <a:rPr lang="en-US" altLang="en-US" dirty="0" smtClean="0">
                <a:solidFill>
                  <a:srgbClr val="99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makes ribosomes inside the nucleus</a:t>
            </a:r>
          </a:p>
          <a:p>
            <a:pPr eaLnBrk="1" hangingPunct="1"/>
            <a:r>
              <a:rPr lang="en-US" altLang="en-US" dirty="0" smtClean="0">
                <a:solidFill>
                  <a:srgbClr val="0070C0"/>
                </a:solidFill>
              </a:rPr>
              <a:t>Analogy to City: </a:t>
            </a:r>
            <a:r>
              <a:rPr lang="en-US" altLang="en-US" dirty="0" smtClean="0"/>
              <a:t/>
            </a:r>
            <a:br>
              <a:rPr lang="en-US" altLang="en-US" dirty="0" smtClean="0"/>
            </a:br>
            <a:r>
              <a:rPr lang="en-US" altLang="en-US" dirty="0" smtClean="0">
                <a:solidFill>
                  <a:srgbClr val="0000FF"/>
                </a:solidFill>
              </a:rPr>
              <a:t>Copy Machine Inside City Hall</a:t>
            </a:r>
          </a:p>
        </p:txBody>
      </p:sp>
      <p:pic>
        <p:nvPicPr>
          <p:cNvPr id="25604"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811238"/>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927350"/>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2930" y="4710906"/>
            <a:ext cx="78263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2730" flipH="1">
            <a:off x="7353645" y="3632770"/>
            <a:ext cx="755650"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22281" y="219075"/>
            <a:ext cx="2033588"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275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632" name="Picture 9"/>
          <p:cNvPicPr>
            <a:picLocks noChangeAspect="1"/>
          </p:cNvPicPr>
          <p:nvPr/>
        </p:nvPicPr>
        <p:blipFill>
          <a:blip r:embed="rId2">
            <a:extLst>
              <a:ext uri="{28A0092B-C50C-407E-A947-70E740481C1C}">
                <a14:useLocalDpi xmlns:a14="http://schemas.microsoft.com/office/drawing/2010/main" val="0"/>
              </a:ext>
            </a:extLst>
          </a:blip>
          <a:srcRect l="24899" t="64127" r="52824" b="8372"/>
          <a:stretch>
            <a:fillRect/>
          </a:stretch>
        </p:blipFill>
        <p:spPr bwMode="auto">
          <a:xfrm>
            <a:off x="6404610" y="-33528"/>
            <a:ext cx="26797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itle 1"/>
          <p:cNvSpPr>
            <a:spLocks noGrp="1"/>
          </p:cNvSpPr>
          <p:nvPr>
            <p:ph type="title"/>
          </p:nvPr>
        </p:nvSpPr>
        <p:spPr bwMode="auto">
          <a:xfrm>
            <a:off x="457200" y="152400"/>
            <a:ext cx="8229600" cy="788987"/>
          </a:xfrm>
        </p:spPr>
        <p:txBody>
          <a:bodyPr wrap="square" numCol="1" anchorCtr="0" compatLnSpc="1">
            <a:prstTxWarp prst="textNoShape">
              <a:avLst/>
            </a:prstTxWarp>
          </a:bodyPr>
          <a:lstStyle/>
          <a:p>
            <a:pPr eaLnBrk="1" hangingPunct="1"/>
            <a:r>
              <a:rPr lang="en-US" altLang="en-US" dirty="0" smtClean="0">
                <a:solidFill>
                  <a:srgbClr val="FF0000"/>
                </a:solidFill>
                <a:effectLst/>
              </a:rPr>
              <a:t>Nuclear Membrane</a:t>
            </a:r>
          </a:p>
        </p:txBody>
      </p:sp>
      <p:sp>
        <p:nvSpPr>
          <p:cNvPr id="26627" name="Content Placeholder 2"/>
          <p:cNvSpPr>
            <a:spLocks noGrp="1"/>
          </p:cNvSpPr>
          <p:nvPr>
            <p:ph idx="1"/>
          </p:nvPr>
        </p:nvSpPr>
        <p:spPr>
          <a:xfrm>
            <a:off x="152400" y="900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controls what enters and leaves the nucleus, protects</a:t>
            </a:r>
          </a:p>
          <a:p>
            <a:pPr eaLnBrk="1" hangingPunct="1"/>
            <a:r>
              <a:rPr lang="en-US" altLang="en-US" dirty="0" smtClean="0">
                <a:solidFill>
                  <a:srgbClr val="0070C0"/>
                </a:solidFill>
              </a:rPr>
              <a:t>Analogy to City: </a:t>
            </a:r>
            <a:r>
              <a:rPr lang="en-US" altLang="en-US" dirty="0" smtClean="0">
                <a:solidFill>
                  <a:srgbClr val="0000FF"/>
                </a:solidFill>
              </a:rPr>
              <a:t>gate around City Hall</a:t>
            </a:r>
          </a:p>
          <a:p>
            <a:pPr eaLnBrk="1" hangingPunct="1"/>
            <a:endParaRPr lang="en-US" altLang="en-US" dirty="0" smtClean="0">
              <a:solidFill>
                <a:srgbClr val="0000FF"/>
              </a:solidFill>
            </a:endParaRPr>
          </a:p>
        </p:txBody>
      </p:sp>
      <p:pic>
        <p:nvPicPr>
          <p:cNvPr id="26628"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813" y="3938588"/>
            <a:ext cx="17478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1690" y="3620294"/>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8260" y="4551028"/>
            <a:ext cx="7842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6950363" y="4191213"/>
            <a:ext cx="755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97514" y="2530284"/>
            <a:ext cx="28035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54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7656" name="Picture 10" descr="animal9"/>
          <p:cNvPicPr>
            <a:picLocks noChangeAspect="1" noChangeArrowheads="1"/>
          </p:cNvPicPr>
          <p:nvPr/>
        </p:nvPicPr>
        <p:blipFill>
          <a:blip r:embed="rId2">
            <a:extLst>
              <a:ext uri="{28A0092B-C50C-407E-A947-70E740481C1C}">
                <a14:useLocalDpi xmlns:a14="http://schemas.microsoft.com/office/drawing/2010/main" val="0"/>
              </a:ext>
            </a:extLst>
          </a:blip>
          <a:srcRect l="33743"/>
          <a:stretch>
            <a:fillRect/>
          </a:stretch>
        </p:blipFill>
        <p:spPr bwMode="auto">
          <a:xfrm>
            <a:off x="6889972" y="-3048"/>
            <a:ext cx="2303463"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itle 1"/>
          <p:cNvSpPr>
            <a:spLocks noGrp="1"/>
          </p:cNvSpPr>
          <p:nvPr>
            <p:ph type="title"/>
          </p:nvPr>
        </p:nvSpPr>
        <p:spPr bwMode="auto">
          <a:xfrm>
            <a:off x="457200" y="52705"/>
            <a:ext cx="8229600" cy="788987"/>
          </a:xfrm>
        </p:spPr>
        <p:txBody>
          <a:bodyPr wrap="square" numCol="1" anchorCtr="0" compatLnSpc="1">
            <a:prstTxWarp prst="textNoShape">
              <a:avLst/>
            </a:prstTxWarp>
          </a:bodyPr>
          <a:lstStyle/>
          <a:p>
            <a:pPr eaLnBrk="1" hangingPunct="1"/>
            <a:r>
              <a:rPr lang="en-US" altLang="en-US" dirty="0" smtClean="0">
                <a:solidFill>
                  <a:srgbClr val="FF0000"/>
                </a:solidFill>
                <a:effectLst/>
              </a:rPr>
              <a:t>Chromosomes</a:t>
            </a:r>
          </a:p>
        </p:txBody>
      </p:sp>
      <p:sp>
        <p:nvSpPr>
          <p:cNvPr id="27651" name="Content Placeholder 2"/>
          <p:cNvSpPr>
            <a:spLocks noGrp="1"/>
          </p:cNvSpPr>
          <p:nvPr>
            <p:ph idx="1"/>
          </p:nvPr>
        </p:nvSpPr>
        <p:spPr>
          <a:xfrm>
            <a:off x="174752" y="900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contains the important blueprints of the</a:t>
            </a:r>
            <a:r>
              <a:rPr lang="en-US" altLang="en-US" dirty="0">
                <a:solidFill>
                  <a:srgbClr val="FF0000"/>
                </a:solidFill>
              </a:rPr>
              <a:t> </a:t>
            </a:r>
            <a:r>
              <a:rPr lang="en-US" altLang="en-US" dirty="0" smtClean="0">
                <a:solidFill>
                  <a:srgbClr val="FF0000"/>
                </a:solidFill>
              </a:rPr>
              <a:t>cell or DNA</a:t>
            </a:r>
          </a:p>
          <a:p>
            <a:pPr eaLnBrk="1" hangingPunct="1"/>
            <a:r>
              <a:rPr lang="en-US" altLang="en-US" dirty="0" smtClean="0">
                <a:solidFill>
                  <a:srgbClr val="0070C0"/>
                </a:solidFill>
              </a:rPr>
              <a:t>Analogy to City: </a:t>
            </a:r>
            <a:r>
              <a:rPr lang="en-US" altLang="en-US" dirty="0" smtClean="0">
                <a:solidFill>
                  <a:srgbClr val="0000FF"/>
                </a:solidFill>
              </a:rPr>
              <a:t>City Mayor</a:t>
            </a:r>
          </a:p>
        </p:txBody>
      </p:sp>
      <p:pic>
        <p:nvPicPr>
          <p:cNvPr id="27652"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318" y="3813175"/>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972" y="2590800"/>
            <a:ext cx="202406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4800600"/>
            <a:ext cx="7842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6952332" y="3277338"/>
            <a:ext cx="755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p:nvPr/>
        </p:nvGrpSpPr>
        <p:grpSpPr>
          <a:xfrm>
            <a:off x="5241353" y="4800600"/>
            <a:ext cx="328613" cy="371475"/>
            <a:chOff x="4705350" y="5961063"/>
            <a:chExt cx="328613" cy="371475"/>
          </a:xfrm>
        </p:grpSpPr>
        <p:cxnSp>
          <p:nvCxnSpPr>
            <p:cNvPr id="12" name="Straight Connector 11"/>
            <p:cNvCxnSpPr/>
            <p:nvPr/>
          </p:nvCxnSpPr>
          <p:spPr>
            <a:xfrm>
              <a:off x="4705350" y="6008688"/>
              <a:ext cx="142875" cy="1444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4818063" y="6200775"/>
              <a:ext cx="215900" cy="10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891088" y="6186488"/>
              <a:ext cx="142875" cy="146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4705350" y="5961063"/>
              <a:ext cx="142875" cy="239712"/>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22" name="Straight Connector 21"/>
          <p:cNvCxnSpPr/>
          <p:nvPr/>
        </p:nvCxnSpPr>
        <p:spPr>
          <a:xfrm>
            <a:off x="7605141" y="3621086"/>
            <a:ext cx="141287" cy="144463"/>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601966" y="3900449"/>
            <a:ext cx="215900" cy="1047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674991" y="3886161"/>
            <a:ext cx="142875" cy="1460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7600502" y="3573462"/>
            <a:ext cx="141287" cy="23971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02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6" name="Picture 4"/>
          <p:cNvPicPr>
            <a:picLocks noChangeAspect="1"/>
          </p:cNvPicPr>
          <p:nvPr/>
        </p:nvPicPr>
        <p:blipFill>
          <a:blip r:embed="rId2">
            <a:extLst>
              <a:ext uri="{28A0092B-C50C-407E-A947-70E740481C1C}">
                <a14:useLocalDpi xmlns:a14="http://schemas.microsoft.com/office/drawing/2010/main" val="0"/>
              </a:ext>
            </a:extLst>
          </a:blip>
          <a:srcRect l="74510" t="68733" r="3214" b="6322"/>
          <a:stretch>
            <a:fillRect/>
          </a:stretch>
        </p:blipFill>
        <p:spPr bwMode="auto">
          <a:xfrm>
            <a:off x="6667177" y="0"/>
            <a:ext cx="2679700"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itle 1"/>
          <p:cNvSpPr>
            <a:spLocks noGrp="1"/>
          </p:cNvSpPr>
          <p:nvPr>
            <p:ph type="title"/>
          </p:nvPr>
        </p:nvSpPr>
        <p:spPr bwMode="auto">
          <a:xfrm>
            <a:off x="457200" y="7620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Vacuole</a:t>
            </a:r>
          </a:p>
        </p:txBody>
      </p:sp>
      <p:sp>
        <p:nvSpPr>
          <p:cNvPr id="28675" name="Content Placeholder 2"/>
          <p:cNvSpPr>
            <a:spLocks noGrp="1"/>
          </p:cNvSpPr>
          <p:nvPr>
            <p:ph idx="1"/>
          </p:nvPr>
        </p:nvSpPr>
        <p:spPr>
          <a:xfrm>
            <a:off x="228600" y="724472"/>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C445E"/>
                </a:solidFill>
              </a:rPr>
              <a:t>Function: </a:t>
            </a:r>
            <a:r>
              <a:rPr lang="en-US" altLang="en-US" dirty="0" smtClean="0"/>
              <a:t/>
            </a:r>
            <a:br>
              <a:rPr lang="en-US" altLang="en-US" dirty="0" smtClean="0"/>
            </a:br>
            <a:r>
              <a:rPr lang="en-US" altLang="en-US" dirty="0" smtClean="0">
                <a:solidFill>
                  <a:srgbClr val="FF0000"/>
                </a:solidFill>
              </a:rPr>
              <a:t>stores food, water, waste, and other</a:t>
            </a:r>
            <a:br>
              <a:rPr lang="en-US" altLang="en-US" dirty="0" smtClean="0">
                <a:solidFill>
                  <a:srgbClr val="FF0000"/>
                </a:solidFill>
              </a:rPr>
            </a:br>
            <a:r>
              <a:rPr lang="en-US" altLang="en-US" dirty="0" smtClean="0">
                <a:solidFill>
                  <a:srgbClr val="FF0000"/>
                </a:solidFill>
              </a:rPr>
              <a:t>materials</a:t>
            </a:r>
          </a:p>
          <a:p>
            <a:pPr eaLnBrk="1" hangingPunct="1"/>
            <a:r>
              <a:rPr lang="en-US" altLang="en-US" dirty="0" smtClean="0">
                <a:solidFill>
                  <a:srgbClr val="00B0F0"/>
                </a:solidFill>
              </a:rPr>
              <a:t>Analogy to City: </a:t>
            </a:r>
            <a:r>
              <a:rPr lang="en-US" altLang="en-US" dirty="0" smtClean="0">
                <a:solidFill>
                  <a:srgbClr val="0000FF"/>
                </a:solidFill>
              </a:rPr>
              <a:t>Warehouses, </a:t>
            </a:r>
            <a:br>
              <a:rPr lang="en-US" altLang="en-US" dirty="0" smtClean="0">
                <a:solidFill>
                  <a:srgbClr val="0000FF"/>
                </a:solidFill>
              </a:rPr>
            </a:br>
            <a:r>
              <a:rPr lang="en-US" altLang="en-US" dirty="0" smtClean="0">
                <a:solidFill>
                  <a:srgbClr val="0000FF"/>
                </a:solidFill>
              </a:rPr>
              <a:t>Water Towers, etc.</a:t>
            </a:r>
          </a:p>
        </p:txBody>
      </p:sp>
      <p:pic>
        <p:nvPicPr>
          <p:cNvPr id="28677"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282" y="3984914"/>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581400"/>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984914"/>
            <a:ext cx="7826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65937" flipH="1">
            <a:off x="6479382" y="4485922"/>
            <a:ext cx="757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665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701"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25" y="3263900"/>
            <a:ext cx="29972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itle 1"/>
          <p:cNvSpPr>
            <a:spLocks noGrp="1"/>
          </p:cNvSpPr>
          <p:nvPr>
            <p:ph type="title"/>
          </p:nvPr>
        </p:nvSpPr>
        <p:spPr bwMode="auto">
          <a:xfrm>
            <a:off x="450850" y="152400"/>
            <a:ext cx="8229600" cy="636587"/>
          </a:xfrm>
        </p:spPr>
        <p:txBody>
          <a:bodyPr wrap="square" numCol="1" anchorCtr="0" compatLnSpc="1">
            <a:prstTxWarp prst="textNoShape">
              <a:avLst/>
            </a:prstTxWarp>
          </a:bodyPr>
          <a:lstStyle/>
          <a:p>
            <a:pPr eaLnBrk="1" hangingPunct="1"/>
            <a:r>
              <a:rPr lang="en-US" altLang="en-US" dirty="0" smtClean="0">
                <a:solidFill>
                  <a:srgbClr val="FF0000"/>
                </a:solidFill>
                <a:effectLst/>
              </a:rPr>
              <a:t>Chloroplast</a:t>
            </a:r>
          </a:p>
        </p:txBody>
      </p:sp>
      <p:sp>
        <p:nvSpPr>
          <p:cNvPr id="29699" name="Content Placeholder 2"/>
          <p:cNvSpPr>
            <a:spLocks noGrp="1"/>
          </p:cNvSpPr>
          <p:nvPr>
            <p:ph idx="1"/>
          </p:nvPr>
        </p:nvSpPr>
        <p:spPr>
          <a:xfrm>
            <a:off x="152400" y="749788"/>
            <a:ext cx="7077075" cy="3992562"/>
          </a:xfrm>
        </p:spPr>
        <p:txBody>
          <a:bodyPr/>
          <a:lstStyle/>
          <a:p>
            <a:pPr eaLnBrk="1" hangingPunct="1"/>
            <a:r>
              <a:rPr lang="en-US" altLang="en-US" u="sng" dirty="0" smtClean="0">
                <a:solidFill>
                  <a:srgbClr val="008000"/>
                </a:solidFill>
              </a:rPr>
              <a:t>PLANT CELLS ONLY</a:t>
            </a:r>
            <a:endParaRPr lang="en-US" altLang="en-US" dirty="0" smtClean="0"/>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captures energy from sunlight and </a:t>
            </a:r>
            <a:br>
              <a:rPr lang="en-US" altLang="en-US" dirty="0" smtClean="0">
                <a:solidFill>
                  <a:srgbClr val="FF0000"/>
                </a:solidFill>
              </a:rPr>
            </a:br>
            <a:r>
              <a:rPr lang="en-US" altLang="en-US" dirty="0" smtClean="0">
                <a:solidFill>
                  <a:srgbClr val="FF0000"/>
                </a:solidFill>
              </a:rPr>
              <a:t>produces food</a:t>
            </a:r>
          </a:p>
          <a:p>
            <a:pPr eaLnBrk="1" hangingPunct="1"/>
            <a:r>
              <a:rPr lang="en-US" altLang="en-US" dirty="0" smtClean="0">
                <a:solidFill>
                  <a:srgbClr val="0070C0"/>
                </a:solidFill>
              </a:rPr>
              <a:t>Analogy to City: </a:t>
            </a:r>
            <a:r>
              <a:rPr lang="en-US" altLang="en-US" dirty="0" smtClean="0">
                <a:solidFill>
                  <a:srgbClr val="0000FF"/>
                </a:solidFill>
              </a:rPr>
              <a:t>Solar Energy Plant</a:t>
            </a:r>
          </a:p>
        </p:txBody>
      </p:sp>
      <p:pic>
        <p:nvPicPr>
          <p:cNvPr id="29700" name="Picture 4"/>
          <p:cNvPicPr>
            <a:picLocks noChangeAspect="1"/>
          </p:cNvPicPr>
          <p:nvPr/>
        </p:nvPicPr>
        <p:blipFill>
          <a:blip r:embed="rId3">
            <a:extLst>
              <a:ext uri="{28A0092B-C50C-407E-A947-70E740481C1C}">
                <a14:useLocalDpi xmlns:a14="http://schemas.microsoft.com/office/drawing/2010/main" val="0"/>
              </a:ext>
            </a:extLst>
          </a:blip>
          <a:srcRect l="19469" t="44131" r="54404" b="36832"/>
          <a:stretch>
            <a:fillRect/>
          </a:stretch>
        </p:blipFill>
        <p:spPr bwMode="auto">
          <a:xfrm>
            <a:off x="6248400" y="-304800"/>
            <a:ext cx="3144838"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414579">
            <a:off x="5648325" y="4926013"/>
            <a:ext cx="782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5818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4" name="Picture 4"/>
          <p:cNvPicPr>
            <a:picLocks noChangeAspect="1"/>
          </p:cNvPicPr>
          <p:nvPr/>
        </p:nvPicPr>
        <p:blipFill>
          <a:blip r:embed="rId2">
            <a:extLst>
              <a:ext uri="{28A0092B-C50C-407E-A947-70E740481C1C}">
                <a14:useLocalDpi xmlns:a14="http://schemas.microsoft.com/office/drawing/2010/main" val="0"/>
              </a:ext>
            </a:extLst>
          </a:blip>
          <a:srcRect l="35687" t="25053" r="45544" b="56377"/>
          <a:stretch>
            <a:fillRect/>
          </a:stretch>
        </p:blipFill>
        <p:spPr bwMode="auto">
          <a:xfrm>
            <a:off x="6896101" y="228600"/>
            <a:ext cx="2259012"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1"/>
          <p:cNvSpPr>
            <a:spLocks noGrp="1"/>
          </p:cNvSpPr>
          <p:nvPr>
            <p:ph type="title"/>
          </p:nvPr>
        </p:nvSpPr>
        <p:spPr bwMode="auto">
          <a:xfrm>
            <a:off x="457200" y="1"/>
            <a:ext cx="8229600" cy="838200"/>
          </a:xfrm>
        </p:spPr>
        <p:txBody>
          <a:bodyPr wrap="square" numCol="1" anchorCtr="0" compatLnSpc="1">
            <a:prstTxWarp prst="textNoShape">
              <a:avLst/>
            </a:prstTxWarp>
          </a:bodyPr>
          <a:lstStyle/>
          <a:p>
            <a:pPr eaLnBrk="1" hangingPunct="1"/>
            <a:r>
              <a:rPr lang="en-US" altLang="en-US" dirty="0" smtClean="0">
                <a:solidFill>
                  <a:srgbClr val="FF0000"/>
                </a:solidFill>
                <a:effectLst/>
              </a:rPr>
              <a:t>Endoplasmic Reticulum</a:t>
            </a:r>
          </a:p>
        </p:txBody>
      </p:sp>
      <p:sp>
        <p:nvSpPr>
          <p:cNvPr id="30723" name="Content Placeholder 2"/>
          <p:cNvSpPr>
            <a:spLocks noGrp="1"/>
          </p:cNvSpPr>
          <p:nvPr>
            <p:ph idx="1"/>
          </p:nvPr>
        </p:nvSpPr>
        <p:spPr>
          <a:xfrm>
            <a:off x="152400" y="83026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built proteins and move them</a:t>
            </a:r>
            <a:br>
              <a:rPr lang="en-US" altLang="en-US" dirty="0" smtClean="0">
                <a:solidFill>
                  <a:srgbClr val="FF0000"/>
                </a:solidFill>
              </a:rPr>
            </a:br>
            <a:r>
              <a:rPr lang="en-US" altLang="en-US" dirty="0" smtClean="0">
                <a:solidFill>
                  <a:srgbClr val="FF0000"/>
                </a:solidFill>
              </a:rPr>
              <a:t> throughout cell or out of cell</a:t>
            </a:r>
            <a:br>
              <a:rPr lang="en-US" altLang="en-US" dirty="0" smtClean="0">
                <a:solidFill>
                  <a:srgbClr val="FF0000"/>
                </a:solidFill>
              </a:rPr>
            </a:br>
            <a:r>
              <a:rPr lang="en-US" altLang="en-US" dirty="0" smtClean="0">
                <a:solidFill>
                  <a:srgbClr val="FF0000"/>
                </a:solidFill>
              </a:rPr>
              <a:t>(Smooth – no ribosomes, Rough – ribosomes)</a:t>
            </a:r>
          </a:p>
          <a:p>
            <a:pPr eaLnBrk="1" hangingPunct="1"/>
            <a:r>
              <a:rPr lang="en-US" altLang="en-US" dirty="0" smtClean="0">
                <a:solidFill>
                  <a:srgbClr val="6600FF"/>
                </a:solidFill>
              </a:rPr>
              <a:t>Analogy to City: </a:t>
            </a:r>
            <a:r>
              <a:rPr lang="en-US" altLang="en-US" dirty="0" smtClean="0">
                <a:solidFill>
                  <a:srgbClr val="0000FF"/>
                </a:solidFill>
              </a:rPr>
              <a:t>City Transportation Department</a:t>
            </a:r>
          </a:p>
        </p:txBody>
      </p:sp>
      <p:pic>
        <p:nvPicPr>
          <p:cNvPr id="30725"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1150" y="4892675"/>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2590800"/>
            <a:ext cx="20224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4638" y="5643563"/>
            <a:ext cx="782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289319" flipH="1">
            <a:off x="8341691" y="2983553"/>
            <a:ext cx="7572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751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57200" y="7620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Cytoplasm</a:t>
            </a:r>
          </a:p>
        </p:txBody>
      </p:sp>
      <p:sp>
        <p:nvSpPr>
          <p:cNvPr id="31747" name="Content Placeholder 2"/>
          <p:cNvSpPr>
            <a:spLocks noGrp="1"/>
          </p:cNvSpPr>
          <p:nvPr>
            <p:ph idx="1"/>
          </p:nvPr>
        </p:nvSpPr>
        <p:spPr>
          <a:xfrm>
            <a:off x="283369" y="900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gel-like fluid between cell membrane and nucleus, allows other organelles to float freely through cell</a:t>
            </a:r>
          </a:p>
          <a:p>
            <a:pPr eaLnBrk="1" hangingPunct="1"/>
            <a:r>
              <a:rPr lang="en-US" altLang="en-US" dirty="0" smtClean="0">
                <a:solidFill>
                  <a:srgbClr val="6600FF"/>
                </a:solidFill>
              </a:rPr>
              <a:t>Analogy to City: </a:t>
            </a:r>
            <a:r>
              <a:rPr lang="en-US" altLang="en-US" dirty="0" smtClean="0">
                <a:solidFill>
                  <a:srgbClr val="0000FF"/>
                </a:solidFill>
              </a:rPr>
              <a:t>City Yards</a:t>
            </a:r>
          </a:p>
        </p:txBody>
      </p:sp>
      <p:pic>
        <p:nvPicPr>
          <p:cNvPr id="31749"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5029200"/>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656" y="3860800"/>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2019" y="5644356"/>
            <a:ext cx="78263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2730" flipH="1">
            <a:off x="6975729" y="4115374"/>
            <a:ext cx="7572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udrey_Garris\AppData\Local\Microsoft\Windows\Temporary Internet Files\Content.IE5\YUB5DGLX\158693426[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3842" y="-36576"/>
            <a:ext cx="1890809" cy="26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393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457200" y="9144"/>
            <a:ext cx="8229600" cy="865187"/>
          </a:xfrm>
        </p:spPr>
        <p:txBody>
          <a:bodyPr wrap="square" numCol="1" anchorCtr="0" compatLnSpc="1">
            <a:prstTxWarp prst="textNoShape">
              <a:avLst/>
            </a:prstTxWarp>
          </a:bodyPr>
          <a:lstStyle/>
          <a:p>
            <a:pPr eaLnBrk="1" hangingPunct="1"/>
            <a:r>
              <a:rPr lang="en-US" altLang="en-US" dirty="0" smtClean="0">
                <a:solidFill>
                  <a:srgbClr val="FF0000"/>
                </a:solidFill>
                <a:effectLst/>
              </a:rPr>
              <a:t>Ribosomes</a:t>
            </a:r>
          </a:p>
        </p:txBody>
      </p:sp>
      <p:sp>
        <p:nvSpPr>
          <p:cNvPr id="32771" name="Content Placeholder 2"/>
          <p:cNvSpPr>
            <a:spLocks noGrp="1"/>
          </p:cNvSpPr>
          <p:nvPr>
            <p:ph idx="1"/>
          </p:nvPr>
        </p:nvSpPr>
        <p:spPr>
          <a:xfrm>
            <a:off x="228600" y="914400"/>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produce proteins </a:t>
            </a:r>
          </a:p>
          <a:p>
            <a:pPr eaLnBrk="1" hangingPunct="1"/>
            <a:r>
              <a:rPr lang="en-US" altLang="en-US" dirty="0" smtClean="0">
                <a:solidFill>
                  <a:srgbClr val="6600FF"/>
                </a:solidFill>
              </a:rPr>
              <a:t>Analogy to City: </a:t>
            </a:r>
            <a:r>
              <a:rPr lang="en-US" altLang="en-US" dirty="0" smtClean="0">
                <a:solidFill>
                  <a:srgbClr val="0000FF"/>
                </a:solidFill>
              </a:rPr>
              <a:t>Construction Company</a:t>
            </a:r>
          </a:p>
        </p:txBody>
      </p:sp>
      <p:pic>
        <p:nvPicPr>
          <p:cNvPr id="32772" name="Picture 4"/>
          <p:cNvPicPr>
            <a:picLocks noChangeAspect="1"/>
          </p:cNvPicPr>
          <p:nvPr/>
        </p:nvPicPr>
        <p:blipFill>
          <a:blip r:embed="rId2">
            <a:extLst>
              <a:ext uri="{28A0092B-C50C-407E-A947-70E740481C1C}">
                <a14:useLocalDpi xmlns:a14="http://schemas.microsoft.com/office/drawing/2010/main" val="0"/>
              </a:ext>
            </a:extLst>
          </a:blip>
          <a:srcRect l="13087" t="22253" r="63005" b="56763"/>
          <a:stretch>
            <a:fillRect/>
          </a:stretch>
        </p:blipFill>
        <p:spPr bwMode="auto">
          <a:xfrm>
            <a:off x="6267450" y="-4318"/>
            <a:ext cx="287655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4613" y="4479925"/>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863" y="4365625"/>
            <a:ext cx="20224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6063" y="5167313"/>
            <a:ext cx="7842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7188200" y="4173538"/>
            <a:ext cx="7572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311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457200" y="1524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Lysosomes</a:t>
            </a:r>
          </a:p>
        </p:txBody>
      </p:sp>
      <p:sp>
        <p:nvSpPr>
          <p:cNvPr id="33795" name="Content Placeholder 2"/>
          <p:cNvSpPr>
            <a:spLocks noGrp="1"/>
          </p:cNvSpPr>
          <p:nvPr>
            <p:ph idx="1"/>
          </p:nvPr>
        </p:nvSpPr>
        <p:spPr>
          <a:xfrm>
            <a:off x="228600" y="914400"/>
            <a:ext cx="7363619" cy="3992562"/>
          </a:xfrm>
        </p:spPr>
        <p:txBody>
          <a:bodyPr/>
          <a:lstStyle/>
          <a:p>
            <a:pPr eaLnBrk="1" hangingPunct="1"/>
            <a:r>
              <a:rPr lang="en-US" altLang="en-US" u="sng" dirty="0" smtClean="0">
                <a:solidFill>
                  <a:srgbClr val="008000"/>
                </a:solidFill>
              </a:rPr>
              <a:t>ANIMAL CELLS ONLY</a:t>
            </a:r>
            <a:endParaRPr lang="en-US" altLang="en-US" dirty="0" smtClean="0"/>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contain chemicals that break down</a:t>
            </a:r>
            <a:br>
              <a:rPr lang="en-US" altLang="en-US" dirty="0" smtClean="0">
                <a:solidFill>
                  <a:srgbClr val="FF0000"/>
                </a:solidFill>
              </a:rPr>
            </a:br>
            <a:r>
              <a:rPr lang="en-US" altLang="en-US" dirty="0" smtClean="0">
                <a:solidFill>
                  <a:srgbClr val="FF0000"/>
                </a:solidFill>
              </a:rPr>
              <a:t>food particles and worn out cell parts</a:t>
            </a:r>
          </a:p>
          <a:p>
            <a:pPr eaLnBrk="1" hangingPunct="1"/>
            <a:r>
              <a:rPr lang="en-US" altLang="en-US" dirty="0" smtClean="0">
                <a:solidFill>
                  <a:srgbClr val="6600FF"/>
                </a:solidFill>
              </a:rPr>
              <a:t>Analogy to City: </a:t>
            </a:r>
            <a:r>
              <a:rPr lang="en-US" altLang="en-US" dirty="0" smtClean="0">
                <a:solidFill>
                  <a:srgbClr val="0000FF"/>
                </a:solidFill>
              </a:rPr>
              <a:t>Recycle or Waste </a:t>
            </a:r>
            <a:br>
              <a:rPr lang="en-US" altLang="en-US" dirty="0" smtClean="0">
                <a:solidFill>
                  <a:srgbClr val="0000FF"/>
                </a:solidFill>
              </a:rPr>
            </a:br>
            <a:r>
              <a:rPr lang="en-US" altLang="en-US" dirty="0" smtClean="0">
                <a:solidFill>
                  <a:srgbClr val="0000FF"/>
                </a:solidFill>
              </a:rPr>
              <a:t>Management Company</a:t>
            </a:r>
          </a:p>
        </p:txBody>
      </p:sp>
      <p:pic>
        <p:nvPicPr>
          <p:cNvPr id="33796" name="Picture 4"/>
          <p:cNvPicPr>
            <a:picLocks noChangeAspect="1"/>
          </p:cNvPicPr>
          <p:nvPr/>
        </p:nvPicPr>
        <p:blipFill>
          <a:blip r:embed="rId2">
            <a:extLst>
              <a:ext uri="{28A0092B-C50C-407E-A947-70E740481C1C}">
                <a14:useLocalDpi xmlns:a14="http://schemas.microsoft.com/office/drawing/2010/main" val="0"/>
              </a:ext>
            </a:extLst>
          </a:blip>
          <a:srcRect l="9387" t="53720" r="76286" b="23949"/>
          <a:stretch>
            <a:fillRect/>
          </a:stretch>
        </p:blipFill>
        <p:spPr bwMode="auto">
          <a:xfrm>
            <a:off x="7419975" y="152400"/>
            <a:ext cx="17240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0438" y="3843338"/>
            <a:ext cx="3103562"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703314" flipH="1">
            <a:off x="7627938" y="4497388"/>
            <a:ext cx="7572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423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14600" y="600203"/>
            <a:ext cx="3686175" cy="5648599"/>
          </a:xfrm>
          <a:prstGeom prst="rect">
            <a:avLst/>
          </a:prstGeom>
        </p:spPr>
      </p:pic>
      <p:sp>
        <p:nvSpPr>
          <p:cNvPr id="3" name="TextBox 2"/>
          <p:cNvSpPr txBox="1"/>
          <p:nvPr/>
        </p:nvSpPr>
        <p:spPr>
          <a:xfrm>
            <a:off x="6124575" y="4724400"/>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L</a:t>
            </a:r>
          </a:p>
        </p:txBody>
      </p:sp>
      <p:sp>
        <p:nvSpPr>
          <p:cNvPr id="4" name="TextBox 3"/>
          <p:cNvSpPr txBox="1"/>
          <p:nvPr/>
        </p:nvSpPr>
        <p:spPr>
          <a:xfrm>
            <a:off x="1981200" y="1733946"/>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C</a:t>
            </a:r>
          </a:p>
        </p:txBody>
      </p:sp>
      <p:sp>
        <p:nvSpPr>
          <p:cNvPr id="5" name="TextBox 4"/>
          <p:cNvSpPr txBox="1"/>
          <p:nvPr/>
        </p:nvSpPr>
        <p:spPr>
          <a:xfrm>
            <a:off x="2057400" y="825787"/>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B</a:t>
            </a:r>
          </a:p>
        </p:txBody>
      </p:sp>
      <p:sp>
        <p:nvSpPr>
          <p:cNvPr id="6" name="TextBox 5"/>
          <p:cNvSpPr txBox="1"/>
          <p:nvPr/>
        </p:nvSpPr>
        <p:spPr>
          <a:xfrm>
            <a:off x="2743200" y="0"/>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A</a:t>
            </a:r>
          </a:p>
        </p:txBody>
      </p:sp>
      <p:sp>
        <p:nvSpPr>
          <p:cNvPr id="7" name="TextBox 6"/>
          <p:cNvSpPr txBox="1"/>
          <p:nvPr/>
        </p:nvSpPr>
        <p:spPr>
          <a:xfrm>
            <a:off x="4191000" y="6248802"/>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F</a:t>
            </a:r>
            <a:endParaRPr lang="en-US" b="1" dirty="0">
              <a:solidFill>
                <a:schemeClr val="accent6"/>
              </a:solidFill>
              <a:effectLst/>
            </a:endParaRPr>
          </a:p>
        </p:txBody>
      </p:sp>
      <p:sp>
        <p:nvSpPr>
          <p:cNvPr id="8" name="TextBox 7"/>
          <p:cNvSpPr txBox="1"/>
          <p:nvPr/>
        </p:nvSpPr>
        <p:spPr>
          <a:xfrm>
            <a:off x="2133600" y="5428056"/>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E</a:t>
            </a:r>
            <a:endParaRPr lang="en-US" b="1" dirty="0">
              <a:solidFill>
                <a:schemeClr val="accent6"/>
              </a:solidFill>
              <a:effectLst/>
            </a:endParaRPr>
          </a:p>
        </p:txBody>
      </p:sp>
      <p:sp>
        <p:nvSpPr>
          <p:cNvPr id="9" name="TextBox 8"/>
          <p:cNvSpPr txBox="1"/>
          <p:nvPr/>
        </p:nvSpPr>
        <p:spPr>
          <a:xfrm>
            <a:off x="1905000" y="2794505"/>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D</a:t>
            </a:r>
            <a:endParaRPr lang="en-US" b="1" dirty="0">
              <a:solidFill>
                <a:schemeClr val="accent6"/>
              </a:solidFill>
              <a:effectLst/>
            </a:endParaRPr>
          </a:p>
        </p:txBody>
      </p:sp>
      <p:sp>
        <p:nvSpPr>
          <p:cNvPr id="10" name="TextBox 9"/>
          <p:cNvSpPr txBox="1"/>
          <p:nvPr/>
        </p:nvSpPr>
        <p:spPr>
          <a:xfrm>
            <a:off x="6162675" y="3749902"/>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K</a:t>
            </a:r>
            <a:endParaRPr lang="en-US" b="1" dirty="0">
              <a:solidFill>
                <a:schemeClr val="accent6"/>
              </a:solidFill>
              <a:effectLst/>
            </a:endParaRPr>
          </a:p>
        </p:txBody>
      </p:sp>
      <p:sp>
        <p:nvSpPr>
          <p:cNvPr id="11" name="TextBox 10"/>
          <p:cNvSpPr txBox="1"/>
          <p:nvPr/>
        </p:nvSpPr>
        <p:spPr>
          <a:xfrm>
            <a:off x="6200775" y="3067791"/>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J</a:t>
            </a:r>
          </a:p>
        </p:txBody>
      </p:sp>
      <p:sp>
        <p:nvSpPr>
          <p:cNvPr id="12" name="TextBox 11"/>
          <p:cNvSpPr txBox="1"/>
          <p:nvPr/>
        </p:nvSpPr>
        <p:spPr>
          <a:xfrm>
            <a:off x="6189636" y="2369914"/>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I</a:t>
            </a:r>
          </a:p>
        </p:txBody>
      </p:sp>
      <p:sp>
        <p:nvSpPr>
          <p:cNvPr id="13" name="TextBox 12"/>
          <p:cNvSpPr txBox="1"/>
          <p:nvPr/>
        </p:nvSpPr>
        <p:spPr>
          <a:xfrm>
            <a:off x="6200775" y="1590277"/>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H</a:t>
            </a:r>
            <a:endParaRPr lang="en-US" b="1" dirty="0">
              <a:solidFill>
                <a:schemeClr val="accent6"/>
              </a:solidFill>
              <a:effectLst/>
            </a:endParaRPr>
          </a:p>
        </p:txBody>
      </p:sp>
      <p:sp>
        <p:nvSpPr>
          <p:cNvPr id="14" name="TextBox 13"/>
          <p:cNvSpPr txBox="1"/>
          <p:nvPr/>
        </p:nvSpPr>
        <p:spPr>
          <a:xfrm>
            <a:off x="5963296" y="965032"/>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G</a:t>
            </a:r>
          </a:p>
        </p:txBody>
      </p:sp>
    </p:spTree>
    <p:extLst>
      <p:ext uri="{BB962C8B-B14F-4D97-AF65-F5344CB8AC3E}">
        <p14:creationId xmlns:p14="http://schemas.microsoft.com/office/powerpoint/2010/main" val="684967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457200" y="36576"/>
            <a:ext cx="8229600" cy="865187"/>
          </a:xfrm>
        </p:spPr>
        <p:txBody>
          <a:bodyPr wrap="square" numCol="1" anchorCtr="0" compatLnSpc="1">
            <a:prstTxWarp prst="textNoShape">
              <a:avLst/>
            </a:prstTxWarp>
          </a:bodyPr>
          <a:lstStyle/>
          <a:p>
            <a:pPr eaLnBrk="1" hangingPunct="1"/>
            <a:r>
              <a:rPr lang="en-US" altLang="en-US" dirty="0" smtClean="0">
                <a:solidFill>
                  <a:srgbClr val="FF0000"/>
                </a:solidFill>
                <a:effectLst/>
              </a:rPr>
              <a:t>Mitochondria</a:t>
            </a:r>
          </a:p>
        </p:txBody>
      </p:sp>
      <p:sp>
        <p:nvSpPr>
          <p:cNvPr id="34819" name="Content Placeholder 2"/>
          <p:cNvSpPr>
            <a:spLocks noGrp="1"/>
          </p:cNvSpPr>
          <p:nvPr>
            <p:ph idx="1"/>
          </p:nvPr>
        </p:nvSpPr>
        <p:spPr>
          <a:xfrm>
            <a:off x="73343" y="923132"/>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rod-shaped organelle that produce energy (powerhouse)</a:t>
            </a:r>
          </a:p>
          <a:p>
            <a:pPr eaLnBrk="1" hangingPunct="1"/>
            <a:r>
              <a:rPr lang="en-US" altLang="en-US" dirty="0" smtClean="0">
                <a:solidFill>
                  <a:srgbClr val="6600FF"/>
                </a:solidFill>
              </a:rPr>
              <a:t>Analogy to City: </a:t>
            </a:r>
            <a:r>
              <a:rPr lang="en-US" altLang="en-US" dirty="0" smtClean="0">
                <a:solidFill>
                  <a:srgbClr val="0000FF"/>
                </a:solidFill>
              </a:rPr>
              <a:t>Energy Plant</a:t>
            </a:r>
          </a:p>
        </p:txBody>
      </p:sp>
      <p:pic>
        <p:nvPicPr>
          <p:cNvPr id="34820" name="Picture 4"/>
          <p:cNvPicPr>
            <a:picLocks noChangeAspect="1"/>
          </p:cNvPicPr>
          <p:nvPr/>
        </p:nvPicPr>
        <p:blipFill>
          <a:blip r:embed="rId2">
            <a:extLst>
              <a:ext uri="{28A0092B-C50C-407E-A947-70E740481C1C}">
                <a14:useLocalDpi xmlns:a14="http://schemas.microsoft.com/office/drawing/2010/main" val="0"/>
              </a:ext>
            </a:extLst>
          </a:blip>
          <a:srcRect l="53720" t="25053" r="21112" b="54654"/>
          <a:stretch>
            <a:fillRect/>
          </a:stretch>
        </p:blipFill>
        <p:spPr bwMode="auto">
          <a:xfrm>
            <a:off x="6400800" y="0"/>
            <a:ext cx="302895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5" descr="anatom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894" y="3810000"/>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anatom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2782" y="2647355"/>
            <a:ext cx="2024062"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11"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144" y="4114800"/>
            <a:ext cx="7826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2" descr="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2730" flipH="1">
            <a:off x="7230717" y="2667213"/>
            <a:ext cx="755650"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858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457200" y="27432"/>
            <a:ext cx="8229600" cy="636587"/>
          </a:xfrm>
        </p:spPr>
        <p:txBody>
          <a:bodyPr wrap="square" numCol="1" anchorCtr="0" compatLnSpc="1">
            <a:prstTxWarp prst="textNoShape">
              <a:avLst/>
            </a:prstTxWarp>
          </a:bodyPr>
          <a:lstStyle/>
          <a:p>
            <a:pPr eaLnBrk="1" hangingPunct="1"/>
            <a:r>
              <a:rPr lang="en-US" altLang="en-US" dirty="0" smtClean="0">
                <a:solidFill>
                  <a:srgbClr val="FF0000"/>
                </a:solidFill>
                <a:effectLst/>
              </a:rPr>
              <a:t>Golgi Body</a:t>
            </a:r>
          </a:p>
        </p:txBody>
      </p:sp>
      <p:sp>
        <p:nvSpPr>
          <p:cNvPr id="35843" name="Content Placeholder 2"/>
          <p:cNvSpPr>
            <a:spLocks noGrp="1"/>
          </p:cNvSpPr>
          <p:nvPr>
            <p:ph idx="1"/>
          </p:nvPr>
        </p:nvSpPr>
        <p:spPr>
          <a:xfrm>
            <a:off x="228600" y="646113"/>
            <a:ext cx="7077075" cy="3992562"/>
          </a:xfrm>
        </p:spPr>
        <p:txBody>
          <a:bodyPr/>
          <a:lstStyle/>
          <a:p>
            <a:pPr eaLnBrk="1" hangingPunct="1"/>
            <a:r>
              <a:rPr lang="en-US" altLang="en-US" u="sng" dirty="0" smtClean="0">
                <a:solidFill>
                  <a:srgbClr val="CC00CC"/>
                </a:solidFill>
              </a:rPr>
              <a:t>BOTH</a:t>
            </a:r>
            <a:r>
              <a:rPr lang="en-US" altLang="en-US" dirty="0" smtClean="0">
                <a:solidFill>
                  <a:srgbClr val="CC00CC"/>
                </a:solidFill>
              </a:rPr>
              <a:t> Plant and Animal Cells</a:t>
            </a:r>
          </a:p>
          <a:p>
            <a:pPr eaLnBrk="1" hangingPunct="1"/>
            <a:r>
              <a:rPr lang="en-US" altLang="en-US" dirty="0" smtClean="0">
                <a:solidFill>
                  <a:srgbClr val="FF0000"/>
                </a:solidFill>
              </a:rPr>
              <a:t>Function: </a:t>
            </a:r>
            <a:r>
              <a:rPr lang="en-US" altLang="en-US" dirty="0" smtClean="0"/>
              <a:t/>
            </a:r>
            <a:br>
              <a:rPr lang="en-US" altLang="en-US" dirty="0" smtClean="0"/>
            </a:br>
            <a:r>
              <a:rPr lang="en-US" altLang="en-US" dirty="0" smtClean="0">
                <a:solidFill>
                  <a:srgbClr val="FF0000"/>
                </a:solidFill>
              </a:rPr>
              <a:t>receives materials from the endoplasmic reticulum and sends them to other parts</a:t>
            </a:r>
            <a:r>
              <a:rPr lang="en-US" altLang="en-US" dirty="0">
                <a:solidFill>
                  <a:srgbClr val="FF0000"/>
                </a:solidFill>
              </a:rPr>
              <a:t> </a:t>
            </a:r>
            <a:r>
              <a:rPr lang="en-US" altLang="en-US" dirty="0" smtClean="0">
                <a:solidFill>
                  <a:srgbClr val="FF0000"/>
                </a:solidFill>
              </a:rPr>
              <a:t>of the cell</a:t>
            </a:r>
          </a:p>
          <a:p>
            <a:pPr eaLnBrk="1" hangingPunct="1"/>
            <a:r>
              <a:rPr lang="en-US" altLang="en-US" dirty="0" smtClean="0">
                <a:solidFill>
                  <a:srgbClr val="6600FF"/>
                </a:solidFill>
              </a:rPr>
              <a:t>Analogy to City: </a:t>
            </a:r>
            <a:r>
              <a:rPr lang="en-US" altLang="en-US" dirty="0" smtClean="0">
                <a:solidFill>
                  <a:srgbClr val="0000FF"/>
                </a:solidFill>
              </a:rPr>
              <a:t>Post Office</a:t>
            </a:r>
          </a:p>
        </p:txBody>
      </p:sp>
      <p:pic>
        <p:nvPicPr>
          <p:cNvPr id="35845" name="Picture 5" descr="anatomy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575" y="3797300"/>
            <a:ext cx="17462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8" descr="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031" y="2819400"/>
            <a:ext cx="20224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11"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0987" y="4953000"/>
            <a:ext cx="7826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2" descr="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8110173" flipH="1">
            <a:off x="7943701" y="3873518"/>
            <a:ext cx="7572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930825" y="18288"/>
            <a:ext cx="3544888" cy="2219325"/>
            <a:chOff x="0" y="4638675"/>
            <a:chExt cx="3544888" cy="2219325"/>
          </a:xfrm>
        </p:grpSpPr>
        <p:pic>
          <p:nvPicPr>
            <p:cNvPr id="35844" name="Picture 4"/>
            <p:cNvPicPr>
              <a:picLocks noChangeAspect="1"/>
            </p:cNvPicPr>
            <p:nvPr/>
          </p:nvPicPr>
          <p:blipFill>
            <a:blip r:embed="rId5">
              <a:extLst>
                <a:ext uri="{28A0092B-C50C-407E-A947-70E740481C1C}">
                  <a14:useLocalDpi xmlns:a14="http://schemas.microsoft.com/office/drawing/2010/main" val="0"/>
                </a:ext>
              </a:extLst>
            </a:blip>
            <a:srcRect l="48750" t="50000" r="21788" b="29243"/>
            <a:stretch>
              <a:fillRect/>
            </a:stretch>
          </p:blipFill>
          <p:spPr bwMode="auto">
            <a:xfrm>
              <a:off x="0" y="4638675"/>
              <a:ext cx="354488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Box 3"/>
            <p:cNvSpPr txBox="1">
              <a:spLocks noChangeArrowheads="1"/>
            </p:cNvSpPr>
            <p:nvPr/>
          </p:nvSpPr>
          <p:spPr bwMode="auto">
            <a:xfrm>
              <a:off x="619919" y="5746668"/>
              <a:ext cx="1152525" cy="64611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A6A6A6"/>
                </a:buClr>
                <a:buSzPct val="90000"/>
                <a:buFont typeface="Wingdings" pitchFamily="2" charset="2"/>
                <a:buChar char=""/>
                <a:defRPr sz="2400">
                  <a:solidFill>
                    <a:srgbClr val="262626"/>
                  </a:solidFill>
                  <a:latin typeface="Calibri" pitchFamily="34" charset="0"/>
                </a:defRPr>
              </a:lvl1pPr>
              <a:lvl2pPr marL="742950" indent="-285750" eaLnBrk="0" hangingPunct="0">
                <a:spcBef>
                  <a:spcPts val="600"/>
                </a:spcBef>
                <a:buClr>
                  <a:srgbClr val="404040"/>
                </a:buClr>
                <a:buSzPct val="90000"/>
                <a:buFont typeface="Wingdings" pitchFamily="2" charset="2"/>
                <a:buChar char=""/>
                <a:defRPr sz="2200">
                  <a:solidFill>
                    <a:srgbClr val="262626"/>
                  </a:solidFill>
                  <a:latin typeface="Calibri" pitchFamily="34" charset="0"/>
                </a:defRPr>
              </a:lvl2pPr>
              <a:lvl3pPr marL="1143000" indent="-228600" eaLnBrk="0" hangingPunct="0">
                <a:spcBef>
                  <a:spcPts val="600"/>
                </a:spcBef>
                <a:buClr>
                  <a:srgbClr val="A6A6A6"/>
                </a:buClr>
                <a:buSzPct val="90000"/>
                <a:buFont typeface="Wingdings" pitchFamily="2" charset="2"/>
                <a:buChar char=""/>
                <a:defRPr sz="2000">
                  <a:solidFill>
                    <a:srgbClr val="262626"/>
                  </a:solidFill>
                  <a:latin typeface="Calibri" pitchFamily="34" charset="0"/>
                </a:defRPr>
              </a:lvl3pPr>
              <a:lvl4pPr marL="1600200" indent="-228600" eaLnBrk="0" hangingPunct="0">
                <a:spcBef>
                  <a:spcPts val="600"/>
                </a:spcBef>
                <a:buClr>
                  <a:srgbClr val="404040"/>
                </a:buClr>
                <a:buSzPct val="90000"/>
                <a:buFont typeface="Wingdings" pitchFamily="2" charset="2"/>
                <a:buChar char=""/>
                <a:defRPr>
                  <a:solidFill>
                    <a:srgbClr val="262626"/>
                  </a:solidFill>
                  <a:latin typeface="Calibri" pitchFamily="34" charset="0"/>
                </a:defRPr>
              </a:lvl4pPr>
              <a:lvl5pPr marL="2057400" indent="-228600" eaLnBrk="0" hangingPunct="0">
                <a:spcBef>
                  <a:spcPts val="600"/>
                </a:spcBef>
                <a:buClr>
                  <a:srgbClr val="A6A6A6"/>
                </a:buClr>
                <a:buSzPct val="90000"/>
                <a:buFont typeface="Wingdings" pitchFamily="2" charset="2"/>
                <a:buChar char=""/>
                <a:defRPr>
                  <a:solidFill>
                    <a:srgbClr val="262626"/>
                  </a:solidFill>
                  <a:latin typeface="Calibri" pitchFamily="34" charset="0"/>
                </a:defRPr>
              </a:lvl5pPr>
              <a:lvl6pPr marL="25146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6pPr>
              <a:lvl7pPr marL="29718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7pPr>
              <a:lvl8pPr marL="34290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8pPr>
              <a:lvl9pPr marL="38862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9pPr>
            </a:lstStyle>
            <a:p>
              <a:pPr algn="ctr" eaLnBrk="1" hangingPunct="1">
                <a:spcBef>
                  <a:spcPct val="0"/>
                </a:spcBef>
                <a:buClrTx/>
                <a:buSzTx/>
                <a:buFontTx/>
                <a:buNone/>
              </a:pPr>
              <a:r>
                <a:rPr lang="en-US" altLang="en-US" sz="1800">
                  <a:solidFill>
                    <a:schemeClr val="tx1"/>
                  </a:solidFill>
                </a:rPr>
                <a:t>Post Office</a:t>
              </a:r>
            </a:p>
          </p:txBody>
        </p:sp>
      </p:grpSp>
    </p:spTree>
    <p:extLst>
      <p:ext uri="{BB962C8B-B14F-4D97-AF65-F5344CB8AC3E}">
        <p14:creationId xmlns:p14="http://schemas.microsoft.com/office/powerpoint/2010/main" val="3193731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457200" y="15240"/>
            <a:ext cx="8229600" cy="712787"/>
          </a:xfrm>
        </p:spPr>
        <p:txBody>
          <a:bodyPr wrap="square" numCol="1" anchorCtr="0" compatLnSpc="1">
            <a:prstTxWarp prst="textNoShape">
              <a:avLst/>
            </a:prstTxWarp>
          </a:bodyPr>
          <a:lstStyle/>
          <a:p>
            <a:pPr eaLnBrk="1" hangingPunct="1"/>
            <a:r>
              <a:rPr lang="en-US" altLang="en-US" dirty="0" smtClean="0">
                <a:solidFill>
                  <a:srgbClr val="FF0000"/>
                </a:solidFill>
                <a:effectLst/>
              </a:rPr>
              <a:t>The Whole City…</a:t>
            </a:r>
          </a:p>
        </p:txBody>
      </p:sp>
      <p:pic>
        <p:nvPicPr>
          <p:cNvPr id="10" name="Picture 9"/>
          <p:cNvPicPr>
            <a:picLocks noChangeAspect="1"/>
          </p:cNvPicPr>
          <p:nvPr/>
        </p:nvPicPr>
        <p:blipFill rotWithShape="1">
          <a:blip r:embed="rId2"/>
          <a:srcRect t="3065"/>
          <a:stretch/>
        </p:blipFill>
        <p:spPr>
          <a:xfrm>
            <a:off x="261366" y="685800"/>
            <a:ext cx="8858250" cy="4924425"/>
          </a:xfrm>
          <a:prstGeom prst="rect">
            <a:avLst/>
          </a:prstGeom>
          <a:solidFill>
            <a:schemeClr val="accent4"/>
          </a:solidFill>
        </p:spPr>
      </p:pic>
      <p:sp>
        <p:nvSpPr>
          <p:cNvPr id="36868" name="TextBox 10"/>
          <p:cNvSpPr txBox="1">
            <a:spLocks noChangeArrowheads="1"/>
          </p:cNvSpPr>
          <p:nvPr/>
        </p:nvSpPr>
        <p:spPr bwMode="auto">
          <a:xfrm>
            <a:off x="5029200" y="3505200"/>
            <a:ext cx="911225" cy="431800"/>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000"/>
              </a:spcBef>
              <a:buClr>
                <a:srgbClr val="A6A6A6"/>
              </a:buClr>
              <a:buSzPct val="90000"/>
              <a:buFont typeface="Wingdings" pitchFamily="2" charset="2"/>
              <a:buChar char=""/>
              <a:defRPr sz="2400">
                <a:solidFill>
                  <a:srgbClr val="262626"/>
                </a:solidFill>
                <a:latin typeface="Calibri" pitchFamily="34" charset="0"/>
              </a:defRPr>
            </a:lvl1pPr>
            <a:lvl2pPr marL="742950" indent="-285750" eaLnBrk="0" hangingPunct="0">
              <a:spcBef>
                <a:spcPts val="600"/>
              </a:spcBef>
              <a:buClr>
                <a:srgbClr val="404040"/>
              </a:buClr>
              <a:buSzPct val="90000"/>
              <a:buFont typeface="Wingdings" pitchFamily="2" charset="2"/>
              <a:buChar char=""/>
              <a:defRPr sz="2200">
                <a:solidFill>
                  <a:srgbClr val="262626"/>
                </a:solidFill>
                <a:latin typeface="Calibri" pitchFamily="34" charset="0"/>
              </a:defRPr>
            </a:lvl2pPr>
            <a:lvl3pPr marL="1143000" indent="-228600" eaLnBrk="0" hangingPunct="0">
              <a:spcBef>
                <a:spcPts val="600"/>
              </a:spcBef>
              <a:buClr>
                <a:srgbClr val="A6A6A6"/>
              </a:buClr>
              <a:buSzPct val="90000"/>
              <a:buFont typeface="Wingdings" pitchFamily="2" charset="2"/>
              <a:buChar char=""/>
              <a:defRPr sz="2000">
                <a:solidFill>
                  <a:srgbClr val="262626"/>
                </a:solidFill>
                <a:latin typeface="Calibri" pitchFamily="34" charset="0"/>
              </a:defRPr>
            </a:lvl3pPr>
            <a:lvl4pPr marL="1600200" indent="-228600" eaLnBrk="0" hangingPunct="0">
              <a:spcBef>
                <a:spcPts val="600"/>
              </a:spcBef>
              <a:buClr>
                <a:srgbClr val="404040"/>
              </a:buClr>
              <a:buSzPct val="90000"/>
              <a:buFont typeface="Wingdings" pitchFamily="2" charset="2"/>
              <a:buChar char=""/>
              <a:defRPr>
                <a:solidFill>
                  <a:srgbClr val="262626"/>
                </a:solidFill>
                <a:latin typeface="Calibri" pitchFamily="34" charset="0"/>
              </a:defRPr>
            </a:lvl4pPr>
            <a:lvl5pPr marL="2057400" indent="-228600" eaLnBrk="0" hangingPunct="0">
              <a:spcBef>
                <a:spcPts val="600"/>
              </a:spcBef>
              <a:buClr>
                <a:srgbClr val="A6A6A6"/>
              </a:buClr>
              <a:buSzPct val="90000"/>
              <a:buFont typeface="Wingdings" pitchFamily="2" charset="2"/>
              <a:buChar char=""/>
              <a:defRPr>
                <a:solidFill>
                  <a:srgbClr val="262626"/>
                </a:solidFill>
                <a:latin typeface="Calibri" pitchFamily="34" charset="0"/>
              </a:defRPr>
            </a:lvl5pPr>
            <a:lvl6pPr marL="25146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6pPr>
            <a:lvl7pPr marL="29718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7pPr>
            <a:lvl8pPr marL="34290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8pPr>
            <a:lvl9pPr marL="3886200" indent="-228600" defTabSz="457200" eaLnBrk="0" fontAlgn="base" hangingPunct="0">
              <a:spcBef>
                <a:spcPts val="600"/>
              </a:spcBef>
              <a:spcAft>
                <a:spcPct val="0"/>
              </a:spcAft>
              <a:buClr>
                <a:srgbClr val="A6A6A6"/>
              </a:buClr>
              <a:buSzPct val="90000"/>
              <a:buFont typeface="Wingdings" pitchFamily="2" charset="2"/>
              <a:buChar char=""/>
              <a:defRPr>
                <a:solidFill>
                  <a:srgbClr val="262626"/>
                </a:solidFill>
                <a:latin typeface="Calibri" pitchFamily="34" charset="0"/>
              </a:defRPr>
            </a:lvl9pPr>
          </a:lstStyle>
          <a:p>
            <a:pPr algn="ctr" eaLnBrk="1" hangingPunct="1">
              <a:spcBef>
                <a:spcPct val="0"/>
              </a:spcBef>
              <a:buClrTx/>
              <a:buSzTx/>
              <a:buFontTx/>
              <a:buNone/>
            </a:pPr>
            <a:r>
              <a:rPr lang="en-US" altLang="en-US" sz="1100" dirty="0">
                <a:solidFill>
                  <a:schemeClr val="tx1"/>
                </a:solidFill>
              </a:rPr>
              <a:t>Post </a:t>
            </a:r>
            <a:br>
              <a:rPr lang="en-US" altLang="en-US" sz="1100" dirty="0">
                <a:solidFill>
                  <a:schemeClr val="tx1"/>
                </a:solidFill>
              </a:rPr>
            </a:br>
            <a:r>
              <a:rPr lang="en-US" altLang="en-US" sz="1100" dirty="0">
                <a:solidFill>
                  <a:schemeClr val="tx1"/>
                </a:solidFill>
              </a:rPr>
              <a:t>Office</a:t>
            </a:r>
          </a:p>
        </p:txBody>
      </p:sp>
      <p:pic>
        <p:nvPicPr>
          <p:cNvPr id="36869" name="Picture 11" descr="animal9"/>
          <p:cNvPicPr>
            <a:picLocks noChangeAspect="1" noChangeArrowheads="1"/>
          </p:cNvPicPr>
          <p:nvPr/>
        </p:nvPicPr>
        <p:blipFill>
          <a:blip r:embed="rId3">
            <a:extLst>
              <a:ext uri="{28A0092B-C50C-407E-A947-70E740481C1C}">
                <a14:useLocalDpi xmlns:a14="http://schemas.microsoft.com/office/drawing/2010/main" val="0"/>
              </a:ext>
            </a:extLst>
          </a:blip>
          <a:srcRect l="33743"/>
          <a:stretch>
            <a:fillRect/>
          </a:stretch>
        </p:blipFill>
        <p:spPr bwMode="auto">
          <a:xfrm>
            <a:off x="3853879" y="3505200"/>
            <a:ext cx="8366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14263" y="4101306"/>
            <a:ext cx="5159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27023">
            <a:off x="2329379" y="4939505"/>
            <a:ext cx="236855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8745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3"/>
          <p:cNvSpPr>
            <a:spLocks noGrp="1" noRot="1" noChangeArrowheads="1"/>
          </p:cNvSpPr>
          <p:nvPr>
            <p:ph type="body" idx="1"/>
          </p:nvPr>
        </p:nvSpPr>
        <p:spPr>
          <a:xfrm>
            <a:off x="228600" y="152400"/>
            <a:ext cx="8540750" cy="6400800"/>
          </a:xfrm>
        </p:spPr>
        <p:txBody>
          <a:bodyPr/>
          <a:lstStyle/>
          <a:p>
            <a:pPr eaLnBrk="1" hangingPunct="1">
              <a:buFont typeface="Wingdings" pitchFamily="2" charset="2"/>
              <a:buNone/>
            </a:pPr>
            <a:r>
              <a:rPr lang="en-US" altLang="en-US" dirty="0" smtClean="0">
                <a:solidFill>
                  <a:srgbClr val="6600FF"/>
                </a:solidFill>
                <a:effectLst/>
              </a:rPr>
              <a:t>1. Choose the wrong statement from the following.</a:t>
            </a:r>
          </a:p>
          <a:p>
            <a:pPr lvl="1" eaLnBrk="1" hangingPunct="1">
              <a:buFont typeface="Wingdings" pitchFamily="2" charset="2"/>
              <a:buNone/>
            </a:pPr>
            <a:r>
              <a:rPr lang="en-US" altLang="en-US" dirty="0" smtClean="0">
                <a:solidFill>
                  <a:srgbClr val="6600FF"/>
                </a:solidFill>
                <a:effectLst/>
              </a:rPr>
              <a:t>a) Mitochondria produces most of the energy for the cell.</a:t>
            </a:r>
          </a:p>
          <a:p>
            <a:pPr lvl="1" eaLnBrk="1" hangingPunct="1">
              <a:buFont typeface="Wingdings" pitchFamily="2" charset="2"/>
              <a:buNone/>
            </a:pPr>
            <a:r>
              <a:rPr lang="en-US" altLang="en-US" dirty="0" smtClean="0">
                <a:solidFill>
                  <a:srgbClr val="6600FF"/>
                </a:solidFill>
                <a:effectLst/>
              </a:rPr>
              <a:t>b) Chloroplasts are </a:t>
            </a:r>
            <a:r>
              <a:rPr lang="ja-JP" altLang="en-US" dirty="0" smtClean="0">
                <a:solidFill>
                  <a:srgbClr val="6600FF"/>
                </a:solidFill>
                <a:effectLst/>
                <a:latin typeface="Arial" charset="0"/>
              </a:rPr>
              <a:t>“</a:t>
            </a:r>
            <a:r>
              <a:rPr lang="en-US" altLang="en-US" dirty="0" smtClean="0">
                <a:solidFill>
                  <a:srgbClr val="6600FF"/>
                </a:solidFill>
                <a:effectLst/>
              </a:rPr>
              <a:t>food producers.</a:t>
            </a:r>
            <a:r>
              <a:rPr lang="ja-JP" altLang="en-US" dirty="0" smtClean="0">
                <a:solidFill>
                  <a:srgbClr val="6600FF"/>
                </a:solidFill>
                <a:effectLst/>
                <a:latin typeface="Arial" charset="0"/>
              </a:rPr>
              <a:t>”</a:t>
            </a:r>
            <a:endParaRPr lang="en-US" altLang="en-US" dirty="0" smtClean="0">
              <a:solidFill>
                <a:srgbClr val="6600FF"/>
              </a:solidFill>
              <a:effectLst/>
            </a:endParaRPr>
          </a:p>
          <a:p>
            <a:pPr lvl="1" eaLnBrk="1" hangingPunct="1">
              <a:buFont typeface="Wingdings" pitchFamily="2" charset="2"/>
              <a:buNone/>
            </a:pPr>
            <a:r>
              <a:rPr lang="en-US" altLang="en-US" dirty="0" smtClean="0">
                <a:solidFill>
                  <a:srgbClr val="6600FF"/>
                </a:solidFill>
                <a:effectLst/>
              </a:rPr>
              <a:t>c) Cell wall controls the movements of materials into and out of the cell.</a:t>
            </a:r>
          </a:p>
          <a:p>
            <a:pPr lvl="1" eaLnBrk="1" hangingPunct="1">
              <a:buFont typeface="Wingdings" pitchFamily="2" charset="2"/>
              <a:buNone/>
            </a:pPr>
            <a:r>
              <a:rPr lang="en-US" altLang="en-US" dirty="0" smtClean="0">
                <a:solidFill>
                  <a:srgbClr val="6600FF"/>
                </a:solidFill>
                <a:effectLst/>
              </a:rPr>
              <a:t>d) Nucleus regulates and controls all cell activities, acting as the </a:t>
            </a:r>
            <a:r>
              <a:rPr lang="ja-JP" altLang="en-US" dirty="0" smtClean="0">
                <a:solidFill>
                  <a:srgbClr val="6600FF"/>
                </a:solidFill>
                <a:effectLst/>
                <a:latin typeface="Arial" charset="0"/>
              </a:rPr>
              <a:t>“</a:t>
            </a:r>
            <a:r>
              <a:rPr lang="en-US" altLang="en-US" dirty="0" smtClean="0">
                <a:solidFill>
                  <a:srgbClr val="6600FF"/>
                </a:solidFill>
                <a:effectLst/>
              </a:rPr>
              <a:t>brain</a:t>
            </a:r>
            <a:r>
              <a:rPr lang="ja-JP" altLang="en-US" dirty="0" smtClean="0">
                <a:solidFill>
                  <a:srgbClr val="6600FF"/>
                </a:solidFill>
                <a:effectLst/>
                <a:latin typeface="Arial" charset="0"/>
              </a:rPr>
              <a:t>”</a:t>
            </a:r>
            <a:r>
              <a:rPr lang="en-US" altLang="en-US" dirty="0" smtClean="0">
                <a:solidFill>
                  <a:srgbClr val="6600FF"/>
                </a:solidFill>
                <a:effectLst/>
              </a:rPr>
              <a:t> of the cell.</a:t>
            </a:r>
          </a:p>
          <a:p>
            <a:pPr eaLnBrk="1" hangingPunct="1">
              <a:buFont typeface="Wingdings" pitchFamily="2" charset="2"/>
              <a:buNone/>
            </a:pPr>
            <a:endParaRPr lang="en-US" altLang="en-US" dirty="0" smtClean="0"/>
          </a:p>
        </p:txBody>
      </p:sp>
    </p:spTree>
    <p:extLst>
      <p:ext uri="{BB962C8B-B14F-4D97-AF65-F5344CB8AC3E}">
        <p14:creationId xmlns:p14="http://schemas.microsoft.com/office/powerpoint/2010/main" val="3025695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8600" y="83469"/>
            <a:ext cx="8686800" cy="4721292"/>
          </a:xfrm>
          <a:prstGeom prst="rect">
            <a:avLst/>
          </a:prstGeom>
        </p:spPr>
        <p:txBody>
          <a:bodyPr wrap="square">
            <a:spAutoFit/>
          </a:bodyPr>
          <a:lstStyle/>
          <a:p>
            <a:pPr>
              <a:buNone/>
            </a:pPr>
            <a:r>
              <a:rPr lang="en-US" altLang="en-US" dirty="0">
                <a:solidFill>
                  <a:srgbClr val="6600FF"/>
                </a:solidFill>
                <a:effectLst/>
              </a:rPr>
              <a:t>2. Match the cell part to the </a:t>
            </a:r>
            <a:r>
              <a:rPr lang="en-US" altLang="en-US" i="1" dirty="0">
                <a:solidFill>
                  <a:srgbClr val="6600FF"/>
                </a:solidFill>
                <a:effectLst/>
              </a:rPr>
              <a:t>nickname</a:t>
            </a:r>
            <a:r>
              <a:rPr lang="en-US" altLang="en-US" dirty="0">
                <a:solidFill>
                  <a:srgbClr val="6600FF"/>
                </a:solidFill>
                <a:effectLst/>
              </a:rPr>
              <a:t>.</a:t>
            </a:r>
          </a:p>
          <a:p>
            <a:pPr lvl="1">
              <a:buNone/>
            </a:pPr>
            <a:r>
              <a:rPr lang="en-US" altLang="en-US" dirty="0">
                <a:solidFill>
                  <a:srgbClr val="6600FF"/>
                </a:solidFill>
                <a:effectLst/>
              </a:rPr>
              <a:t>1) Cytoplasm</a:t>
            </a:r>
          </a:p>
          <a:p>
            <a:pPr lvl="1">
              <a:buNone/>
            </a:pPr>
            <a:r>
              <a:rPr lang="en-US" altLang="en-US" dirty="0">
                <a:solidFill>
                  <a:srgbClr val="6600FF"/>
                </a:solidFill>
                <a:effectLst/>
              </a:rPr>
              <a:t>2) Nuclear membrane </a:t>
            </a:r>
          </a:p>
          <a:p>
            <a:pPr lvl="1">
              <a:buNone/>
            </a:pPr>
            <a:r>
              <a:rPr lang="en-US" altLang="en-US" dirty="0">
                <a:solidFill>
                  <a:srgbClr val="6600FF"/>
                </a:solidFill>
                <a:effectLst/>
              </a:rPr>
              <a:t>3) Vacuoles</a:t>
            </a:r>
          </a:p>
          <a:p>
            <a:pPr>
              <a:buNone/>
            </a:pPr>
            <a:endParaRPr lang="en-US" altLang="en-US" dirty="0">
              <a:solidFill>
                <a:srgbClr val="6600FF"/>
              </a:solidFill>
              <a:effectLst/>
            </a:endParaRPr>
          </a:p>
          <a:p>
            <a:pPr lvl="1">
              <a:buNone/>
            </a:pPr>
            <a:r>
              <a:rPr lang="en-US" altLang="en-US" dirty="0">
                <a:solidFill>
                  <a:srgbClr val="6600FF"/>
                </a:solidFill>
                <a:effectLst/>
              </a:rPr>
              <a:t>a. Gate of the nucleus</a:t>
            </a:r>
          </a:p>
          <a:p>
            <a:pPr lvl="1">
              <a:buNone/>
            </a:pPr>
            <a:r>
              <a:rPr lang="en-US" altLang="en-US" dirty="0">
                <a:solidFill>
                  <a:srgbClr val="6600FF"/>
                </a:solidFill>
                <a:effectLst/>
              </a:rPr>
              <a:t>b. Area of movement where cell parts move</a:t>
            </a:r>
          </a:p>
          <a:p>
            <a:pPr lvl="1">
              <a:buNone/>
            </a:pPr>
            <a:r>
              <a:rPr lang="en-US" altLang="en-US" dirty="0">
                <a:solidFill>
                  <a:srgbClr val="6600FF"/>
                </a:solidFill>
                <a:effectLst/>
              </a:rPr>
              <a:t>c. Storage tanks</a:t>
            </a:r>
          </a:p>
        </p:txBody>
      </p:sp>
    </p:spTree>
    <p:extLst>
      <p:ext uri="{BB962C8B-B14F-4D97-AF65-F5344CB8AC3E}">
        <p14:creationId xmlns:p14="http://schemas.microsoft.com/office/powerpoint/2010/main" val="3063522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
            <a:ext cx="8229600" cy="865187"/>
          </a:xfrm>
        </p:spPr>
        <p:txBody>
          <a:bodyPr/>
          <a:lstStyle/>
          <a:p>
            <a:r>
              <a:rPr lang="en-US" dirty="0" smtClean="0">
                <a:solidFill>
                  <a:schemeClr val="accent6"/>
                </a:solidFill>
                <a:effectLst/>
              </a:rPr>
              <a:t>School analogy</a:t>
            </a:r>
            <a:endParaRPr lang="en-US" dirty="0">
              <a:solidFill>
                <a:schemeClr val="accent6"/>
              </a:solidFill>
              <a:effectLst/>
            </a:endParaRPr>
          </a:p>
        </p:txBody>
      </p:sp>
      <p:sp>
        <p:nvSpPr>
          <p:cNvPr id="3" name="Content Placeholder 2"/>
          <p:cNvSpPr>
            <a:spLocks noGrp="1"/>
          </p:cNvSpPr>
          <p:nvPr>
            <p:ph idx="1"/>
          </p:nvPr>
        </p:nvSpPr>
        <p:spPr>
          <a:xfrm>
            <a:off x="6096" y="838200"/>
            <a:ext cx="8680704" cy="4530725"/>
          </a:xfrm>
        </p:spPr>
        <p:txBody>
          <a:bodyPr/>
          <a:lstStyle/>
          <a:p>
            <a:r>
              <a:rPr lang="en-US" dirty="0" smtClean="0">
                <a:solidFill>
                  <a:schemeClr val="accent6"/>
                </a:solidFill>
                <a:effectLst/>
              </a:rPr>
              <a:t>Cut the doors/windows – just three sides.</a:t>
            </a:r>
          </a:p>
          <a:p>
            <a:r>
              <a:rPr lang="en-US" dirty="0" smtClean="0">
                <a:solidFill>
                  <a:schemeClr val="accent6"/>
                </a:solidFill>
                <a:effectLst/>
              </a:rPr>
              <a:t>Put the schoolhouse onto colorful paper and trace the box space.</a:t>
            </a:r>
          </a:p>
          <a:p>
            <a:r>
              <a:rPr lang="en-US" dirty="0" smtClean="0">
                <a:solidFill>
                  <a:schemeClr val="accent6"/>
                </a:solidFill>
                <a:effectLst/>
              </a:rPr>
              <a:t>Remove the schoolhouse and cut out the square place descriptions.</a:t>
            </a:r>
          </a:p>
          <a:p>
            <a:r>
              <a:rPr lang="en-US" dirty="0" smtClean="0">
                <a:solidFill>
                  <a:schemeClr val="accent6"/>
                </a:solidFill>
                <a:effectLst/>
              </a:rPr>
              <a:t>Determine where each square goes – and then glue!</a:t>
            </a:r>
          </a:p>
          <a:p>
            <a:r>
              <a:rPr lang="en-US" dirty="0" smtClean="0">
                <a:solidFill>
                  <a:schemeClr val="accent6"/>
                </a:solidFill>
                <a:effectLst/>
              </a:rPr>
              <a:t>Put schoolhouse over top and glue.</a:t>
            </a:r>
            <a:endParaRPr lang="en-US" dirty="0">
              <a:solidFill>
                <a:schemeClr val="accent6"/>
              </a:solidFill>
              <a:effectLst/>
            </a:endParaRPr>
          </a:p>
        </p:txBody>
      </p:sp>
    </p:spTree>
    <p:extLst>
      <p:ext uri="{BB962C8B-B14F-4D97-AF65-F5344CB8AC3E}">
        <p14:creationId xmlns:p14="http://schemas.microsoft.com/office/powerpoint/2010/main" val="4177177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467600" cy="520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7832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
            <a:ext cx="5124450" cy="6518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5181600" y="0"/>
            <a:ext cx="2057400" cy="609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TextBox 2"/>
          <p:cNvSpPr txBox="1"/>
          <p:nvPr/>
        </p:nvSpPr>
        <p:spPr>
          <a:xfrm>
            <a:off x="3048000" y="152400"/>
            <a:ext cx="5029200" cy="461665"/>
          </a:xfrm>
          <a:prstGeom prst="rect">
            <a:avLst/>
          </a:prstGeom>
          <a:noFill/>
        </p:spPr>
        <p:txBody>
          <a:bodyPr wrap="square" rtlCol="0">
            <a:spAutoFit/>
          </a:bodyPr>
          <a:lstStyle/>
          <a:p>
            <a:pPr>
              <a:buNone/>
            </a:pPr>
            <a:r>
              <a:rPr lang="en-US" sz="2400" dirty="0" smtClean="0">
                <a:solidFill>
                  <a:srgbClr val="00B050"/>
                </a:solidFill>
                <a:effectLst/>
              </a:rPr>
              <a:t>Outer most part of plant cell.</a:t>
            </a:r>
            <a:endParaRPr lang="en-US" sz="2400" dirty="0">
              <a:solidFill>
                <a:srgbClr val="00B050"/>
              </a:solidFill>
              <a:effectLst/>
            </a:endParaRPr>
          </a:p>
        </p:txBody>
      </p:sp>
      <p:sp>
        <p:nvSpPr>
          <p:cNvPr id="5" name="TextBox 4"/>
          <p:cNvSpPr txBox="1"/>
          <p:nvPr/>
        </p:nvSpPr>
        <p:spPr>
          <a:xfrm>
            <a:off x="6224155" y="1295400"/>
            <a:ext cx="2511136" cy="461665"/>
          </a:xfrm>
          <a:prstGeom prst="rect">
            <a:avLst/>
          </a:prstGeom>
          <a:noFill/>
        </p:spPr>
        <p:txBody>
          <a:bodyPr wrap="square" rtlCol="0">
            <a:spAutoFit/>
          </a:bodyPr>
          <a:lstStyle/>
          <a:p>
            <a:pPr>
              <a:buNone/>
            </a:pPr>
            <a:r>
              <a:rPr lang="en-US" sz="2400" dirty="0" smtClean="0">
                <a:solidFill>
                  <a:srgbClr val="CC00CC"/>
                </a:solidFill>
                <a:effectLst/>
              </a:rPr>
              <a:t>Road (smooth)</a:t>
            </a:r>
            <a:endParaRPr lang="en-US" sz="2400" dirty="0">
              <a:solidFill>
                <a:srgbClr val="CC00CC"/>
              </a:solidFill>
              <a:effectLst/>
            </a:endParaRPr>
          </a:p>
        </p:txBody>
      </p:sp>
      <p:sp>
        <p:nvSpPr>
          <p:cNvPr id="6" name="TextBox 5"/>
          <p:cNvSpPr txBox="1"/>
          <p:nvPr/>
        </p:nvSpPr>
        <p:spPr>
          <a:xfrm>
            <a:off x="6496050" y="5273799"/>
            <a:ext cx="2239241" cy="461665"/>
          </a:xfrm>
          <a:prstGeom prst="rect">
            <a:avLst/>
          </a:prstGeom>
          <a:noFill/>
        </p:spPr>
        <p:txBody>
          <a:bodyPr wrap="square" rtlCol="0">
            <a:spAutoFit/>
          </a:bodyPr>
          <a:lstStyle/>
          <a:p>
            <a:pPr>
              <a:buNone/>
            </a:pPr>
            <a:r>
              <a:rPr lang="en-US" sz="2400" dirty="0" smtClean="0">
                <a:solidFill>
                  <a:srgbClr val="00B050"/>
                </a:solidFill>
                <a:effectLst/>
              </a:rPr>
              <a:t>Protein factory</a:t>
            </a:r>
            <a:endParaRPr lang="en-US" sz="2400" dirty="0">
              <a:solidFill>
                <a:srgbClr val="00B050"/>
              </a:solidFill>
              <a:effectLst/>
            </a:endParaRPr>
          </a:p>
        </p:txBody>
      </p:sp>
      <p:sp>
        <p:nvSpPr>
          <p:cNvPr id="7" name="TextBox 6"/>
          <p:cNvSpPr txBox="1"/>
          <p:nvPr/>
        </p:nvSpPr>
        <p:spPr>
          <a:xfrm>
            <a:off x="6676159" y="2452255"/>
            <a:ext cx="2239241" cy="461665"/>
          </a:xfrm>
          <a:prstGeom prst="rect">
            <a:avLst/>
          </a:prstGeom>
          <a:noFill/>
        </p:spPr>
        <p:txBody>
          <a:bodyPr wrap="square" rtlCol="0">
            <a:spAutoFit/>
          </a:bodyPr>
          <a:lstStyle/>
          <a:p>
            <a:pPr>
              <a:buNone/>
            </a:pPr>
            <a:r>
              <a:rPr lang="en-US" sz="2400" dirty="0" smtClean="0">
                <a:solidFill>
                  <a:srgbClr val="CC00CC"/>
                </a:solidFill>
                <a:effectLst/>
              </a:rPr>
              <a:t>Controls cell</a:t>
            </a:r>
            <a:endParaRPr lang="en-US" sz="2400" dirty="0">
              <a:solidFill>
                <a:srgbClr val="CC00CC"/>
              </a:solidFill>
              <a:effectLst/>
            </a:endParaRPr>
          </a:p>
        </p:txBody>
      </p:sp>
      <p:sp>
        <p:nvSpPr>
          <p:cNvPr id="8" name="TextBox 7"/>
          <p:cNvSpPr txBox="1"/>
          <p:nvPr/>
        </p:nvSpPr>
        <p:spPr>
          <a:xfrm>
            <a:off x="6639791" y="3215350"/>
            <a:ext cx="2239241" cy="830997"/>
          </a:xfrm>
          <a:prstGeom prst="rect">
            <a:avLst/>
          </a:prstGeom>
          <a:noFill/>
        </p:spPr>
        <p:txBody>
          <a:bodyPr wrap="square" rtlCol="0">
            <a:spAutoFit/>
          </a:bodyPr>
          <a:lstStyle/>
          <a:p>
            <a:pPr>
              <a:buNone/>
            </a:pPr>
            <a:r>
              <a:rPr lang="en-US" sz="2400" dirty="0" smtClean="0">
                <a:solidFill>
                  <a:srgbClr val="00B050"/>
                </a:solidFill>
                <a:effectLst/>
              </a:rPr>
              <a:t>Copies ribosomes</a:t>
            </a:r>
            <a:endParaRPr lang="en-US" sz="2400" dirty="0">
              <a:solidFill>
                <a:srgbClr val="00B050"/>
              </a:solidFill>
              <a:effectLst/>
            </a:endParaRPr>
          </a:p>
        </p:txBody>
      </p:sp>
      <p:sp>
        <p:nvSpPr>
          <p:cNvPr id="9" name="TextBox 8"/>
          <p:cNvSpPr txBox="1"/>
          <p:nvPr/>
        </p:nvSpPr>
        <p:spPr>
          <a:xfrm>
            <a:off x="6496050" y="4032492"/>
            <a:ext cx="2557895" cy="1015663"/>
          </a:xfrm>
          <a:prstGeom prst="rect">
            <a:avLst/>
          </a:prstGeom>
          <a:noFill/>
        </p:spPr>
        <p:txBody>
          <a:bodyPr wrap="square" rtlCol="0">
            <a:spAutoFit/>
          </a:bodyPr>
          <a:lstStyle/>
          <a:p>
            <a:pPr>
              <a:buNone/>
            </a:pPr>
            <a:r>
              <a:rPr lang="en-US" sz="2000" dirty="0" smtClean="0">
                <a:solidFill>
                  <a:srgbClr val="CC00CC"/>
                </a:solidFill>
                <a:effectLst/>
              </a:rPr>
              <a:t>Inner part of outer covering of plant cell.</a:t>
            </a:r>
            <a:endParaRPr lang="en-US" sz="2000" dirty="0">
              <a:solidFill>
                <a:srgbClr val="CC00CC"/>
              </a:solidFill>
              <a:effectLst/>
            </a:endParaRPr>
          </a:p>
        </p:txBody>
      </p:sp>
      <p:sp>
        <p:nvSpPr>
          <p:cNvPr id="11" name="TextBox 10"/>
          <p:cNvSpPr txBox="1"/>
          <p:nvPr/>
        </p:nvSpPr>
        <p:spPr>
          <a:xfrm>
            <a:off x="4314825" y="6166727"/>
            <a:ext cx="2239241" cy="461665"/>
          </a:xfrm>
          <a:prstGeom prst="rect">
            <a:avLst/>
          </a:prstGeom>
          <a:noFill/>
        </p:spPr>
        <p:txBody>
          <a:bodyPr wrap="square" rtlCol="0">
            <a:spAutoFit/>
          </a:bodyPr>
          <a:lstStyle/>
          <a:p>
            <a:pPr>
              <a:buNone/>
            </a:pPr>
            <a:r>
              <a:rPr lang="en-US" sz="2400" dirty="0" smtClean="0">
                <a:solidFill>
                  <a:srgbClr val="CC00CC"/>
                </a:solidFill>
                <a:effectLst/>
              </a:rPr>
              <a:t>Power factory</a:t>
            </a:r>
            <a:endParaRPr lang="en-US" sz="2400" dirty="0">
              <a:solidFill>
                <a:srgbClr val="CC00CC"/>
              </a:solidFill>
              <a:effectLst/>
            </a:endParaRPr>
          </a:p>
        </p:txBody>
      </p:sp>
      <p:sp>
        <p:nvSpPr>
          <p:cNvPr id="12" name="TextBox 11"/>
          <p:cNvSpPr txBox="1"/>
          <p:nvPr/>
        </p:nvSpPr>
        <p:spPr>
          <a:xfrm>
            <a:off x="471055" y="2913920"/>
            <a:ext cx="1534391" cy="461665"/>
          </a:xfrm>
          <a:prstGeom prst="rect">
            <a:avLst/>
          </a:prstGeom>
          <a:noFill/>
        </p:spPr>
        <p:txBody>
          <a:bodyPr wrap="square" rtlCol="0">
            <a:spAutoFit/>
          </a:bodyPr>
          <a:lstStyle/>
          <a:p>
            <a:pPr>
              <a:buNone/>
            </a:pPr>
            <a:r>
              <a:rPr lang="en-US" sz="2400" dirty="0" smtClean="0">
                <a:solidFill>
                  <a:srgbClr val="CC00CC"/>
                </a:solidFill>
                <a:effectLst/>
              </a:rPr>
              <a:t>Storage</a:t>
            </a:r>
            <a:endParaRPr lang="en-US" sz="2400" dirty="0">
              <a:solidFill>
                <a:srgbClr val="CC00CC"/>
              </a:solidFill>
              <a:effectLst/>
            </a:endParaRPr>
          </a:p>
        </p:txBody>
      </p:sp>
      <p:sp>
        <p:nvSpPr>
          <p:cNvPr id="13" name="TextBox 12"/>
          <p:cNvSpPr txBox="1"/>
          <p:nvPr/>
        </p:nvSpPr>
        <p:spPr>
          <a:xfrm>
            <a:off x="471055" y="387973"/>
            <a:ext cx="1534391" cy="1200329"/>
          </a:xfrm>
          <a:prstGeom prst="rect">
            <a:avLst/>
          </a:prstGeom>
          <a:noFill/>
        </p:spPr>
        <p:txBody>
          <a:bodyPr wrap="square" rtlCol="0">
            <a:spAutoFit/>
          </a:bodyPr>
          <a:lstStyle/>
          <a:p>
            <a:pPr>
              <a:buNone/>
            </a:pPr>
            <a:r>
              <a:rPr lang="en-US" sz="2400" dirty="0" smtClean="0">
                <a:solidFill>
                  <a:srgbClr val="CC00CC"/>
                </a:solidFill>
                <a:effectLst/>
              </a:rPr>
              <a:t>Makes food from sunlight</a:t>
            </a:r>
            <a:endParaRPr lang="en-US" sz="2400" dirty="0">
              <a:solidFill>
                <a:srgbClr val="CC00CC"/>
              </a:solidFill>
              <a:effectLst/>
            </a:endParaRPr>
          </a:p>
        </p:txBody>
      </p:sp>
      <p:sp>
        <p:nvSpPr>
          <p:cNvPr id="14" name="TextBox 13"/>
          <p:cNvSpPr txBox="1"/>
          <p:nvPr/>
        </p:nvSpPr>
        <p:spPr>
          <a:xfrm>
            <a:off x="60614" y="2105101"/>
            <a:ext cx="2472171" cy="400110"/>
          </a:xfrm>
          <a:prstGeom prst="rect">
            <a:avLst/>
          </a:prstGeom>
          <a:noFill/>
        </p:spPr>
        <p:txBody>
          <a:bodyPr wrap="square" rtlCol="0">
            <a:spAutoFit/>
          </a:bodyPr>
          <a:lstStyle/>
          <a:p>
            <a:pPr>
              <a:buNone/>
            </a:pPr>
            <a:r>
              <a:rPr lang="en-US" sz="2000" dirty="0" smtClean="0">
                <a:solidFill>
                  <a:srgbClr val="00B050"/>
                </a:solidFill>
                <a:effectLst/>
              </a:rPr>
              <a:t>Gel surrounding all </a:t>
            </a:r>
            <a:endParaRPr lang="en-US" sz="2000" dirty="0">
              <a:solidFill>
                <a:srgbClr val="00B050"/>
              </a:solidFill>
              <a:effectLst/>
            </a:endParaRPr>
          </a:p>
        </p:txBody>
      </p:sp>
      <p:sp>
        <p:nvSpPr>
          <p:cNvPr id="15" name="TextBox 14"/>
          <p:cNvSpPr txBox="1"/>
          <p:nvPr/>
        </p:nvSpPr>
        <p:spPr>
          <a:xfrm>
            <a:off x="154564" y="5795861"/>
            <a:ext cx="2472171" cy="400110"/>
          </a:xfrm>
          <a:prstGeom prst="rect">
            <a:avLst/>
          </a:prstGeom>
          <a:noFill/>
        </p:spPr>
        <p:txBody>
          <a:bodyPr wrap="square" rtlCol="0">
            <a:spAutoFit/>
          </a:bodyPr>
          <a:lstStyle/>
          <a:p>
            <a:pPr>
              <a:buNone/>
            </a:pPr>
            <a:r>
              <a:rPr lang="en-US" sz="2000" dirty="0" smtClean="0">
                <a:solidFill>
                  <a:srgbClr val="00B050"/>
                </a:solidFill>
                <a:effectLst/>
              </a:rPr>
              <a:t>Packaging plant</a:t>
            </a:r>
            <a:endParaRPr lang="en-US" sz="2000" dirty="0">
              <a:solidFill>
                <a:srgbClr val="00B050"/>
              </a:solidFill>
              <a:effectLst/>
            </a:endParaRPr>
          </a:p>
        </p:txBody>
      </p:sp>
      <p:sp>
        <p:nvSpPr>
          <p:cNvPr id="16" name="TextBox 15"/>
          <p:cNvSpPr txBox="1"/>
          <p:nvPr/>
        </p:nvSpPr>
        <p:spPr>
          <a:xfrm>
            <a:off x="6751494" y="1741864"/>
            <a:ext cx="2511136" cy="461665"/>
          </a:xfrm>
          <a:prstGeom prst="rect">
            <a:avLst/>
          </a:prstGeom>
          <a:noFill/>
        </p:spPr>
        <p:txBody>
          <a:bodyPr wrap="square" rtlCol="0">
            <a:spAutoFit/>
          </a:bodyPr>
          <a:lstStyle/>
          <a:p>
            <a:pPr>
              <a:buNone/>
            </a:pPr>
            <a:r>
              <a:rPr lang="en-US" sz="2400" dirty="0" smtClean="0">
                <a:solidFill>
                  <a:srgbClr val="00B050"/>
                </a:solidFill>
                <a:effectLst/>
              </a:rPr>
              <a:t>Road (rough)</a:t>
            </a:r>
            <a:endParaRPr lang="en-US" sz="2400" dirty="0">
              <a:solidFill>
                <a:srgbClr val="00B050"/>
              </a:solidFill>
              <a:effectLst/>
            </a:endParaRPr>
          </a:p>
        </p:txBody>
      </p:sp>
    </p:spTree>
    <p:extLst>
      <p:ext uri="{BB962C8B-B14F-4D97-AF65-F5344CB8AC3E}">
        <p14:creationId xmlns:p14="http://schemas.microsoft.com/office/powerpoint/2010/main" val="4806251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5333196" cy="658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5334000" y="0"/>
            <a:ext cx="1981200" cy="381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TextBox 3"/>
          <p:cNvSpPr txBox="1"/>
          <p:nvPr/>
        </p:nvSpPr>
        <p:spPr>
          <a:xfrm>
            <a:off x="6195579" y="5334000"/>
            <a:ext cx="2239241" cy="461665"/>
          </a:xfrm>
          <a:prstGeom prst="rect">
            <a:avLst/>
          </a:prstGeom>
          <a:noFill/>
        </p:spPr>
        <p:txBody>
          <a:bodyPr wrap="square" rtlCol="0">
            <a:spAutoFit/>
          </a:bodyPr>
          <a:lstStyle/>
          <a:p>
            <a:pPr>
              <a:buNone/>
            </a:pPr>
            <a:r>
              <a:rPr lang="en-US" sz="2400" dirty="0" smtClean="0">
                <a:solidFill>
                  <a:srgbClr val="00B050"/>
                </a:solidFill>
                <a:effectLst/>
              </a:rPr>
              <a:t>Protein factory</a:t>
            </a:r>
            <a:endParaRPr lang="en-US" sz="2400" dirty="0">
              <a:solidFill>
                <a:srgbClr val="00B050"/>
              </a:solidFill>
              <a:effectLst/>
            </a:endParaRPr>
          </a:p>
        </p:txBody>
      </p:sp>
      <p:sp>
        <p:nvSpPr>
          <p:cNvPr id="5" name="TextBox 4"/>
          <p:cNvSpPr txBox="1"/>
          <p:nvPr/>
        </p:nvSpPr>
        <p:spPr>
          <a:xfrm>
            <a:off x="245052" y="1143000"/>
            <a:ext cx="2557895" cy="707886"/>
          </a:xfrm>
          <a:prstGeom prst="rect">
            <a:avLst/>
          </a:prstGeom>
          <a:noFill/>
        </p:spPr>
        <p:txBody>
          <a:bodyPr wrap="square" rtlCol="0">
            <a:spAutoFit/>
          </a:bodyPr>
          <a:lstStyle/>
          <a:p>
            <a:pPr>
              <a:buNone/>
            </a:pPr>
            <a:r>
              <a:rPr lang="en-US" sz="2000" dirty="0" smtClean="0">
                <a:solidFill>
                  <a:srgbClr val="CC00CC"/>
                </a:solidFill>
                <a:effectLst/>
              </a:rPr>
              <a:t>Outer covering of an animal cell.</a:t>
            </a:r>
            <a:endParaRPr lang="en-US" sz="2000" dirty="0">
              <a:solidFill>
                <a:srgbClr val="CC00CC"/>
              </a:solidFill>
              <a:effectLst/>
            </a:endParaRPr>
          </a:p>
        </p:txBody>
      </p:sp>
      <p:sp>
        <p:nvSpPr>
          <p:cNvPr id="6" name="TextBox 5"/>
          <p:cNvSpPr txBox="1"/>
          <p:nvPr/>
        </p:nvSpPr>
        <p:spPr>
          <a:xfrm>
            <a:off x="6224155" y="1295400"/>
            <a:ext cx="2511136" cy="461665"/>
          </a:xfrm>
          <a:prstGeom prst="rect">
            <a:avLst/>
          </a:prstGeom>
          <a:noFill/>
        </p:spPr>
        <p:txBody>
          <a:bodyPr wrap="square" rtlCol="0">
            <a:spAutoFit/>
          </a:bodyPr>
          <a:lstStyle/>
          <a:p>
            <a:pPr>
              <a:buNone/>
            </a:pPr>
            <a:r>
              <a:rPr lang="en-US" sz="2400" dirty="0" smtClean="0">
                <a:solidFill>
                  <a:srgbClr val="00B050"/>
                </a:solidFill>
                <a:effectLst/>
              </a:rPr>
              <a:t>Road (smooth)</a:t>
            </a:r>
            <a:endParaRPr lang="en-US" sz="2400" dirty="0">
              <a:solidFill>
                <a:srgbClr val="00B050"/>
              </a:solidFill>
              <a:effectLst/>
            </a:endParaRPr>
          </a:p>
        </p:txBody>
      </p:sp>
      <p:sp>
        <p:nvSpPr>
          <p:cNvPr id="7" name="TextBox 6"/>
          <p:cNvSpPr txBox="1"/>
          <p:nvPr/>
        </p:nvSpPr>
        <p:spPr>
          <a:xfrm>
            <a:off x="6540676" y="1997269"/>
            <a:ext cx="2511136" cy="461665"/>
          </a:xfrm>
          <a:prstGeom prst="rect">
            <a:avLst/>
          </a:prstGeom>
          <a:noFill/>
        </p:spPr>
        <p:txBody>
          <a:bodyPr wrap="square" rtlCol="0">
            <a:spAutoFit/>
          </a:bodyPr>
          <a:lstStyle/>
          <a:p>
            <a:pPr>
              <a:buNone/>
            </a:pPr>
            <a:r>
              <a:rPr lang="en-US" sz="2400" dirty="0" smtClean="0">
                <a:solidFill>
                  <a:srgbClr val="CC00CC"/>
                </a:solidFill>
                <a:effectLst/>
              </a:rPr>
              <a:t>Road (rough)</a:t>
            </a:r>
            <a:endParaRPr lang="en-US" sz="2400" dirty="0">
              <a:solidFill>
                <a:srgbClr val="CC00CC"/>
              </a:solidFill>
              <a:effectLst/>
            </a:endParaRPr>
          </a:p>
        </p:txBody>
      </p:sp>
      <p:sp>
        <p:nvSpPr>
          <p:cNvPr id="8" name="TextBox 7"/>
          <p:cNvSpPr txBox="1"/>
          <p:nvPr/>
        </p:nvSpPr>
        <p:spPr>
          <a:xfrm>
            <a:off x="-99848" y="2965645"/>
            <a:ext cx="2472171" cy="400110"/>
          </a:xfrm>
          <a:prstGeom prst="rect">
            <a:avLst/>
          </a:prstGeom>
          <a:noFill/>
        </p:spPr>
        <p:txBody>
          <a:bodyPr wrap="square" rtlCol="0">
            <a:spAutoFit/>
          </a:bodyPr>
          <a:lstStyle/>
          <a:p>
            <a:pPr>
              <a:buNone/>
            </a:pPr>
            <a:r>
              <a:rPr lang="en-US" sz="2000" dirty="0" smtClean="0">
                <a:solidFill>
                  <a:srgbClr val="00B050"/>
                </a:solidFill>
                <a:effectLst/>
              </a:rPr>
              <a:t>Gel surrounding all </a:t>
            </a:r>
            <a:endParaRPr lang="en-US" sz="2000" dirty="0">
              <a:solidFill>
                <a:srgbClr val="00B050"/>
              </a:solidFill>
              <a:effectLst/>
            </a:endParaRPr>
          </a:p>
        </p:txBody>
      </p:sp>
      <p:sp>
        <p:nvSpPr>
          <p:cNvPr id="9" name="TextBox 8"/>
          <p:cNvSpPr txBox="1"/>
          <p:nvPr/>
        </p:nvSpPr>
        <p:spPr>
          <a:xfrm>
            <a:off x="5105400" y="376534"/>
            <a:ext cx="1534391" cy="461665"/>
          </a:xfrm>
          <a:prstGeom prst="rect">
            <a:avLst/>
          </a:prstGeom>
          <a:noFill/>
        </p:spPr>
        <p:txBody>
          <a:bodyPr wrap="square" rtlCol="0">
            <a:spAutoFit/>
          </a:bodyPr>
          <a:lstStyle/>
          <a:p>
            <a:pPr>
              <a:buNone/>
            </a:pPr>
            <a:r>
              <a:rPr lang="en-US" sz="2400" dirty="0" smtClean="0">
                <a:solidFill>
                  <a:srgbClr val="CC00CC"/>
                </a:solidFill>
                <a:effectLst/>
              </a:rPr>
              <a:t>Storage</a:t>
            </a:r>
            <a:endParaRPr lang="en-US" sz="2400" dirty="0">
              <a:solidFill>
                <a:srgbClr val="CC00CC"/>
              </a:solidFill>
              <a:effectLst/>
            </a:endParaRPr>
          </a:p>
        </p:txBody>
      </p:sp>
      <p:sp>
        <p:nvSpPr>
          <p:cNvPr id="10" name="TextBox 9"/>
          <p:cNvSpPr txBox="1"/>
          <p:nvPr/>
        </p:nvSpPr>
        <p:spPr>
          <a:xfrm>
            <a:off x="6545931" y="4161094"/>
            <a:ext cx="2239241" cy="461665"/>
          </a:xfrm>
          <a:prstGeom prst="rect">
            <a:avLst/>
          </a:prstGeom>
          <a:noFill/>
        </p:spPr>
        <p:txBody>
          <a:bodyPr wrap="square" rtlCol="0">
            <a:spAutoFit/>
          </a:bodyPr>
          <a:lstStyle/>
          <a:p>
            <a:pPr>
              <a:buNone/>
            </a:pPr>
            <a:r>
              <a:rPr lang="en-US" sz="2400" dirty="0" smtClean="0">
                <a:solidFill>
                  <a:srgbClr val="00B050"/>
                </a:solidFill>
                <a:effectLst/>
              </a:rPr>
              <a:t>Controls cell</a:t>
            </a:r>
            <a:endParaRPr lang="en-US" sz="2400" dirty="0">
              <a:solidFill>
                <a:srgbClr val="00B050"/>
              </a:solidFill>
              <a:effectLst/>
            </a:endParaRPr>
          </a:p>
        </p:txBody>
      </p:sp>
      <p:sp>
        <p:nvSpPr>
          <p:cNvPr id="11" name="TextBox 10"/>
          <p:cNvSpPr txBox="1"/>
          <p:nvPr/>
        </p:nvSpPr>
        <p:spPr>
          <a:xfrm>
            <a:off x="6324600" y="4503003"/>
            <a:ext cx="2239241" cy="830997"/>
          </a:xfrm>
          <a:prstGeom prst="rect">
            <a:avLst/>
          </a:prstGeom>
          <a:noFill/>
        </p:spPr>
        <p:txBody>
          <a:bodyPr wrap="square" rtlCol="0">
            <a:spAutoFit/>
          </a:bodyPr>
          <a:lstStyle/>
          <a:p>
            <a:pPr>
              <a:buNone/>
            </a:pPr>
            <a:r>
              <a:rPr lang="en-US" sz="2400" dirty="0" smtClean="0">
                <a:solidFill>
                  <a:srgbClr val="9900CC"/>
                </a:solidFill>
                <a:effectLst/>
              </a:rPr>
              <a:t>Copies ribosomes</a:t>
            </a:r>
            <a:endParaRPr lang="en-US" sz="2400" dirty="0">
              <a:solidFill>
                <a:srgbClr val="9900CC"/>
              </a:solidFill>
              <a:effectLst/>
            </a:endParaRPr>
          </a:p>
        </p:txBody>
      </p:sp>
      <p:sp>
        <p:nvSpPr>
          <p:cNvPr id="13" name="TextBox 12"/>
          <p:cNvSpPr txBox="1"/>
          <p:nvPr/>
        </p:nvSpPr>
        <p:spPr>
          <a:xfrm>
            <a:off x="5403705" y="6226552"/>
            <a:ext cx="2472171" cy="400110"/>
          </a:xfrm>
          <a:prstGeom prst="rect">
            <a:avLst/>
          </a:prstGeom>
          <a:noFill/>
        </p:spPr>
        <p:txBody>
          <a:bodyPr wrap="square" rtlCol="0">
            <a:spAutoFit/>
          </a:bodyPr>
          <a:lstStyle/>
          <a:p>
            <a:pPr>
              <a:buNone/>
            </a:pPr>
            <a:r>
              <a:rPr lang="en-US" sz="2000" dirty="0" smtClean="0">
                <a:solidFill>
                  <a:srgbClr val="9900CC"/>
                </a:solidFill>
                <a:effectLst/>
              </a:rPr>
              <a:t>Packaging plant</a:t>
            </a:r>
            <a:endParaRPr lang="en-US" sz="2000" dirty="0">
              <a:solidFill>
                <a:srgbClr val="9900CC"/>
              </a:solidFill>
              <a:effectLst/>
            </a:endParaRPr>
          </a:p>
        </p:txBody>
      </p:sp>
      <p:sp>
        <p:nvSpPr>
          <p:cNvPr id="14" name="TextBox 13"/>
          <p:cNvSpPr txBox="1"/>
          <p:nvPr/>
        </p:nvSpPr>
        <p:spPr>
          <a:xfrm>
            <a:off x="685800" y="6226552"/>
            <a:ext cx="2239241" cy="461665"/>
          </a:xfrm>
          <a:prstGeom prst="rect">
            <a:avLst/>
          </a:prstGeom>
          <a:noFill/>
        </p:spPr>
        <p:txBody>
          <a:bodyPr wrap="square" rtlCol="0">
            <a:spAutoFit/>
          </a:bodyPr>
          <a:lstStyle/>
          <a:p>
            <a:pPr>
              <a:buNone/>
            </a:pPr>
            <a:r>
              <a:rPr lang="en-US" sz="2400" dirty="0" smtClean="0">
                <a:solidFill>
                  <a:srgbClr val="00B050"/>
                </a:solidFill>
                <a:effectLst/>
              </a:rPr>
              <a:t>Power factory</a:t>
            </a:r>
            <a:endParaRPr lang="en-US" sz="2400" dirty="0">
              <a:solidFill>
                <a:srgbClr val="00B050"/>
              </a:solidFill>
              <a:effectLst/>
            </a:endParaRPr>
          </a:p>
        </p:txBody>
      </p:sp>
      <p:sp>
        <p:nvSpPr>
          <p:cNvPr id="15" name="TextBox 14"/>
          <p:cNvSpPr txBox="1"/>
          <p:nvPr/>
        </p:nvSpPr>
        <p:spPr>
          <a:xfrm>
            <a:off x="3076219" y="190500"/>
            <a:ext cx="1811776" cy="830997"/>
          </a:xfrm>
          <a:prstGeom prst="rect">
            <a:avLst/>
          </a:prstGeom>
          <a:noFill/>
        </p:spPr>
        <p:txBody>
          <a:bodyPr wrap="square" rtlCol="0">
            <a:spAutoFit/>
          </a:bodyPr>
          <a:lstStyle/>
          <a:p>
            <a:pPr>
              <a:buNone/>
            </a:pPr>
            <a:r>
              <a:rPr lang="en-US" sz="2400" dirty="0" smtClean="0">
                <a:solidFill>
                  <a:srgbClr val="00B050"/>
                </a:solidFill>
                <a:effectLst/>
              </a:rPr>
              <a:t>Clean up (</a:t>
            </a:r>
            <a:r>
              <a:rPr lang="en-US" sz="2400" dirty="0" err="1" smtClean="0">
                <a:solidFill>
                  <a:srgbClr val="00B050"/>
                </a:solidFill>
                <a:effectLst/>
              </a:rPr>
              <a:t>pac</a:t>
            </a:r>
            <a:r>
              <a:rPr lang="en-US" sz="2400" dirty="0" smtClean="0">
                <a:solidFill>
                  <a:srgbClr val="00B050"/>
                </a:solidFill>
                <a:effectLst/>
              </a:rPr>
              <a:t>-man)</a:t>
            </a:r>
            <a:endParaRPr lang="en-US" sz="2400" dirty="0">
              <a:solidFill>
                <a:srgbClr val="00B050"/>
              </a:solidFill>
              <a:effectLst/>
            </a:endParaRPr>
          </a:p>
        </p:txBody>
      </p:sp>
      <p:sp>
        <p:nvSpPr>
          <p:cNvPr id="16" name="TextBox 15"/>
          <p:cNvSpPr txBox="1"/>
          <p:nvPr/>
        </p:nvSpPr>
        <p:spPr>
          <a:xfrm>
            <a:off x="112061" y="4711683"/>
            <a:ext cx="2239241" cy="1015663"/>
          </a:xfrm>
          <a:prstGeom prst="rect">
            <a:avLst/>
          </a:prstGeom>
          <a:noFill/>
        </p:spPr>
        <p:txBody>
          <a:bodyPr wrap="square" rtlCol="0">
            <a:spAutoFit/>
          </a:bodyPr>
          <a:lstStyle/>
          <a:p>
            <a:pPr>
              <a:buNone/>
            </a:pPr>
            <a:r>
              <a:rPr lang="en-US" sz="2000" dirty="0" smtClean="0">
                <a:solidFill>
                  <a:srgbClr val="CC00CC"/>
                </a:solidFill>
                <a:effectLst/>
              </a:rPr>
              <a:t>Centrioles = help in cell division (reproduction)</a:t>
            </a:r>
            <a:endParaRPr lang="en-US" sz="2000" dirty="0">
              <a:solidFill>
                <a:srgbClr val="CC00CC"/>
              </a:solidFill>
              <a:effectLst/>
            </a:endParaRPr>
          </a:p>
        </p:txBody>
      </p:sp>
    </p:spTree>
    <p:extLst>
      <p:ext uri="{BB962C8B-B14F-4D97-AF65-F5344CB8AC3E}">
        <p14:creationId xmlns:p14="http://schemas.microsoft.com/office/powerpoint/2010/main" val="105714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762000"/>
            <a:ext cx="4129087" cy="5266823"/>
          </a:xfrm>
          <a:prstGeom prst="rect">
            <a:avLst/>
          </a:prstGeom>
        </p:spPr>
      </p:pic>
      <p:sp>
        <p:nvSpPr>
          <p:cNvPr id="3" name="TextBox 2"/>
          <p:cNvSpPr txBox="1"/>
          <p:nvPr/>
        </p:nvSpPr>
        <p:spPr>
          <a:xfrm>
            <a:off x="2057400" y="304800"/>
            <a:ext cx="609600" cy="584775"/>
          </a:xfrm>
          <a:prstGeom prst="rect">
            <a:avLst/>
          </a:prstGeom>
          <a:noFill/>
        </p:spPr>
        <p:txBody>
          <a:bodyPr wrap="square" rtlCol="0">
            <a:spAutoFit/>
          </a:bodyPr>
          <a:lstStyle/>
          <a:p>
            <a:pPr>
              <a:buNone/>
            </a:pPr>
            <a:r>
              <a:rPr lang="en-US" b="1" dirty="0" smtClean="0">
                <a:solidFill>
                  <a:schemeClr val="accent6"/>
                </a:solidFill>
                <a:effectLst/>
              </a:rPr>
              <a:t>A</a:t>
            </a:r>
            <a:endParaRPr lang="en-US" b="1" dirty="0">
              <a:solidFill>
                <a:schemeClr val="accent6"/>
              </a:solidFill>
              <a:effectLst/>
            </a:endParaRPr>
          </a:p>
        </p:txBody>
      </p:sp>
      <p:sp>
        <p:nvSpPr>
          <p:cNvPr id="4" name="TextBox 3"/>
          <p:cNvSpPr txBox="1"/>
          <p:nvPr/>
        </p:nvSpPr>
        <p:spPr>
          <a:xfrm>
            <a:off x="1066800" y="1066800"/>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B</a:t>
            </a:r>
            <a:endParaRPr lang="en-US" b="1" dirty="0">
              <a:solidFill>
                <a:schemeClr val="accent6"/>
              </a:solidFill>
              <a:effectLst/>
            </a:endParaRPr>
          </a:p>
        </p:txBody>
      </p:sp>
      <p:sp>
        <p:nvSpPr>
          <p:cNvPr id="5" name="TextBox 4"/>
          <p:cNvSpPr txBox="1"/>
          <p:nvPr/>
        </p:nvSpPr>
        <p:spPr>
          <a:xfrm>
            <a:off x="914400" y="2286000"/>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C</a:t>
            </a:r>
          </a:p>
        </p:txBody>
      </p:sp>
      <p:sp>
        <p:nvSpPr>
          <p:cNvPr id="6" name="TextBox 5"/>
          <p:cNvSpPr txBox="1"/>
          <p:nvPr/>
        </p:nvSpPr>
        <p:spPr>
          <a:xfrm>
            <a:off x="906651" y="3962400"/>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D</a:t>
            </a:r>
            <a:endParaRPr lang="en-US" b="1" dirty="0">
              <a:solidFill>
                <a:schemeClr val="accent6"/>
              </a:solidFill>
              <a:effectLst/>
            </a:endParaRPr>
          </a:p>
        </p:txBody>
      </p:sp>
      <p:sp>
        <p:nvSpPr>
          <p:cNvPr id="7" name="TextBox 6"/>
          <p:cNvSpPr txBox="1"/>
          <p:nvPr/>
        </p:nvSpPr>
        <p:spPr>
          <a:xfrm>
            <a:off x="1752600" y="5736435"/>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E</a:t>
            </a:r>
          </a:p>
        </p:txBody>
      </p:sp>
      <p:sp>
        <p:nvSpPr>
          <p:cNvPr id="8" name="TextBox 7"/>
          <p:cNvSpPr txBox="1"/>
          <p:nvPr/>
        </p:nvSpPr>
        <p:spPr>
          <a:xfrm>
            <a:off x="4419600" y="5590241"/>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L</a:t>
            </a:r>
            <a:endParaRPr lang="en-US" b="1" dirty="0">
              <a:solidFill>
                <a:schemeClr val="accent6"/>
              </a:solidFill>
              <a:effectLst/>
            </a:endParaRPr>
          </a:p>
        </p:txBody>
      </p:sp>
      <p:sp>
        <p:nvSpPr>
          <p:cNvPr id="9" name="TextBox 8"/>
          <p:cNvSpPr txBox="1"/>
          <p:nvPr/>
        </p:nvSpPr>
        <p:spPr>
          <a:xfrm>
            <a:off x="5029200" y="4859273"/>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K</a:t>
            </a:r>
          </a:p>
        </p:txBody>
      </p:sp>
      <p:sp>
        <p:nvSpPr>
          <p:cNvPr id="10" name="TextBox 9"/>
          <p:cNvSpPr txBox="1"/>
          <p:nvPr/>
        </p:nvSpPr>
        <p:spPr>
          <a:xfrm>
            <a:off x="5334000" y="4128305"/>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J</a:t>
            </a:r>
            <a:endParaRPr lang="en-US" b="1" dirty="0">
              <a:solidFill>
                <a:schemeClr val="accent6"/>
              </a:solidFill>
              <a:effectLst/>
            </a:endParaRPr>
          </a:p>
        </p:txBody>
      </p:sp>
      <p:sp>
        <p:nvSpPr>
          <p:cNvPr id="11" name="TextBox 10"/>
          <p:cNvSpPr txBox="1"/>
          <p:nvPr/>
        </p:nvSpPr>
        <p:spPr>
          <a:xfrm>
            <a:off x="5417344" y="3607318"/>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I</a:t>
            </a:r>
          </a:p>
        </p:txBody>
      </p:sp>
      <p:sp>
        <p:nvSpPr>
          <p:cNvPr id="12" name="TextBox 11"/>
          <p:cNvSpPr txBox="1"/>
          <p:nvPr/>
        </p:nvSpPr>
        <p:spPr>
          <a:xfrm>
            <a:off x="5417344" y="1651575"/>
            <a:ext cx="609600" cy="584775"/>
          </a:xfrm>
          <a:prstGeom prst="rect">
            <a:avLst/>
          </a:prstGeom>
          <a:solidFill>
            <a:schemeClr val="tx1"/>
          </a:solidFill>
        </p:spPr>
        <p:txBody>
          <a:bodyPr wrap="square" rtlCol="0">
            <a:spAutoFit/>
          </a:bodyPr>
          <a:lstStyle/>
          <a:p>
            <a:pPr>
              <a:buNone/>
            </a:pPr>
            <a:r>
              <a:rPr lang="en-US" b="1" dirty="0" smtClean="0">
                <a:solidFill>
                  <a:schemeClr val="accent6"/>
                </a:solidFill>
                <a:effectLst/>
              </a:rPr>
              <a:t>H</a:t>
            </a:r>
            <a:endParaRPr lang="en-US" b="1" dirty="0">
              <a:solidFill>
                <a:schemeClr val="accent6"/>
              </a:solidFill>
              <a:effectLst/>
            </a:endParaRPr>
          </a:p>
        </p:txBody>
      </p:sp>
      <p:sp>
        <p:nvSpPr>
          <p:cNvPr id="13" name="TextBox 12"/>
          <p:cNvSpPr txBox="1"/>
          <p:nvPr/>
        </p:nvSpPr>
        <p:spPr>
          <a:xfrm>
            <a:off x="5112544" y="1130588"/>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G</a:t>
            </a:r>
          </a:p>
        </p:txBody>
      </p:sp>
      <p:sp>
        <p:nvSpPr>
          <p:cNvPr id="14" name="TextBox 13"/>
          <p:cNvSpPr txBox="1"/>
          <p:nvPr/>
        </p:nvSpPr>
        <p:spPr>
          <a:xfrm>
            <a:off x="4419600" y="344551"/>
            <a:ext cx="609600" cy="584775"/>
          </a:xfrm>
          <a:prstGeom prst="rect">
            <a:avLst/>
          </a:prstGeom>
          <a:solidFill>
            <a:schemeClr val="tx1"/>
          </a:solidFill>
        </p:spPr>
        <p:txBody>
          <a:bodyPr wrap="square" rtlCol="0">
            <a:spAutoFit/>
          </a:bodyPr>
          <a:lstStyle/>
          <a:p>
            <a:pPr>
              <a:buNone/>
            </a:pPr>
            <a:r>
              <a:rPr lang="en-US" b="1" dirty="0">
                <a:solidFill>
                  <a:schemeClr val="accent6"/>
                </a:solidFill>
                <a:effectLst/>
              </a:rPr>
              <a:t>F</a:t>
            </a:r>
          </a:p>
        </p:txBody>
      </p:sp>
    </p:spTree>
    <p:extLst>
      <p:ext uri="{BB962C8B-B14F-4D97-AF65-F5344CB8AC3E}">
        <p14:creationId xmlns:p14="http://schemas.microsoft.com/office/powerpoint/2010/main" val="1298579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solidFill>
                  <a:schemeClr val="accent6"/>
                </a:solidFill>
                <a:effectLst/>
              </a:rPr>
              <a:t>City jobs</a:t>
            </a:r>
            <a:endParaRPr lang="en-US" dirty="0">
              <a:solidFill>
                <a:schemeClr val="accent6"/>
              </a:solidFill>
              <a:effectLst/>
            </a:endParaRPr>
          </a:p>
        </p:txBody>
      </p:sp>
      <p:sp>
        <p:nvSpPr>
          <p:cNvPr id="3" name="Content Placeholder 2"/>
          <p:cNvSpPr>
            <a:spLocks noGrp="1"/>
          </p:cNvSpPr>
          <p:nvPr>
            <p:ph idx="1"/>
          </p:nvPr>
        </p:nvSpPr>
        <p:spPr>
          <a:xfrm>
            <a:off x="0" y="762000"/>
            <a:ext cx="5791200" cy="4530725"/>
          </a:xfrm>
        </p:spPr>
        <p:txBody>
          <a:bodyPr/>
          <a:lstStyle/>
          <a:p>
            <a:r>
              <a:rPr lang="en-US" sz="3000" dirty="0" smtClean="0">
                <a:solidFill>
                  <a:schemeClr val="accent6"/>
                </a:solidFill>
                <a:effectLst/>
              </a:rPr>
              <a:t>Gate/wall around the city</a:t>
            </a:r>
          </a:p>
          <a:p>
            <a:r>
              <a:rPr lang="en-US" sz="3000" dirty="0" smtClean="0">
                <a:solidFill>
                  <a:schemeClr val="accent6"/>
                </a:solidFill>
                <a:effectLst/>
              </a:rPr>
              <a:t>City hall / government building</a:t>
            </a:r>
          </a:p>
          <a:p>
            <a:r>
              <a:rPr lang="en-US" sz="3000" dirty="0" smtClean="0">
                <a:solidFill>
                  <a:schemeClr val="accent6"/>
                </a:solidFill>
                <a:effectLst/>
              </a:rPr>
              <a:t>Mayor</a:t>
            </a:r>
          </a:p>
          <a:p>
            <a:r>
              <a:rPr lang="en-US" sz="3000" dirty="0" smtClean="0">
                <a:solidFill>
                  <a:schemeClr val="accent6"/>
                </a:solidFill>
                <a:effectLst/>
              </a:rPr>
              <a:t>City parks </a:t>
            </a:r>
          </a:p>
          <a:p>
            <a:r>
              <a:rPr lang="en-US" sz="3000" dirty="0" smtClean="0">
                <a:solidFill>
                  <a:schemeClr val="accent6"/>
                </a:solidFill>
                <a:effectLst/>
              </a:rPr>
              <a:t>Building company</a:t>
            </a:r>
          </a:p>
          <a:p>
            <a:r>
              <a:rPr lang="en-US" sz="3000" dirty="0" smtClean="0">
                <a:solidFill>
                  <a:schemeClr val="accent6"/>
                </a:solidFill>
                <a:effectLst/>
              </a:rPr>
              <a:t>Power Plant (factory)</a:t>
            </a:r>
          </a:p>
        </p:txBody>
      </p:sp>
      <p:sp>
        <p:nvSpPr>
          <p:cNvPr id="4" name="TextBox 3"/>
          <p:cNvSpPr txBox="1"/>
          <p:nvPr/>
        </p:nvSpPr>
        <p:spPr>
          <a:xfrm>
            <a:off x="4343400" y="2209800"/>
            <a:ext cx="4343400" cy="4130361"/>
          </a:xfrm>
          <a:prstGeom prst="rect">
            <a:avLst/>
          </a:prstGeom>
          <a:noFill/>
        </p:spPr>
        <p:txBody>
          <a:bodyPr wrap="square" rtlCol="0">
            <a:spAutoFit/>
          </a:bodyPr>
          <a:lstStyle/>
          <a:p>
            <a:r>
              <a:rPr lang="en-US" dirty="0">
                <a:solidFill>
                  <a:schemeClr val="accent6"/>
                </a:solidFill>
                <a:effectLst/>
              </a:rPr>
              <a:t>Waste management</a:t>
            </a:r>
          </a:p>
          <a:p>
            <a:r>
              <a:rPr lang="en-US" dirty="0">
                <a:solidFill>
                  <a:schemeClr val="accent6"/>
                </a:solidFill>
                <a:effectLst/>
              </a:rPr>
              <a:t>Storage facility</a:t>
            </a:r>
          </a:p>
          <a:p>
            <a:r>
              <a:rPr lang="en-US" dirty="0">
                <a:solidFill>
                  <a:schemeClr val="accent6"/>
                </a:solidFill>
                <a:effectLst/>
              </a:rPr>
              <a:t>Gate keeper / guard</a:t>
            </a:r>
          </a:p>
          <a:p>
            <a:r>
              <a:rPr lang="en-US" dirty="0">
                <a:solidFill>
                  <a:schemeClr val="accent6"/>
                </a:solidFill>
                <a:effectLst/>
              </a:rPr>
              <a:t>Solar energy </a:t>
            </a:r>
            <a:r>
              <a:rPr lang="en-US" dirty="0" smtClean="0">
                <a:solidFill>
                  <a:schemeClr val="accent6"/>
                </a:solidFill>
                <a:effectLst/>
              </a:rPr>
              <a:t>farm</a:t>
            </a:r>
          </a:p>
          <a:p>
            <a:r>
              <a:rPr lang="en-US" dirty="0" smtClean="0">
                <a:solidFill>
                  <a:schemeClr val="accent6"/>
                </a:solidFill>
                <a:effectLst/>
              </a:rPr>
              <a:t>Transportation dept.</a:t>
            </a:r>
          </a:p>
          <a:p>
            <a:r>
              <a:rPr lang="en-US" dirty="0" smtClean="0">
                <a:solidFill>
                  <a:schemeClr val="accent6"/>
                </a:solidFill>
                <a:effectLst/>
              </a:rPr>
              <a:t>Post office</a:t>
            </a:r>
            <a:endParaRPr lang="en-US" dirty="0">
              <a:solidFill>
                <a:schemeClr val="accent6"/>
              </a:solidFill>
              <a:effectLst/>
            </a:endParaRPr>
          </a:p>
          <a:p>
            <a:endParaRPr lang="en-US" dirty="0"/>
          </a:p>
        </p:txBody>
      </p:sp>
    </p:spTree>
    <p:extLst>
      <p:ext uri="{BB962C8B-B14F-4D97-AF65-F5344CB8AC3E}">
        <p14:creationId xmlns:p14="http://schemas.microsoft.com/office/powerpoint/2010/main" val="24984828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r>
              <a:rPr lang="en-US" dirty="0" smtClean="0">
                <a:solidFill>
                  <a:srgbClr val="7030A0"/>
                </a:solidFill>
                <a:effectLst/>
              </a:rPr>
              <a:t>Cells</a:t>
            </a:r>
            <a:endParaRPr lang="en-US" dirty="0">
              <a:solidFill>
                <a:srgbClr val="7030A0"/>
              </a:solidFill>
              <a:effectLst/>
            </a:endParaRPr>
          </a:p>
        </p:txBody>
      </p:sp>
      <p:sp>
        <p:nvSpPr>
          <p:cNvPr id="3" name="Content Placeholder 2"/>
          <p:cNvSpPr>
            <a:spLocks noGrp="1"/>
          </p:cNvSpPr>
          <p:nvPr>
            <p:ph idx="1"/>
          </p:nvPr>
        </p:nvSpPr>
        <p:spPr>
          <a:xfrm>
            <a:off x="381000" y="609601"/>
            <a:ext cx="8229600" cy="685800"/>
          </a:xfrm>
        </p:spPr>
        <p:txBody>
          <a:bodyPr/>
          <a:lstStyle/>
          <a:p>
            <a:pPr marL="0" indent="0">
              <a:buNone/>
            </a:pPr>
            <a:r>
              <a:rPr lang="en-US" b="1" i="1" u="sng" dirty="0" smtClean="0">
                <a:solidFill>
                  <a:schemeClr val="bg1">
                    <a:lumMod val="60000"/>
                    <a:lumOff val="40000"/>
                  </a:schemeClr>
                </a:solidFill>
                <a:effectLst/>
              </a:rPr>
              <a:t>PROKARYOTIC</a:t>
            </a:r>
            <a:r>
              <a:rPr lang="en-US" dirty="0" smtClean="0">
                <a:solidFill>
                  <a:srgbClr val="7030A0"/>
                </a:solidFill>
                <a:effectLst/>
              </a:rPr>
              <a:t>   and    </a:t>
            </a:r>
            <a:r>
              <a:rPr lang="en-US" b="1" i="1" u="sng" dirty="0" smtClean="0">
                <a:solidFill>
                  <a:schemeClr val="bg1">
                    <a:lumMod val="60000"/>
                    <a:lumOff val="40000"/>
                  </a:schemeClr>
                </a:solidFill>
                <a:effectLst/>
              </a:rPr>
              <a:t>EUKARYOTIC</a:t>
            </a:r>
            <a:endParaRPr lang="en-US" b="1" i="1" u="sng" dirty="0">
              <a:solidFill>
                <a:schemeClr val="bg1">
                  <a:lumMod val="60000"/>
                  <a:lumOff val="40000"/>
                </a:schemeClr>
              </a:solidFill>
              <a:effectLst/>
            </a:endParaRPr>
          </a:p>
        </p:txBody>
      </p:sp>
      <p:cxnSp>
        <p:nvCxnSpPr>
          <p:cNvPr id="5" name="Straight Arrow Connector 4"/>
          <p:cNvCxnSpPr/>
          <p:nvPr/>
        </p:nvCxnSpPr>
        <p:spPr bwMode="auto">
          <a:xfrm>
            <a:off x="1676400" y="1371600"/>
            <a:ext cx="0" cy="914400"/>
          </a:xfrm>
          <a:prstGeom prst="straightConnector1">
            <a:avLst/>
          </a:prstGeom>
          <a:noFill/>
          <a:ln w="76200" cap="flat" cmpd="sng" algn="ctr">
            <a:solidFill>
              <a:srgbClr val="0070C0"/>
            </a:solidFill>
            <a:prstDash val="solid"/>
            <a:round/>
            <a:headEnd type="none" w="med" len="med"/>
            <a:tailEnd type="arrow"/>
          </a:ln>
          <a:effectLst/>
        </p:spPr>
      </p:cxnSp>
      <p:cxnSp>
        <p:nvCxnSpPr>
          <p:cNvPr id="7" name="Straight Arrow Connector 6"/>
          <p:cNvCxnSpPr/>
          <p:nvPr/>
        </p:nvCxnSpPr>
        <p:spPr bwMode="auto">
          <a:xfrm>
            <a:off x="6324600" y="1341120"/>
            <a:ext cx="0" cy="914400"/>
          </a:xfrm>
          <a:prstGeom prst="straightConnector1">
            <a:avLst/>
          </a:prstGeom>
          <a:noFill/>
          <a:ln w="76200" cap="flat" cmpd="sng" algn="ctr">
            <a:solidFill>
              <a:srgbClr val="0070C0"/>
            </a:solidFill>
            <a:prstDash val="solid"/>
            <a:round/>
            <a:headEnd type="none" w="med" len="med"/>
            <a:tailEnd type="arrow"/>
          </a:ln>
          <a:effectLst/>
        </p:spPr>
      </p:cxnSp>
      <p:sp>
        <p:nvSpPr>
          <p:cNvPr id="8" name="TextBox 7"/>
          <p:cNvSpPr txBox="1"/>
          <p:nvPr/>
        </p:nvSpPr>
        <p:spPr>
          <a:xfrm>
            <a:off x="228600" y="2362200"/>
            <a:ext cx="3733800" cy="2062103"/>
          </a:xfrm>
          <a:prstGeom prst="rect">
            <a:avLst/>
          </a:prstGeom>
          <a:noFill/>
        </p:spPr>
        <p:txBody>
          <a:bodyPr wrap="square" rtlCol="0">
            <a:spAutoFit/>
          </a:bodyPr>
          <a:lstStyle/>
          <a:p>
            <a:pPr>
              <a:buNone/>
            </a:pPr>
            <a:r>
              <a:rPr lang="en-US" dirty="0" smtClean="0">
                <a:solidFill>
                  <a:srgbClr val="00B050"/>
                </a:solidFill>
                <a:effectLst/>
              </a:rPr>
              <a:t>Has organelles, but they are not membrane-bound (</a:t>
            </a:r>
            <a:r>
              <a:rPr lang="en-US" dirty="0" err="1" smtClean="0">
                <a:solidFill>
                  <a:srgbClr val="00B050"/>
                </a:solidFill>
                <a:effectLst/>
              </a:rPr>
              <a:t>kinda</a:t>
            </a:r>
            <a:r>
              <a:rPr lang="en-US" dirty="0" smtClean="0">
                <a:solidFill>
                  <a:srgbClr val="00B050"/>
                </a:solidFill>
                <a:effectLst/>
              </a:rPr>
              <a:t> messy)</a:t>
            </a:r>
            <a:endParaRPr lang="en-US" dirty="0">
              <a:solidFill>
                <a:srgbClr val="00B050"/>
              </a:solidFill>
              <a:effectLst/>
            </a:endParaRPr>
          </a:p>
        </p:txBody>
      </p:sp>
      <p:sp>
        <p:nvSpPr>
          <p:cNvPr id="9" name="TextBox 8"/>
          <p:cNvSpPr txBox="1"/>
          <p:nvPr/>
        </p:nvSpPr>
        <p:spPr>
          <a:xfrm>
            <a:off x="4724400" y="2438400"/>
            <a:ext cx="3733800" cy="2062103"/>
          </a:xfrm>
          <a:prstGeom prst="rect">
            <a:avLst/>
          </a:prstGeom>
          <a:noFill/>
        </p:spPr>
        <p:txBody>
          <a:bodyPr wrap="square" rtlCol="0">
            <a:spAutoFit/>
          </a:bodyPr>
          <a:lstStyle/>
          <a:p>
            <a:pPr>
              <a:buNone/>
            </a:pPr>
            <a:r>
              <a:rPr lang="en-US" dirty="0" smtClean="0">
                <a:solidFill>
                  <a:srgbClr val="00B050"/>
                </a:solidFill>
                <a:effectLst/>
              </a:rPr>
              <a:t>Has organelles that  ARE membrane-bound (more neat and contained)</a:t>
            </a:r>
            <a:endParaRPr lang="en-US" dirty="0">
              <a:solidFill>
                <a:srgbClr val="00B050"/>
              </a:solidFill>
              <a:effectLst/>
            </a:endParaRPr>
          </a:p>
        </p:txBody>
      </p:sp>
      <p:cxnSp>
        <p:nvCxnSpPr>
          <p:cNvPr id="10" name="Straight Arrow Connector 9"/>
          <p:cNvCxnSpPr/>
          <p:nvPr/>
        </p:nvCxnSpPr>
        <p:spPr bwMode="auto">
          <a:xfrm>
            <a:off x="1688592" y="4343400"/>
            <a:ext cx="0" cy="914400"/>
          </a:xfrm>
          <a:prstGeom prst="straightConnector1">
            <a:avLst/>
          </a:prstGeom>
          <a:noFill/>
          <a:ln w="76200" cap="flat" cmpd="sng" algn="ctr">
            <a:solidFill>
              <a:srgbClr val="0070C0"/>
            </a:solidFill>
            <a:prstDash val="solid"/>
            <a:round/>
            <a:headEnd type="none" w="med" len="med"/>
            <a:tailEnd type="arrow"/>
          </a:ln>
          <a:effectLst/>
        </p:spPr>
      </p:cxnSp>
      <p:sp>
        <p:nvSpPr>
          <p:cNvPr id="11" name="TextBox 10"/>
          <p:cNvSpPr txBox="1"/>
          <p:nvPr/>
        </p:nvSpPr>
        <p:spPr>
          <a:xfrm>
            <a:off x="762000" y="5257800"/>
            <a:ext cx="1600200" cy="584775"/>
          </a:xfrm>
          <a:prstGeom prst="rect">
            <a:avLst/>
          </a:prstGeom>
          <a:noFill/>
        </p:spPr>
        <p:txBody>
          <a:bodyPr wrap="square" rtlCol="0">
            <a:spAutoFit/>
          </a:bodyPr>
          <a:lstStyle/>
          <a:p>
            <a:pPr>
              <a:buNone/>
            </a:pPr>
            <a:r>
              <a:rPr lang="en-US" strike="sngStrike" dirty="0" err="1" smtClean="0">
                <a:solidFill>
                  <a:schemeClr val="bg2"/>
                </a:solidFill>
                <a:effectLst/>
              </a:rPr>
              <a:t>Protists</a:t>
            </a:r>
            <a:endParaRPr lang="en-US" strike="sngStrike" dirty="0">
              <a:solidFill>
                <a:schemeClr val="bg2"/>
              </a:solidFill>
              <a:effectLst/>
            </a:endParaRPr>
          </a:p>
        </p:txBody>
      </p:sp>
      <p:sp>
        <p:nvSpPr>
          <p:cNvPr id="12" name="TextBox 11"/>
          <p:cNvSpPr txBox="1"/>
          <p:nvPr/>
        </p:nvSpPr>
        <p:spPr>
          <a:xfrm>
            <a:off x="4495800" y="5254752"/>
            <a:ext cx="1600200" cy="584775"/>
          </a:xfrm>
          <a:prstGeom prst="rect">
            <a:avLst/>
          </a:prstGeom>
          <a:noFill/>
        </p:spPr>
        <p:txBody>
          <a:bodyPr wrap="square" rtlCol="0">
            <a:spAutoFit/>
          </a:bodyPr>
          <a:lstStyle/>
          <a:p>
            <a:pPr>
              <a:buNone/>
            </a:pPr>
            <a:r>
              <a:rPr lang="en-US" dirty="0" smtClean="0">
                <a:solidFill>
                  <a:schemeClr val="bg2"/>
                </a:solidFill>
                <a:effectLst/>
              </a:rPr>
              <a:t>Plants</a:t>
            </a:r>
            <a:endParaRPr lang="en-US" dirty="0">
              <a:solidFill>
                <a:schemeClr val="bg2"/>
              </a:solidFill>
              <a:effectLst/>
            </a:endParaRPr>
          </a:p>
        </p:txBody>
      </p:sp>
      <p:sp>
        <p:nvSpPr>
          <p:cNvPr id="13" name="TextBox 12"/>
          <p:cNvSpPr txBox="1"/>
          <p:nvPr/>
        </p:nvSpPr>
        <p:spPr>
          <a:xfrm>
            <a:off x="6591300" y="5257800"/>
            <a:ext cx="1600200" cy="584775"/>
          </a:xfrm>
          <a:prstGeom prst="rect">
            <a:avLst/>
          </a:prstGeom>
          <a:noFill/>
        </p:spPr>
        <p:txBody>
          <a:bodyPr wrap="square" rtlCol="0">
            <a:spAutoFit/>
          </a:bodyPr>
          <a:lstStyle/>
          <a:p>
            <a:pPr>
              <a:buNone/>
            </a:pPr>
            <a:r>
              <a:rPr lang="en-US" dirty="0" smtClean="0">
                <a:solidFill>
                  <a:schemeClr val="bg2"/>
                </a:solidFill>
                <a:effectLst/>
              </a:rPr>
              <a:t>Animals</a:t>
            </a:r>
            <a:endParaRPr lang="en-US" dirty="0">
              <a:solidFill>
                <a:schemeClr val="bg2"/>
              </a:solidFill>
              <a:effectLst/>
            </a:endParaRPr>
          </a:p>
        </p:txBody>
      </p:sp>
      <p:cxnSp>
        <p:nvCxnSpPr>
          <p:cNvPr id="14" name="Straight Arrow Connector 13"/>
          <p:cNvCxnSpPr/>
          <p:nvPr/>
        </p:nvCxnSpPr>
        <p:spPr bwMode="auto">
          <a:xfrm flipH="1">
            <a:off x="5410200" y="4572000"/>
            <a:ext cx="609600" cy="838200"/>
          </a:xfrm>
          <a:prstGeom prst="straightConnector1">
            <a:avLst/>
          </a:prstGeom>
          <a:noFill/>
          <a:ln w="76200" cap="flat" cmpd="sng" algn="ctr">
            <a:solidFill>
              <a:srgbClr val="0070C0"/>
            </a:solidFill>
            <a:prstDash val="solid"/>
            <a:round/>
            <a:headEnd type="none" w="med" len="med"/>
            <a:tailEnd type="arrow"/>
          </a:ln>
          <a:effectLst/>
        </p:spPr>
      </p:cxnSp>
      <p:cxnSp>
        <p:nvCxnSpPr>
          <p:cNvPr id="16" name="Straight Arrow Connector 15"/>
          <p:cNvCxnSpPr/>
          <p:nvPr/>
        </p:nvCxnSpPr>
        <p:spPr bwMode="auto">
          <a:xfrm>
            <a:off x="6477000" y="4572000"/>
            <a:ext cx="609600" cy="876300"/>
          </a:xfrm>
          <a:prstGeom prst="straightConnector1">
            <a:avLst/>
          </a:prstGeom>
          <a:noFill/>
          <a:ln w="76200" cap="flat" cmpd="sng" algn="ctr">
            <a:solidFill>
              <a:srgbClr val="0070C0"/>
            </a:solidFill>
            <a:prstDash val="solid"/>
            <a:round/>
            <a:headEnd type="none" w="med" len="med"/>
            <a:tailEnd type="arrow"/>
          </a:ln>
          <a:effectLst/>
        </p:spPr>
      </p:cxnSp>
      <p:sp>
        <p:nvSpPr>
          <p:cNvPr id="15" name="TextBox 14"/>
          <p:cNvSpPr txBox="1"/>
          <p:nvPr/>
        </p:nvSpPr>
        <p:spPr>
          <a:xfrm>
            <a:off x="774192" y="5249097"/>
            <a:ext cx="1828800" cy="584775"/>
          </a:xfrm>
          <a:prstGeom prst="rect">
            <a:avLst/>
          </a:prstGeom>
          <a:noFill/>
        </p:spPr>
        <p:txBody>
          <a:bodyPr wrap="square" rtlCol="0">
            <a:spAutoFit/>
          </a:bodyPr>
          <a:lstStyle/>
          <a:p>
            <a:pPr>
              <a:buNone/>
            </a:pPr>
            <a:r>
              <a:rPr lang="en-US" dirty="0" smtClean="0">
                <a:solidFill>
                  <a:schemeClr val="bg2"/>
                </a:solidFill>
                <a:effectLst/>
              </a:rPr>
              <a:t>Bacteria</a:t>
            </a:r>
            <a:endParaRPr lang="en-US" dirty="0">
              <a:solidFill>
                <a:schemeClr val="bg2"/>
              </a:solidFill>
              <a:effectLst/>
            </a:endParaRPr>
          </a:p>
        </p:txBody>
      </p:sp>
    </p:spTree>
    <p:extLst>
      <p:ext uri="{BB962C8B-B14F-4D97-AF65-F5344CB8AC3E}">
        <p14:creationId xmlns:p14="http://schemas.microsoft.com/office/powerpoint/2010/main" val="240039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11">
                                            <p:txEl>
                                              <p:pRg st="0" end="0"/>
                                            </p:txEl>
                                          </p:spTgt>
                                        </p:tgtEl>
                                        <p:attrNameLst>
                                          <p:attrName>ppt_w</p:attrName>
                                        </p:attrNameLst>
                                      </p:cBhvr>
                                      <p:tavLst>
                                        <p:tav tm="0">
                                          <p:val>
                                            <p:strVal val="ppt_w"/>
                                          </p:val>
                                        </p:tav>
                                        <p:tav tm="100000">
                                          <p:val>
                                            <p:fltVal val="0"/>
                                          </p:val>
                                        </p:tav>
                                      </p:tavLst>
                                    </p:anim>
                                    <p:anim calcmode="lin" valueType="num">
                                      <p:cBhvr>
                                        <p:cTn id="7" dur="1000"/>
                                        <p:tgtEl>
                                          <p:spTgt spid="11">
                                            <p:txEl>
                                              <p:pRg st="0" end="0"/>
                                            </p:txEl>
                                          </p:spTgt>
                                        </p:tgtEl>
                                        <p:attrNameLst>
                                          <p:attrName>ppt_h</p:attrName>
                                        </p:attrNameLst>
                                      </p:cBhvr>
                                      <p:tavLst>
                                        <p:tav tm="0">
                                          <p:val>
                                            <p:strVal val="ppt_h"/>
                                          </p:val>
                                        </p:tav>
                                        <p:tav tm="100000">
                                          <p:val>
                                            <p:fltVal val="0"/>
                                          </p:val>
                                        </p:tav>
                                      </p:tavLst>
                                    </p:anim>
                                    <p:anim calcmode="lin" valueType="num">
                                      <p:cBhvr>
                                        <p:cTn id="8" dur="1000"/>
                                        <p:tgtEl>
                                          <p:spTgt spid="11">
                                            <p:txEl>
                                              <p:pRg st="0" end="0"/>
                                            </p:txEl>
                                          </p:spTgt>
                                        </p:tgtEl>
                                        <p:attrNameLst>
                                          <p:attrName>style.rotation</p:attrName>
                                        </p:attrNameLst>
                                      </p:cBhvr>
                                      <p:tavLst>
                                        <p:tav tm="0">
                                          <p:val>
                                            <p:fltVal val="0"/>
                                          </p:val>
                                        </p:tav>
                                        <p:tav tm="100000">
                                          <p:val>
                                            <p:fltVal val="90"/>
                                          </p:val>
                                        </p:tav>
                                      </p:tavLst>
                                    </p:anim>
                                    <p:animEffect transition="out" filter="fade">
                                      <p:cBhvr>
                                        <p:cTn id="9" dur="1000"/>
                                        <p:tgtEl>
                                          <p:spTgt spid="11">
                                            <p:txEl>
                                              <p:pRg st="0" end="0"/>
                                            </p:txEl>
                                          </p:spTgt>
                                        </p:tgtEl>
                                      </p:cBhvr>
                                    </p:animEffect>
                                    <p:set>
                                      <p:cBhvr>
                                        <p:cTn id="10" dur="1" fill="hold">
                                          <p:stCondLst>
                                            <p:cond delay="999"/>
                                          </p:stCondLst>
                                        </p:cTn>
                                        <p:tgtEl>
                                          <p:spTgt spid="11">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
      <a:clrScheme name="Curtain Call 10">
        <a:dk1>
          <a:srgbClr val="003366"/>
        </a:dk1>
        <a:lt1>
          <a:srgbClr val="FFFFFF"/>
        </a:lt1>
        <a:dk2>
          <a:srgbClr val="E6E644"/>
        </a:dk2>
        <a:lt2>
          <a:srgbClr val="E5FFFF"/>
        </a:lt2>
        <a:accent1>
          <a:srgbClr val="009999"/>
        </a:accent1>
        <a:accent2>
          <a:srgbClr val="336699"/>
        </a:accent2>
        <a:accent3>
          <a:srgbClr val="F0F0B0"/>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Curtain Call 11">
        <a:dk1>
          <a:srgbClr val="003366"/>
        </a:dk1>
        <a:lt1>
          <a:srgbClr val="FFFFFF"/>
        </a:lt1>
        <a:dk2>
          <a:srgbClr val="D4B724"/>
        </a:dk2>
        <a:lt2>
          <a:srgbClr val="E5FFFF"/>
        </a:lt2>
        <a:accent1>
          <a:srgbClr val="009999"/>
        </a:accent1>
        <a:accent2>
          <a:srgbClr val="336699"/>
        </a:accent2>
        <a:accent3>
          <a:srgbClr val="E6D8AC"/>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Curtain Call 12">
        <a:dk1>
          <a:srgbClr val="080808"/>
        </a:dk1>
        <a:lt1>
          <a:srgbClr val="FFFFFF"/>
        </a:lt1>
        <a:dk2>
          <a:srgbClr val="1C1C1C"/>
        </a:dk2>
        <a:lt2>
          <a:srgbClr val="FFFFFF"/>
        </a:lt2>
        <a:accent1>
          <a:srgbClr val="666699"/>
        </a:accent1>
        <a:accent2>
          <a:srgbClr val="3366CC"/>
        </a:accent2>
        <a:accent3>
          <a:srgbClr val="ABABAB"/>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86656</TotalTime>
  <Words>1610</Words>
  <Application>Microsoft Office PowerPoint</Application>
  <PresentationFormat>On-screen Show (4:3)</PresentationFormat>
  <Paragraphs>434</Paragraphs>
  <Slides>68</Slides>
  <Notes>2</Notes>
  <HiddenSlides>20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68</vt:i4>
      </vt:variant>
    </vt:vector>
  </HeadingPairs>
  <TitlesOfParts>
    <vt:vector size="74" baseType="lpstr">
      <vt:lpstr>Arial</vt:lpstr>
      <vt:lpstr>Calibri</vt:lpstr>
      <vt:lpstr>Tahoma</vt:lpstr>
      <vt:lpstr>Wingdings</vt:lpstr>
      <vt:lpstr>Curtain Call</vt:lpstr>
      <vt:lpstr>Default Design</vt:lpstr>
      <vt:lpstr>Nov. 13, 2019</vt:lpstr>
      <vt:lpstr>Review</vt:lpstr>
      <vt:lpstr>Compound Microscope</vt:lpstr>
      <vt:lpstr>MRS. NERG-C</vt:lpstr>
      <vt:lpstr>CELLS</vt:lpstr>
      <vt:lpstr>PowerPoint Presentation</vt:lpstr>
      <vt:lpstr>PowerPoint Presentation</vt:lpstr>
      <vt:lpstr>City jobs</vt:lpstr>
      <vt:lpstr>Cells</vt:lpstr>
      <vt:lpstr>PowerPoint Presentation</vt:lpstr>
      <vt:lpstr>PowerPoint Presentation</vt:lpstr>
      <vt:lpstr>PowerPoint Presentation</vt:lpstr>
      <vt:lpstr>PowerPoint Presentation</vt:lpstr>
      <vt:lpstr>PowerPoint Presentation</vt:lpstr>
      <vt:lpstr>Protists…</vt:lpstr>
      <vt:lpstr>Protists…Animal? Plant? Fungus?</vt:lpstr>
      <vt:lpstr>Protists</vt:lpstr>
      <vt:lpstr>Protists – finding food</vt:lpstr>
      <vt:lpstr>Google classroom</vt:lpstr>
      <vt:lpstr>PowerPoint Presentation</vt:lpstr>
      <vt:lpstr>PowerPoint Presentation</vt:lpstr>
      <vt:lpstr>PowerPoint Presentation</vt:lpstr>
      <vt:lpstr>Protists - locomotion</vt:lpstr>
      <vt:lpstr>PowerPoint Presentation</vt:lpstr>
      <vt:lpstr>PowerPoint Presentation</vt:lpstr>
      <vt:lpstr>PowerPoint Presentation</vt:lpstr>
      <vt:lpstr>PowerPoint Presentation</vt:lpstr>
      <vt:lpstr>Protists - locomotion</vt:lpstr>
      <vt:lpstr>PowerPoint Presentation</vt:lpstr>
      <vt:lpstr>PowerPoint Presentation</vt:lpstr>
      <vt:lpstr>PowerPoint Presentation</vt:lpstr>
      <vt:lpstr>PowerPoint Presentation</vt:lpstr>
      <vt:lpstr>Protists - locomotion</vt:lpstr>
      <vt:lpstr>PowerPoint Presentation</vt:lpstr>
      <vt:lpstr>PowerPoint Presentation</vt:lpstr>
      <vt:lpstr>PowerPoint Presentation</vt:lpstr>
      <vt:lpstr>PowerPoint Presentation</vt:lpstr>
      <vt:lpstr>Protists - locomotion</vt:lpstr>
      <vt:lpstr>PowerPoint Presentation</vt:lpstr>
      <vt:lpstr>PowerPoint Presentation</vt:lpstr>
      <vt:lpstr>PowerPoint Presentation</vt:lpstr>
      <vt:lpstr>Amoeba</vt:lpstr>
      <vt:lpstr>Paramecium</vt:lpstr>
      <vt:lpstr>Euglena</vt:lpstr>
      <vt:lpstr>Volvox</vt:lpstr>
      <vt:lpstr>Volvox</vt:lpstr>
      <vt:lpstr>All of our protists…Review at this site!</vt:lpstr>
      <vt:lpstr>Cell Membrane</vt:lpstr>
      <vt:lpstr>Cell Wall</vt:lpstr>
      <vt:lpstr>Nucleus</vt:lpstr>
      <vt:lpstr>Nucleolus</vt:lpstr>
      <vt:lpstr>Nuclear Membrane</vt:lpstr>
      <vt:lpstr>Chromosomes</vt:lpstr>
      <vt:lpstr>Vacuole</vt:lpstr>
      <vt:lpstr>Chloroplast</vt:lpstr>
      <vt:lpstr>Endoplasmic Reticulum</vt:lpstr>
      <vt:lpstr>Cytoplasm</vt:lpstr>
      <vt:lpstr>Ribosomes</vt:lpstr>
      <vt:lpstr>Lysosomes</vt:lpstr>
      <vt:lpstr>Mitochondria</vt:lpstr>
      <vt:lpstr>Golgi Body</vt:lpstr>
      <vt:lpstr>The Whole City…</vt:lpstr>
      <vt:lpstr>PowerPoint Presentation</vt:lpstr>
      <vt:lpstr>PowerPoint Presentation</vt:lpstr>
      <vt:lpstr>School analogy</vt:lpstr>
      <vt:lpstr>PowerPoint Presentation</vt:lpstr>
      <vt:lpstr>PowerPoint Presentation</vt:lpstr>
      <vt:lpstr>PowerPoint Presentation</vt:lpstr>
    </vt:vector>
  </TitlesOfParts>
  <Company>AEMS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Murphy</dc:creator>
  <cp:lastModifiedBy>Audrey Garris</cp:lastModifiedBy>
  <cp:revision>1384</cp:revision>
  <cp:lastPrinted>2019-02-25T17:10:48Z</cp:lastPrinted>
  <dcterms:created xsi:type="dcterms:W3CDTF">2006-07-19T23:42:34Z</dcterms:created>
  <dcterms:modified xsi:type="dcterms:W3CDTF">2019-11-13T21:31:37Z</dcterms:modified>
</cp:coreProperties>
</file>