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82"/>
  </p:notesMasterIdLst>
  <p:handoutMasterIdLst>
    <p:handoutMasterId r:id="rId83"/>
  </p:handoutMasterIdLst>
  <p:sldIdLst>
    <p:sldId id="6608" r:id="rId3"/>
    <p:sldId id="6549" r:id="rId4"/>
    <p:sldId id="6569" r:id="rId5"/>
    <p:sldId id="6570" r:id="rId6"/>
    <p:sldId id="6571" r:id="rId7"/>
    <p:sldId id="6572" r:id="rId8"/>
    <p:sldId id="6573" r:id="rId9"/>
    <p:sldId id="6574" r:id="rId10"/>
    <p:sldId id="6575" r:id="rId11"/>
    <p:sldId id="6576" r:id="rId12"/>
    <p:sldId id="6577" r:id="rId13"/>
    <p:sldId id="6578" r:id="rId14"/>
    <p:sldId id="6579" r:id="rId15"/>
    <p:sldId id="6580" r:id="rId16"/>
    <p:sldId id="6581" r:id="rId17"/>
    <p:sldId id="6582" r:id="rId18"/>
    <p:sldId id="6583" r:id="rId19"/>
    <p:sldId id="6584" r:id="rId20"/>
    <p:sldId id="6585" r:id="rId21"/>
    <p:sldId id="6586" r:id="rId22"/>
    <p:sldId id="6587" r:id="rId23"/>
    <p:sldId id="6588" r:id="rId24"/>
    <p:sldId id="6589" r:id="rId25"/>
    <p:sldId id="6590" r:id="rId26"/>
    <p:sldId id="6591" r:id="rId27"/>
    <p:sldId id="6592" r:id="rId28"/>
    <p:sldId id="6593" r:id="rId29"/>
    <p:sldId id="6594" r:id="rId30"/>
    <p:sldId id="6595" r:id="rId31"/>
    <p:sldId id="6596" r:id="rId32"/>
    <p:sldId id="6597" r:id="rId33"/>
    <p:sldId id="6598" r:id="rId34"/>
    <p:sldId id="6599" r:id="rId35"/>
    <p:sldId id="6601" r:id="rId36"/>
    <p:sldId id="6602" r:id="rId37"/>
    <p:sldId id="6542" r:id="rId38"/>
    <p:sldId id="6603" r:id="rId39"/>
    <p:sldId id="6543" r:id="rId40"/>
    <p:sldId id="6568" r:id="rId41"/>
    <p:sldId id="6600" r:id="rId42"/>
    <p:sldId id="6544" r:id="rId43"/>
    <p:sldId id="6604" r:id="rId44"/>
    <p:sldId id="6532" r:id="rId45"/>
    <p:sldId id="6550" r:id="rId46"/>
    <p:sldId id="6606" r:id="rId47"/>
    <p:sldId id="6607" r:id="rId48"/>
    <p:sldId id="6558" r:id="rId49"/>
    <p:sldId id="6559" r:id="rId50"/>
    <p:sldId id="6605" r:id="rId51"/>
    <p:sldId id="6505" r:id="rId52"/>
    <p:sldId id="6540" r:id="rId53"/>
    <p:sldId id="6541" r:id="rId54"/>
    <p:sldId id="6563" r:id="rId55"/>
    <p:sldId id="6561" r:id="rId56"/>
    <p:sldId id="6564" r:id="rId57"/>
    <p:sldId id="6560" r:id="rId58"/>
    <p:sldId id="6567" r:id="rId59"/>
    <p:sldId id="6565" r:id="rId60"/>
    <p:sldId id="6566" r:id="rId61"/>
    <p:sldId id="6487" r:id="rId62"/>
    <p:sldId id="6506" r:id="rId63"/>
    <p:sldId id="6507" r:id="rId64"/>
    <p:sldId id="6508" r:id="rId65"/>
    <p:sldId id="6509" r:id="rId66"/>
    <p:sldId id="6510" r:id="rId67"/>
    <p:sldId id="6511" r:id="rId68"/>
    <p:sldId id="6512" r:id="rId69"/>
    <p:sldId id="6513" r:id="rId70"/>
    <p:sldId id="6514" r:id="rId71"/>
    <p:sldId id="6515" r:id="rId72"/>
    <p:sldId id="6516" r:id="rId73"/>
    <p:sldId id="6517" r:id="rId74"/>
    <p:sldId id="6518" r:id="rId75"/>
    <p:sldId id="6519" r:id="rId76"/>
    <p:sldId id="6520" r:id="rId77"/>
    <p:sldId id="6521" r:id="rId78"/>
    <p:sldId id="6524" r:id="rId79"/>
    <p:sldId id="6523" r:id="rId80"/>
    <p:sldId id="6528" r:id="rId8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0000CC"/>
    <a:srgbClr val="9900CC"/>
    <a:srgbClr val="6600FF"/>
    <a:srgbClr val="FC445E"/>
    <a:srgbClr val="FFCCCC"/>
    <a:srgbClr val="0070C0"/>
    <a:srgbClr val="CC66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3" autoAdjust="0"/>
    <p:restoredTop sz="90838" autoAdjust="0"/>
  </p:normalViewPr>
  <p:slideViewPr>
    <p:cSldViewPr>
      <p:cViewPr varScale="1">
        <p:scale>
          <a:sx n="62" d="100"/>
          <a:sy n="6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different videos</a:t>
            </a:r>
            <a:r>
              <a:rPr lang="en-US" baseline="0" dirty="0" smtClean="0"/>
              <a:t> – neither is a must, but both are cute.  First is older, second is Ted Ed and cartoon with narration.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2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Sciencespot.net</a:t>
            </a:r>
          </a:p>
          <a:p>
            <a:r>
              <a:rPr lang="en-US" dirty="0" smtClean="0"/>
              <a:t>Look in the biology section for Microscope</a:t>
            </a:r>
            <a:r>
              <a:rPr lang="en-US" baseline="0" dirty="0" smtClean="0"/>
              <a:t> Mania.  Answer documents, pictures, instructions, links – all done.  You have to set up the station with the microscope and the supplies…some supplies to make a letter “e” slide, some prepared/glued/store bought, some well slides with pond water. </a:t>
            </a:r>
          </a:p>
          <a:p>
            <a:r>
              <a:rPr lang="en-US" baseline="0" dirty="0" smtClean="0"/>
              <a:t>The Mystery Pix, Microscope basics are things done at their own seat – no computer or microscope needed.</a:t>
            </a:r>
          </a:p>
          <a:p>
            <a:r>
              <a:rPr lang="en-US" baseline="0" dirty="0" smtClean="0"/>
              <a:t>The online microscope requires a computer and internet access.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these in coloring pages.  I HIGHLY recommend that students color in the word with whatever color – but then use the SAME color to color in the organelle within the cell.  We also have cell and organelle notes – if needed.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plant.  It’s boxy, has chloroplast, and its vacuole is large (due to limited mobility).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</a:t>
            </a:r>
            <a:r>
              <a:rPr lang="en-US" baseline="0" dirty="0" smtClean="0"/>
              <a:t> cell – I love the coloring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6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lbh6024R1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4OpBylwH9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837" y="0"/>
            <a:ext cx="3429000" cy="865187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effectLst/>
              </a:rPr>
              <a:t>Oct. 16, 2019</a:t>
            </a:r>
            <a:endParaRPr lang="en-US" dirty="0">
              <a:solidFill>
                <a:srgbClr val="0000CC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CC"/>
                </a:solidFill>
                <a:effectLst/>
              </a:rPr>
              <a:t>You need: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effectLst/>
              </a:rPr>
              <a:t>Clean paper / pencil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effectLst/>
              </a:rPr>
              <a:t>Papers to turn in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effectLst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ffectLst/>
              </a:rPr>
              <a:t>Warm Up: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effectLst/>
              </a:rPr>
              <a:t>What the characteristics shown in MRS NERG-C?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CC00CC"/>
                </a:solidFill>
                <a:effectLst/>
              </a:rPr>
              <a:t>I CAN: identify the influence of microscopes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C00CC"/>
                </a:solidFill>
                <a:effectLst/>
              </a:rPr>
              <a:t>I CAN: determine the parts of the Cell Theory</a:t>
            </a:r>
            <a:endParaRPr lang="en-US" i="1" dirty="0"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6DD6A5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097"/>
          <a:stretch>
            <a:fillRect/>
          </a:stretch>
        </p:blipFill>
        <p:spPr bwMode="auto">
          <a:xfrm>
            <a:off x="1916113" y="0"/>
            <a:ext cx="532288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12E18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765"/>
          <a:stretch>
            <a:fillRect/>
          </a:stretch>
        </p:blipFill>
        <p:spPr bwMode="auto">
          <a:xfrm>
            <a:off x="1851025" y="0"/>
            <a:ext cx="546417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824E2D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190"/>
          <a:stretch>
            <a:fillRect/>
          </a:stretch>
        </p:blipFill>
        <p:spPr bwMode="auto">
          <a:xfrm>
            <a:off x="1836738" y="0"/>
            <a:ext cx="5326062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485A3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2097"/>
          <a:stretch>
            <a:fillRect/>
          </a:stretch>
        </p:blipFill>
        <p:spPr bwMode="auto">
          <a:xfrm>
            <a:off x="1924050" y="0"/>
            <a:ext cx="533558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 descr="DEAE02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3012"/>
          <a:stretch>
            <a:fillRect/>
          </a:stretch>
        </p:blipFill>
        <p:spPr bwMode="auto">
          <a:xfrm>
            <a:off x="1973263" y="0"/>
            <a:ext cx="52657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7BC29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515"/>
          <a:stretch>
            <a:fillRect/>
          </a:stretch>
        </p:blipFill>
        <p:spPr bwMode="auto">
          <a:xfrm>
            <a:off x="1893888" y="0"/>
            <a:ext cx="5240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99A29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376" r="2097"/>
          <a:stretch>
            <a:fillRect/>
          </a:stretch>
        </p:blipFill>
        <p:spPr bwMode="auto">
          <a:xfrm>
            <a:off x="1862138" y="0"/>
            <a:ext cx="52244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3BBDEE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219"/>
          <a:stretch>
            <a:fillRect/>
          </a:stretch>
        </p:blipFill>
        <p:spPr bwMode="auto">
          <a:xfrm>
            <a:off x="1905000" y="0"/>
            <a:ext cx="52133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 descr="2C4902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2380"/>
          <a:stretch>
            <a:fillRect/>
          </a:stretch>
        </p:blipFill>
        <p:spPr bwMode="auto">
          <a:xfrm>
            <a:off x="1828800" y="0"/>
            <a:ext cx="526256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4" descr="985E48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097"/>
          <a:stretch>
            <a:fillRect/>
          </a:stretch>
        </p:blipFill>
        <p:spPr bwMode="auto">
          <a:xfrm>
            <a:off x="1752600" y="0"/>
            <a:ext cx="5351463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7652"/>
            <a:ext cx="8942439" cy="548148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dirty="0" smtClean="0">
                <a:solidFill>
                  <a:srgbClr val="FF0000"/>
                </a:solidFill>
              </a:rPr>
              <a:t>hecklist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D6009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8" y="838200"/>
            <a:ext cx="84582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Zoom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Reminder of cells in hierarchy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Spontaneous generation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Cell theory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Can’t see cells without scopes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MICRO-SCOPE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Scope stations? Sciencespot.net</a:t>
            </a:r>
          </a:p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Leeuwenhoek and Hooke</a:t>
            </a:r>
          </a:p>
          <a:p>
            <a:pPr>
              <a:defRPr/>
            </a:pPr>
            <a:endParaRPr lang="en-US" dirty="0">
              <a:solidFill>
                <a:srgbClr val="FC445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0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4EDB4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852"/>
          <a:stretch>
            <a:fillRect/>
          </a:stretch>
        </p:blipFill>
        <p:spPr bwMode="auto">
          <a:xfrm>
            <a:off x="1905000" y="0"/>
            <a:ext cx="51879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A0B07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190"/>
          <a:stretch>
            <a:fillRect/>
          </a:stretch>
        </p:blipFill>
        <p:spPr bwMode="auto">
          <a:xfrm>
            <a:off x="1752600" y="0"/>
            <a:ext cx="543242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2A1C05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147"/>
          <a:stretch>
            <a:fillRect/>
          </a:stretch>
        </p:blipFill>
        <p:spPr bwMode="auto">
          <a:xfrm>
            <a:off x="1924050" y="0"/>
            <a:ext cx="519271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4" descr="D307F2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515"/>
          <a:stretch>
            <a:fillRect/>
          </a:stretch>
        </p:blipFill>
        <p:spPr bwMode="auto">
          <a:xfrm>
            <a:off x="1922463" y="0"/>
            <a:ext cx="5240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C982A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479"/>
          <a:stretch>
            <a:fillRect/>
          </a:stretch>
        </p:blipFill>
        <p:spPr bwMode="auto">
          <a:xfrm>
            <a:off x="1828800" y="0"/>
            <a:ext cx="537051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4" descr="4C0B1C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091"/>
          <a:stretch>
            <a:fillRect/>
          </a:stretch>
        </p:blipFill>
        <p:spPr bwMode="auto">
          <a:xfrm>
            <a:off x="1752600" y="0"/>
            <a:ext cx="54657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7A276B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r="1610"/>
          <a:stretch>
            <a:fillRect/>
          </a:stretch>
        </p:blipFill>
        <p:spPr bwMode="auto">
          <a:xfrm>
            <a:off x="1947863" y="0"/>
            <a:ext cx="54435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4" descr="407EF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/>
          <a:stretch>
            <a:fillRect/>
          </a:stretch>
        </p:blipFill>
        <p:spPr bwMode="auto">
          <a:xfrm>
            <a:off x="1700213" y="0"/>
            <a:ext cx="553878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 descr="826F2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787"/>
          <a:stretch>
            <a:fillRect/>
          </a:stretch>
        </p:blipFill>
        <p:spPr bwMode="auto">
          <a:xfrm>
            <a:off x="1800225" y="0"/>
            <a:ext cx="55911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4" descr="DD35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/>
          <a:stretch>
            <a:fillRect/>
          </a:stretch>
        </p:blipFill>
        <p:spPr bwMode="auto">
          <a:xfrm>
            <a:off x="1838325" y="0"/>
            <a:ext cx="55657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61DA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/>
          <a:stretch>
            <a:fillRect/>
          </a:stretch>
        </p:blipFill>
        <p:spPr bwMode="auto">
          <a:xfrm>
            <a:off x="1603375" y="0"/>
            <a:ext cx="60166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 descr="16BA7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/>
          <a:stretch>
            <a:fillRect/>
          </a:stretch>
        </p:blipFill>
        <p:spPr bwMode="auto">
          <a:xfrm>
            <a:off x="1743075" y="0"/>
            <a:ext cx="55721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0" name="Picture 4" descr="5E779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>
            <a:fillRect/>
          </a:stretch>
        </p:blipFill>
        <p:spPr bwMode="auto">
          <a:xfrm>
            <a:off x="1782763" y="0"/>
            <a:ext cx="55324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 descr="ED6EB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2753"/>
          <a:stretch>
            <a:fillRect/>
          </a:stretch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 descr="6D4318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>
            <a:fillRect/>
          </a:stretch>
        </p:blipFill>
        <p:spPr bwMode="auto">
          <a:xfrm>
            <a:off x="1390650" y="0"/>
            <a:ext cx="63627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ffectLst/>
              </a:rPr>
              <a:t>Spontaneous Generation</a:t>
            </a:r>
          </a:p>
        </p:txBody>
      </p:sp>
      <p:pic>
        <p:nvPicPr>
          <p:cNvPr id="36869" name="Picture 5" descr="ANd9GcTPdtbYJqTP0gxMtU4aqT3CT7ksMaDPRvkASwtcuMjlk2VHMCMk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 bwMode="auto">
          <a:xfrm>
            <a:off x="1828800" y="838200"/>
            <a:ext cx="4800600" cy="4800600"/>
          </a:xfrm>
          <a:prstGeom prst="noSmoking">
            <a:avLst>
              <a:gd name="adj" fmla="val 732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511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effectLst/>
              </a:rPr>
              <a:t>NOW we know that isn’t the way mice are created…right?</a:t>
            </a:r>
            <a:endParaRPr lang="en-US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9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  <a:effectLst/>
              </a:rPr>
              <a:t>Spontaneous Generation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274" y="701455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accent6"/>
                </a:solidFill>
                <a:effectLst/>
              </a:rPr>
              <a:t>Francesco </a:t>
            </a:r>
            <a:r>
              <a:rPr lang="en-US" altLang="en-US" sz="3200" dirty="0" err="1">
                <a:solidFill>
                  <a:schemeClr val="accent6"/>
                </a:solidFill>
                <a:effectLst/>
              </a:rPr>
              <a:t>Redi</a:t>
            </a:r>
            <a:r>
              <a:rPr lang="en-US" altLang="en-US" sz="3200" dirty="0">
                <a:solidFill>
                  <a:schemeClr val="accent6"/>
                </a:solidFill>
                <a:effectLst/>
              </a:rPr>
              <a:t> designed an experiment…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37894" name="Picture 6" descr="spontaneous-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9144"/>
            <a:ext cx="6629400" cy="55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071" y="-152400"/>
            <a:ext cx="8229600" cy="113982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Cell Theory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61070" y="987425"/>
            <a:ext cx="832572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effectLst/>
              </a:rPr>
              <a:t>Eventually people were able to create the Cell Theory…Schleiden, Schwann, and Virchow are credited.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living things are composed of cells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are the basic structure of all living things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can only come from other living cells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9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A short video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B050"/>
                </a:solidFill>
                <a:hlinkClick r:id="rId3"/>
              </a:rPr>
              <a:t>youtu.be/Dlbh6024R1c</a:t>
            </a:r>
            <a:r>
              <a:rPr lang="en-US" dirty="0" smtClean="0">
                <a:solidFill>
                  <a:srgbClr val="00B050"/>
                </a:solidFill>
              </a:rPr>
              <a:t> (has Bill Nye)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About spontaneous generation…which led to other discoveries…which led to the CELL THEORY!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Another quick video about the crazy history of the Cell </a:t>
            </a:r>
            <a:r>
              <a:rPr lang="en-US" dirty="0">
                <a:solidFill>
                  <a:srgbClr val="FF0000"/>
                </a:solidFill>
              </a:rPr>
              <a:t>Theory.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https://youtu.be/4OpBylwH9DU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7CA4E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2040"/>
          <a:stretch>
            <a:fillRect/>
          </a:stretch>
        </p:blipFill>
        <p:spPr bwMode="auto">
          <a:xfrm>
            <a:off x="1876425" y="-15875"/>
            <a:ext cx="53467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  <a:effectLst/>
              </a:rPr>
              <a:t>Microscope…Micro / Scope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0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3200" dirty="0">
                <a:solidFill>
                  <a:schemeClr val="accent6"/>
                </a:solidFill>
                <a:effectLst/>
              </a:rPr>
              <a:t>In order to learn about cells, folks had to be able to see them</a:t>
            </a:r>
            <a:r>
              <a:rPr lang="en-US" altLang="en-US" sz="3200" dirty="0" smtClean="0">
                <a:solidFill>
                  <a:schemeClr val="accent6"/>
                </a:solidFill>
                <a:effectLst/>
              </a:rPr>
              <a:t>.</a:t>
            </a:r>
          </a:p>
          <a:p>
            <a:pPr>
              <a:spcBef>
                <a:spcPct val="50000"/>
              </a:spcBef>
              <a:buNone/>
            </a:pPr>
            <a:endParaRPr lang="en-US" altLang="en-US" dirty="0">
              <a:solidFill>
                <a:schemeClr val="accent6"/>
              </a:solidFill>
              <a:effectLst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3200" dirty="0" smtClean="0">
                <a:solidFill>
                  <a:schemeClr val="accent6"/>
                </a:solidFill>
                <a:effectLst/>
              </a:rPr>
              <a:t>We credit:  Robert Hooke AND Anton van Leeuwenhoek</a:t>
            </a:r>
            <a:endParaRPr lang="en-US" altLang="en-US" sz="3200" dirty="0">
              <a:solidFill>
                <a:schemeClr val="accent6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0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Leeuwenhoek 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Stations?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Sciencespot.net stations are awesome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 #1 – Mystery Pix / What are looking at?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 #2 – Making a slide (“e”)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 #3 – Select a slide (already prepared)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 #4 – What’s in pond water?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 #5 - Microscope basics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Stations #6 – online microscopes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Piece or Ocular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</a:t>
            </a:r>
            <a:r>
              <a:rPr lang="en-US" altLang="en-US" sz="2000" dirty="0" smtClean="0">
                <a:solidFill>
                  <a:srgbClr val="FF0000"/>
                </a:solidFill>
                <a:effectLst/>
              </a:rPr>
              <a:t>lens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/>
              </a:rPr>
              <a:t>MRS. NERG-C</a:t>
            </a:r>
            <a:endParaRPr lang="en-US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The list of characteristics something MUST have to be considered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LIVING…</a:t>
            </a:r>
            <a:r>
              <a:rPr lang="en-US" dirty="0" smtClean="0">
                <a:effectLst/>
              </a:rPr>
              <a:t>!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C00CC"/>
                </a:solidFill>
                <a:effectLst/>
              </a:rPr>
              <a:t>Movement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Respiration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Sensory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Nutrients </a:t>
            </a:r>
            <a:r>
              <a:rPr lang="en-US" dirty="0" smtClean="0">
                <a:effectLst/>
              </a:rPr>
              <a:t>(6)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Excretion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Reproduction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Growth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Cells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6" y="1905000"/>
            <a:ext cx="4281488" cy="41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images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0264" y="-571427"/>
            <a:ext cx="5026025" cy="37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ll images under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7" y="-176284"/>
            <a:ext cx="4645025" cy="33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icroscopyu.com/assets/gallery-images/pathology_sicklecellanemia40x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19" y="1838645"/>
            <a:ext cx="4708631" cy="27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93001" y="1312390"/>
            <a:ext cx="4793001" cy="3083732"/>
          </a:xfrm>
          <a:prstGeom prst="rect">
            <a:avLst/>
          </a:prstGeom>
        </p:spPr>
      </p:pic>
      <p:pic>
        <p:nvPicPr>
          <p:cNvPr id="1034" name="Picture 10" descr="Image result for cell images under microsc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958" y="4076625"/>
            <a:ext cx="4873625" cy="27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ell images under microsco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288" y="4114800"/>
            <a:ext cx="3578225" cy="35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0.02986 L 0.50069 0.01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45972 0.030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6065 L 0.49271 0.148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48247 -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43993 0.01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5834 L -0.48976 0.0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age result for cell images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36095"/>
            <a:ext cx="3380513" cy="33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cell images under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12" y="36095"/>
            <a:ext cx="4645025" cy="33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581400"/>
            <a:ext cx="74676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effectLst/>
              </a:rPr>
              <a:t>General observations?</a:t>
            </a:r>
          </a:p>
          <a:p>
            <a:pPr>
              <a:buNone/>
            </a:pPr>
            <a:endParaRPr lang="en-US" dirty="0">
              <a:solidFill>
                <a:srgbClr val="0000CC"/>
              </a:solidFill>
              <a:effectLst/>
            </a:endParaRP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effectLst/>
              </a:rPr>
              <a:t>Alike?</a:t>
            </a:r>
          </a:p>
          <a:p>
            <a:pPr>
              <a:buNone/>
            </a:pPr>
            <a:endParaRPr lang="en-US" dirty="0">
              <a:solidFill>
                <a:srgbClr val="0000CC"/>
              </a:solidFill>
              <a:effectLst/>
            </a:endParaRP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effectLst/>
              </a:rPr>
              <a:t>Different?</a:t>
            </a:r>
            <a:endParaRPr lang="en-US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286"/>
            <a:ext cx="7238999" cy="6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0" y="457200"/>
            <a:ext cx="81477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2894" cy="2909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26677"/>
            <a:ext cx="5090053" cy="41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B9B5AC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2760"/>
          <a:stretch>
            <a:fillRect/>
          </a:stretch>
        </p:blipFill>
        <p:spPr bwMode="auto">
          <a:xfrm>
            <a:off x="1962150" y="0"/>
            <a:ext cx="52006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Outer most part of plant cell.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(smooth)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5273799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159" y="2452255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Controls cell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791" y="3215350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Copies ribosomes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4032492"/>
            <a:ext cx="25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Inner part of outer covering of plant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6166727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Power factory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5" y="2913920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387973"/>
            <a:ext cx="15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Makes food from sunlight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4" y="210510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64" y="579586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Packaging plant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494" y="1741864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(rough)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579" y="5334000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52" y="1143000"/>
            <a:ext cx="25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Outer covering of an animal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(smooth)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676" y="1997269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(rough)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848" y="2965645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76534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31" y="4161094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Controls cell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03003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900CC"/>
                </a:solidFill>
                <a:effectLst/>
              </a:rPr>
              <a:t>Copies ribosomes</a:t>
            </a:r>
            <a:endParaRPr lang="en-US" sz="2400" dirty="0">
              <a:solidFill>
                <a:srgbClr val="99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705" y="6226552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9900CC"/>
                </a:solidFill>
                <a:effectLst/>
              </a:rPr>
              <a:t>Packaging plant</a:t>
            </a:r>
            <a:endParaRPr lang="en-US" sz="2000" dirty="0">
              <a:solidFill>
                <a:srgbClr val="99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226552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Power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6219" y="190500"/>
            <a:ext cx="181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Clean up (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pac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-man)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1" y="4711683"/>
            <a:ext cx="223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Centrioles = help in cell division (reproduction)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200"/>
            <a:ext cx="8666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195686">
            <a:off x="1906912" y="3100139"/>
            <a:ext cx="705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your hypothesis!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Observations of an egg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755394"/>
            <a:ext cx="8229600" cy="5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effectLst/>
              </a:rPr>
              <a:t>Observations of “de-shelled” egg</a:t>
            </a:r>
            <a:endParaRPr lang="en-US" kern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7" descr="https://upload.wikimedia.org/wikipedia/commons/thumb/f/fb/Chicken_Egg_without_Eggshell_5859.jpg/220px-Chicken_Egg_without_Eggshell_5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3258"/>
            <a:ext cx="4724400" cy="31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3" y="3539040"/>
            <a:ext cx="3896543" cy="2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udrey_Garris\AppData\Local\Microsoft\Windows\Temporary Internet Files\Content.IE5\52HM2WD2\AraucanaEgg_vs_Brown_Whi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368"/>
            <a:ext cx="266590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Eggs – let’s egg-</a:t>
            </a:r>
            <a:r>
              <a:rPr lang="en-US" dirty="0" err="1" smtClean="0">
                <a:solidFill>
                  <a:srgbClr val="6600FF"/>
                </a:solidFill>
                <a:effectLst/>
              </a:rPr>
              <a:t>speriment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!!!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FF0000"/>
                </a:solidFill>
                <a:effectLst/>
              </a:rPr>
              <a:t>What will happen to the egg if…?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Write what you think will happen to the egg’s: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Color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Shape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Size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Texture/feel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weight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Check your chart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40713"/>
              </p:ext>
            </p:extLst>
          </p:nvPr>
        </p:nvGraphicFramePr>
        <p:xfrm>
          <a:off x="304800" y="990600"/>
          <a:ext cx="8382000" cy="4348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8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Soaking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Initial Mass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Hypothesis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Mass</a:t>
                      </a:r>
                      <a:r>
                        <a:rPr lang="en-US" baseline="0" dirty="0" smtClean="0">
                          <a:solidFill>
                            <a:srgbClr val="6600FF"/>
                          </a:solidFill>
                        </a:rPr>
                        <a:t> after soak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Net change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Observations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No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No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Corn syrup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Corn syrup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Paint 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Paint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Food color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Food color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600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85.2g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180" y="196566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81.9g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132" y="309313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89.8g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372" y="349324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88.7g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132" y="424973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85.6g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708" y="384962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86.1g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940" y="455593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92.0g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892" y="4953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87.0g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132" y="231754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87.4g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0324" y="271823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86.6g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895600" y="146467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191000" y="146467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05912" y="1600200"/>
            <a:ext cx="96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</a:rPr>
              <a:t>Mass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677" y="1603401"/>
            <a:ext cx="100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83.2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16337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2.0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2452" y="2382230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1.2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9724" y="199005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80.0g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9723" y="2385711"/>
            <a:ext cx="100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88.6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9724" y="2693028"/>
            <a:ext cx="93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88.0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9724" y="3093087"/>
            <a:ext cx="93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7824" y="3480954"/>
            <a:ext cx="94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86.5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1352" y="3835344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2688" y="4221996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86.5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2688" y="4548132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93.4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2688" y="4948242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89.1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8464" y="20577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1.9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2452" y="2759167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1.4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8464" y="3124920"/>
            <a:ext cx="10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4.4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461986"/>
            <a:ext cx="10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2.2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5594" y="3869701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2.3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0458" y="4178800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0.9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2452" y="4586716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1.4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4983778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2.1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52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Even if cells are very tiny, they are made up of smaller parts, and the parts do different jobs.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3657600"/>
            <a:ext cx="36576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0" y="3352800"/>
            <a:ext cx="3962400" cy="2590800"/>
          </a:xfrm>
          <a:prstGeom prst="ellipse">
            <a:avLst/>
          </a:prstGeom>
          <a:solidFill>
            <a:schemeClr val="tx1"/>
          </a:solidFill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886200"/>
            <a:ext cx="990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515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4381500"/>
            <a:ext cx="2438400" cy="0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3861816" y="4381500"/>
            <a:ext cx="481584" cy="55908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Hexagon 2"/>
          <p:cNvSpPr/>
          <p:nvPr/>
        </p:nvSpPr>
        <p:spPr bwMode="auto">
          <a:xfrm>
            <a:off x="990600" y="2813304"/>
            <a:ext cx="990600" cy="838200"/>
          </a:xfrm>
          <a:prstGeom prst="hexagon">
            <a:avLst/>
          </a:prstGeom>
          <a:solidFill>
            <a:srgbClr val="9900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2362200" y="3048000"/>
            <a:ext cx="381000" cy="304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335A8B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807"/>
          <a:stretch>
            <a:fillRect/>
          </a:stretch>
        </p:blipFill>
        <p:spPr bwMode="auto">
          <a:xfrm>
            <a:off x="1997075" y="0"/>
            <a:ext cx="5241925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WATER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0352" y="4648200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–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mvmt of particles</a:t>
            </a:r>
            <a:endParaRPr lang="en-US" sz="36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12192"/>
            <a:ext cx="8229600" cy="941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 Membrane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8275" y="111925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bg2"/>
                </a:solidFill>
                <a:effectLst/>
              </a:rPr>
              <a:t>BOTH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Function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substances enter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and exit 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FF0000"/>
                </a:solidFill>
              </a:rPr>
              <a:t>City “Gate Keeper”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7" t="8939" r="36034" b="75943"/>
          <a:stretch>
            <a:fillRect/>
          </a:stretch>
        </p:blipFill>
        <p:spPr bwMode="auto">
          <a:xfrm>
            <a:off x="6989503" y="668464"/>
            <a:ext cx="1562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4766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9257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04766"/>
            <a:ext cx="784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27817" y="3917154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Cell Wall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2758" y="6858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surrounds plants to protect and support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Border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8939" r="48074" b="75943"/>
          <a:stretch>
            <a:fillRect/>
          </a:stretch>
        </p:blipFill>
        <p:spPr bwMode="auto">
          <a:xfrm>
            <a:off x="381000" y="4038600"/>
            <a:ext cx="56324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236912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9336">
            <a:off x="7564799" y="4266320"/>
            <a:ext cx="798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33528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85090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directs all the cells activities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(brain of cell)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Hall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146800" y="747744"/>
            <a:ext cx="268128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3689381"/>
            <a:ext cx="1746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9381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3824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3943886" y="4420175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Nucleolus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makes ribosomes inside the nucleus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FF"/>
                </a:solidFill>
              </a:rPr>
              <a:t>Copy Machine Inside City Hall</a:t>
            </a:r>
          </a:p>
        </p:txBody>
      </p:sp>
      <p:pic>
        <p:nvPicPr>
          <p:cNvPr id="25604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1238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735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0" y="4710906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353645" y="3632770"/>
            <a:ext cx="7556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219075"/>
            <a:ext cx="20335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404610" y="-33528"/>
            <a:ext cx="2679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Nuclear Membrane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enters and leaves the nucleus, protects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gate around City Hall</a:t>
            </a:r>
          </a:p>
          <a:p>
            <a:pPr eaLnBrk="1" hangingPunct="1"/>
            <a:endParaRPr lang="en-US" altLang="en-US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938588"/>
            <a:ext cx="17478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90" y="362029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60" y="4551028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0363" y="4191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4" y="2530284"/>
            <a:ext cx="2803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0" descr="anim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6889972" y="-3048"/>
            <a:ext cx="2303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52705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Chromosomes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4752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contains the important blueprints of the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cell or DNA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Mayor</a:t>
            </a:r>
          </a:p>
        </p:txBody>
      </p:sp>
      <p:pic>
        <p:nvPicPr>
          <p:cNvPr id="27652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8" y="38131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2" y="2590800"/>
            <a:ext cx="20240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2332" y="3277338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1353" y="4800600"/>
            <a:ext cx="328613" cy="371475"/>
            <a:chOff x="4705350" y="5961063"/>
            <a:chExt cx="328613" cy="3714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05350" y="6008688"/>
              <a:ext cx="142875" cy="144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818063" y="6200775"/>
              <a:ext cx="215900" cy="1047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91088" y="6186488"/>
              <a:ext cx="142875" cy="146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5961063"/>
              <a:ext cx="142875" cy="239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605141" y="3621086"/>
            <a:ext cx="141287" cy="144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01966" y="3900449"/>
            <a:ext cx="215900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4991" y="3886161"/>
            <a:ext cx="142875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00502" y="3573462"/>
            <a:ext cx="141287" cy="239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68733" r="3214" b="6322"/>
          <a:stretch>
            <a:fillRect/>
          </a:stretch>
        </p:blipFill>
        <p:spPr bwMode="auto">
          <a:xfrm>
            <a:off x="6667177" y="0"/>
            <a:ext cx="26797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Vacuole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72447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C445E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stores food, water, waste, and other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materials</a:t>
            </a:r>
          </a:p>
          <a:p>
            <a:pPr eaLnBrk="1" hangingPunct="1"/>
            <a:r>
              <a:rPr lang="en-US" altLang="en-US" dirty="0" smtClean="0">
                <a:solidFill>
                  <a:srgbClr val="00B0F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Warehouses,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Water Towers, etc.</a:t>
            </a:r>
          </a:p>
        </p:txBody>
      </p:sp>
      <p:pic>
        <p:nvPicPr>
          <p:cNvPr id="2867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82" y="3984914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84914"/>
            <a:ext cx="7826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7" flipH="1">
            <a:off x="6479382" y="4485922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63900"/>
            <a:ext cx="299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0850" y="152400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Chloroplast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74978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captures energy from sunlight and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produces food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Solar Energy Plant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4131" r="54404" b="36832"/>
          <a:stretch>
            <a:fillRect/>
          </a:stretch>
        </p:blipFill>
        <p:spPr bwMode="auto">
          <a:xfrm>
            <a:off x="6248400" y="-304800"/>
            <a:ext cx="31448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4579">
            <a:off x="5648325" y="4926013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7" t="25053" r="45544" b="56377"/>
          <a:stretch>
            <a:fillRect/>
          </a:stretch>
        </p:blipFill>
        <p:spPr bwMode="auto">
          <a:xfrm>
            <a:off x="6896101" y="228600"/>
            <a:ext cx="22590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Endoplasmic Reticulum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83026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built proteins and move them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 throughout cell or out of cell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(Smooth – no ribosomes, Rough – ribosomes)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Transportation Department</a:t>
            </a:r>
          </a:p>
        </p:txBody>
      </p:sp>
      <p:pic>
        <p:nvPicPr>
          <p:cNvPr id="30725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8926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5908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5643563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319" flipH="1">
            <a:off x="8341691" y="2983553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53A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/>
          <a:stretch>
            <a:fillRect/>
          </a:stretch>
        </p:blipFill>
        <p:spPr bwMode="auto">
          <a:xfrm>
            <a:off x="1820863" y="0"/>
            <a:ext cx="5494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Cytoplasm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3369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gel-like fluid between cell membrane and nucleus, allows other organelles to float freely through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Yards</a:t>
            </a:r>
          </a:p>
        </p:txBody>
      </p:sp>
      <p:pic>
        <p:nvPicPr>
          <p:cNvPr id="31749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56" y="38608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9" y="5644356"/>
            <a:ext cx="782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75729" y="4115374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udrey_Garris\AppData\Local\Microsoft\Windows\Temporary Internet Files\Content.IE5\YUB5DGLX\1586934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42" y="-36576"/>
            <a:ext cx="1890809" cy="26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9144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Ribosomes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produce proteins 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Construction Company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2253" r="63005" b="56763"/>
          <a:stretch>
            <a:fillRect/>
          </a:stretch>
        </p:blipFill>
        <p:spPr bwMode="auto">
          <a:xfrm>
            <a:off x="6267450" y="-4318"/>
            <a:ext cx="28765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47992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365625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167313"/>
            <a:ext cx="784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88200" y="4173538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Lysosomes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63619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ANIMAL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 chemicals that break down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food particles and worn out cell parts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Recycle or Waste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Management Company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53720" r="76286" b="23949"/>
          <a:stretch>
            <a:fillRect/>
          </a:stretch>
        </p:blipFill>
        <p:spPr bwMode="auto">
          <a:xfrm>
            <a:off x="7419975" y="152400"/>
            <a:ext cx="1724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843338"/>
            <a:ext cx="31035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3314" flipH="1">
            <a:off x="7627938" y="4497388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36576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Mitochondria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3343" y="92313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rod-shaped organelle that produce energy (powerhouse)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Energy Plant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25053" r="21112" b="54654"/>
          <a:stretch>
            <a:fillRect/>
          </a:stretch>
        </p:blipFill>
        <p:spPr bwMode="auto">
          <a:xfrm>
            <a:off x="6400800" y="0"/>
            <a:ext cx="30289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94" y="38100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2" y="2647355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4" y="4114800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230717" y="2667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27432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Golgi Body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646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receives materials from the endoplasmic reticulum and sends them to other parts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of the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Post Office</a:t>
            </a:r>
          </a:p>
        </p:txBody>
      </p:sp>
      <p:pic>
        <p:nvPicPr>
          <p:cNvPr id="35845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5" y="37973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31" y="28194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7" y="4953000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73" flipH="1">
            <a:off x="7943701" y="3873518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30825" y="18288"/>
            <a:ext cx="3544888" cy="2219325"/>
            <a:chOff x="0" y="4638675"/>
            <a:chExt cx="3544888" cy="2219325"/>
          </a:xfrm>
        </p:grpSpPr>
        <p:pic>
          <p:nvPicPr>
            <p:cNvPr id="3584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0" t="50000" r="21788" b="29243"/>
            <a:stretch>
              <a:fillRect/>
            </a:stretch>
          </p:blipFill>
          <p:spPr bwMode="auto">
            <a:xfrm>
              <a:off x="0" y="4638675"/>
              <a:ext cx="3544888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Box 3"/>
            <p:cNvSpPr txBox="1">
              <a:spLocks noChangeArrowheads="1"/>
            </p:cNvSpPr>
            <p:nvPr/>
          </p:nvSpPr>
          <p:spPr bwMode="auto">
            <a:xfrm>
              <a:off x="619919" y="5746668"/>
              <a:ext cx="1152525" cy="6461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400">
                  <a:solidFill>
                    <a:srgbClr val="262626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 sz="2200">
                  <a:solidFill>
                    <a:srgbClr val="262626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000">
                  <a:solidFill>
                    <a:srgbClr val="262626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Post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0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261366" y="685800"/>
            <a:ext cx="8858250" cy="492442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5029200" y="350520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853879" y="3505200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3" y="4101306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2329379" y="4939505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"/>
            <a:ext cx="854075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1. Choose the wrong statement from the following.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a) Mitochondria produces most of the energy for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b) Chloroplasts are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food producers.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endParaRPr lang="en-US" altLang="en-US" dirty="0" smtClean="0">
              <a:solidFill>
                <a:srgbClr val="6600FF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c) Cell wall controls the movements of materials into and out of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d) Nucleus regulates and controls all cell activities, acting as the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brain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 of the cell.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69"/>
            <a:ext cx="86868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2. Match the cell part to the </a:t>
            </a:r>
            <a:r>
              <a:rPr lang="en-US" altLang="en-US" i="1" dirty="0">
                <a:solidFill>
                  <a:srgbClr val="6600FF"/>
                </a:solidFill>
                <a:effectLst/>
              </a:rPr>
              <a:t>nickname</a:t>
            </a:r>
            <a:r>
              <a:rPr lang="en-US" altLang="en-US" dirty="0">
                <a:solidFill>
                  <a:srgbClr val="6600FF"/>
                </a:solidFill>
                <a:effectLst/>
              </a:rPr>
              <a:t>.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1) Cytoplasm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2) Nuclear membrane 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3) Vacuoles</a:t>
            </a:r>
          </a:p>
          <a:p>
            <a:pPr>
              <a:buNone/>
            </a:pPr>
            <a:endParaRPr lang="en-US" altLang="en-US" dirty="0">
              <a:solidFill>
                <a:srgbClr val="6600FF"/>
              </a:solidFill>
              <a:effectLst/>
            </a:endParaRP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a. Gate of the nucleus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b. Area of movement where cell parts move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c. Storage tanks</a:t>
            </a:r>
          </a:p>
        </p:txBody>
      </p:sp>
    </p:spTree>
    <p:extLst>
      <p:ext uri="{BB962C8B-B14F-4D97-AF65-F5344CB8AC3E}">
        <p14:creationId xmlns:p14="http://schemas.microsoft.com/office/powerpoint/2010/main" val="32008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School analogy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838200"/>
            <a:ext cx="8680704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Cut the doors/windows – just three sides.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the schoolhouse onto colorful paper and trace the box space.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Remove the schoolhouse and cut out the square place descriptions.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Determine where each square goes – and then glue!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schoolhouse over top and glue.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391FB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074" r="1807"/>
          <a:stretch>
            <a:fillRect/>
          </a:stretch>
        </p:blipFill>
        <p:spPr bwMode="auto">
          <a:xfrm>
            <a:off x="1876425" y="0"/>
            <a:ext cx="52863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3757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>
            <a:fillRect/>
          </a:stretch>
        </p:blipFill>
        <p:spPr bwMode="auto">
          <a:xfrm>
            <a:off x="1919288" y="0"/>
            <a:ext cx="531971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68470</TotalTime>
  <Words>1340</Words>
  <Application>Microsoft Office PowerPoint</Application>
  <PresentationFormat>On-screen Show (4:3)</PresentationFormat>
  <Paragraphs>302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Tahoma</vt:lpstr>
      <vt:lpstr>Verdana</vt:lpstr>
      <vt:lpstr>Wingdings</vt:lpstr>
      <vt:lpstr>Curtain Call</vt:lpstr>
      <vt:lpstr>Default Design</vt:lpstr>
      <vt:lpstr>Oct. 16, 2019</vt:lpstr>
      <vt:lpstr>Checklist: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Spontaneous Generation</vt:lpstr>
      <vt:lpstr>Spontaneous Generation</vt:lpstr>
      <vt:lpstr>PowerPoint Presentation</vt:lpstr>
      <vt:lpstr>Cell Theory</vt:lpstr>
      <vt:lpstr>Francesco Redi (1668)</vt:lpstr>
      <vt:lpstr>A short video</vt:lpstr>
      <vt:lpstr>Microscope…Micro / Scope</vt:lpstr>
      <vt:lpstr>PowerPoint Presentation</vt:lpstr>
      <vt:lpstr>Stations?</vt:lpstr>
      <vt:lpstr>Compound Microscope</vt:lpstr>
      <vt:lpstr>MRS. NERG-C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Eggs – let’s egg-speriment!!!</vt:lpstr>
      <vt:lpstr>PowerPoint Presentation</vt:lpstr>
      <vt:lpstr>Check your chart</vt:lpstr>
      <vt:lpstr>CELLS</vt:lpstr>
      <vt:lpstr>Osmosis – “osmos” is Greek…to push</vt:lpstr>
      <vt:lpstr>Cell Membrane</vt:lpstr>
      <vt:lpstr>Cell Wall</vt:lpstr>
      <vt:lpstr>Nucleus</vt:lpstr>
      <vt:lpstr>Nucleolus</vt:lpstr>
      <vt:lpstr>Nuclear Membrane</vt:lpstr>
      <vt:lpstr>Chromosomes</vt:lpstr>
      <vt:lpstr>Vacuole</vt:lpstr>
      <vt:lpstr>Chloroplast</vt:lpstr>
      <vt:lpstr>Endoplasmic Reticulum</vt:lpstr>
      <vt:lpstr>Cytoplasm</vt:lpstr>
      <vt:lpstr>Ribosomes</vt:lpstr>
      <vt:lpstr>Lysosomes</vt:lpstr>
      <vt:lpstr>Mitochondria</vt:lpstr>
      <vt:lpstr>Golgi Body</vt:lpstr>
      <vt:lpstr>The Whole City…</vt:lpstr>
      <vt:lpstr>PowerPoint Presentation</vt:lpstr>
      <vt:lpstr>PowerPoint Presentation</vt:lpstr>
      <vt:lpstr>School analogy</vt:lpstr>
      <vt:lpstr>PowerPoint Presentation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1344</cp:revision>
  <cp:lastPrinted>2019-02-25T17:10:48Z</cp:lastPrinted>
  <dcterms:created xsi:type="dcterms:W3CDTF">2006-07-19T23:42:34Z</dcterms:created>
  <dcterms:modified xsi:type="dcterms:W3CDTF">2019-10-16T13:31:56Z</dcterms:modified>
</cp:coreProperties>
</file>