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65" r:id="rId2"/>
    <p:sldId id="381" r:id="rId3"/>
    <p:sldId id="267" r:id="rId4"/>
    <p:sldId id="295" r:id="rId5"/>
    <p:sldId id="382" r:id="rId6"/>
    <p:sldId id="383" r:id="rId7"/>
    <p:sldId id="298" r:id="rId8"/>
    <p:sldId id="299" r:id="rId9"/>
    <p:sldId id="300" r:id="rId10"/>
    <p:sldId id="301" r:id="rId11"/>
    <p:sldId id="335" r:id="rId12"/>
    <p:sldId id="386" r:id="rId13"/>
    <p:sldId id="387" r:id="rId14"/>
    <p:sldId id="339" r:id="rId15"/>
    <p:sldId id="340" r:id="rId16"/>
    <p:sldId id="292" r:id="rId17"/>
    <p:sldId id="269" r:id="rId18"/>
    <p:sldId id="293" r:id="rId19"/>
    <p:sldId id="270" r:id="rId20"/>
    <p:sldId id="271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370" r:id="rId29"/>
    <p:sldId id="397" r:id="rId30"/>
    <p:sldId id="369" r:id="rId31"/>
    <p:sldId id="406" r:id="rId32"/>
    <p:sldId id="398" r:id="rId33"/>
    <p:sldId id="395" r:id="rId34"/>
    <p:sldId id="396" r:id="rId35"/>
    <p:sldId id="276" r:id="rId36"/>
    <p:sldId id="277" r:id="rId37"/>
    <p:sldId id="278" r:id="rId38"/>
    <p:sldId id="279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43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56" r:id="rId75"/>
    <p:sldId id="257" r:id="rId76"/>
    <p:sldId id="258" r:id="rId77"/>
    <p:sldId id="259" r:id="rId78"/>
    <p:sldId id="260" r:id="rId79"/>
    <p:sldId id="261" r:id="rId80"/>
    <p:sldId id="262" r:id="rId81"/>
    <p:sldId id="263" r:id="rId82"/>
    <p:sldId id="447" r:id="rId83"/>
    <p:sldId id="448" r:id="rId84"/>
    <p:sldId id="449" r:id="rId85"/>
    <p:sldId id="450" r:id="rId86"/>
    <p:sldId id="451" r:id="rId87"/>
    <p:sldId id="452" r:id="rId88"/>
    <p:sldId id="453" r:id="rId89"/>
    <p:sldId id="454" r:id="rId90"/>
    <p:sldId id="455" r:id="rId91"/>
    <p:sldId id="456" r:id="rId92"/>
    <p:sldId id="457" r:id="rId93"/>
    <p:sldId id="458" r:id="rId94"/>
    <p:sldId id="459" r:id="rId95"/>
    <p:sldId id="460" r:id="rId96"/>
    <p:sldId id="461" r:id="rId97"/>
    <p:sldId id="462" r:id="rId98"/>
    <p:sldId id="463" r:id="rId99"/>
    <p:sldId id="464" r:id="rId100"/>
    <p:sldId id="465" r:id="rId101"/>
    <p:sldId id="466" r:id="rId102"/>
    <p:sldId id="467" r:id="rId103"/>
    <p:sldId id="468" r:id="rId104"/>
    <p:sldId id="469" r:id="rId105"/>
    <p:sldId id="470" r:id="rId106"/>
    <p:sldId id="264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C0AE-1580-4B05-B972-96352F4F8542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CE9-FDE2-41E5-8793-23B614482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16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62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CAB0CE-28E5-4D8D-A22F-6A1384018987}" type="slidenum">
              <a:rPr lang="en-US" altLang="en-US" sz="1200" smtClean="0">
                <a:latin typeface="Arial" charset="0"/>
                <a:ea typeface="MS PGothic" pitchFamily="34" charset="-128"/>
              </a:rPr>
              <a:pPr eaLnBrk="1" hangingPunct="1"/>
              <a:t>11</a:t>
            </a:fld>
            <a:endParaRPr lang="en-US" altLang="en-US" sz="120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Please note that Paul Karason is NOT suffering from methemoglobinemia – he turned himself blue by drinking a silver solution.  It makes a good attention getting picture for the “Blue People of Kentucky” which IS the genetic disorder methemoglobinemia.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A97B93-1999-414B-A041-8AC278506490}" type="slidenum">
              <a:rPr lang="en-US" altLang="en-US" sz="1200" smtClean="0"/>
              <a:pPr eaLnBrk="1" hangingPunct="1"/>
              <a:t>55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553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DEFDE-6BB8-4CB8-8E46-BAE4C6F32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58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1C8A-8D53-4E79-BE69-3D01688B6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2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96EB-6C6B-495C-8AB5-7F7A4D37D50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colorvisiontesting.com/ishihara.htm#demonstrationplat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6.wmf"/><Relationship Id="rId5" Type="http://schemas.openxmlformats.org/officeDocument/2006/relationships/image" Target="../media/image75.png"/><Relationship Id="rId4" Type="http://schemas.openxmlformats.org/officeDocument/2006/relationships/image" Target="../media/image74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excellence.org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9472"/>
            <a:ext cx="8686800" cy="6151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You need:</a:t>
            </a:r>
          </a:p>
          <a:p>
            <a:pPr marL="0" indent="0">
              <a:buNone/>
            </a:pPr>
            <a:r>
              <a:rPr lang="en-US" dirty="0" smtClean="0"/>
              <a:t>Clean paper (2) / pencil</a:t>
            </a:r>
          </a:p>
          <a:p>
            <a:pPr marL="0" indent="0">
              <a:buNone/>
            </a:pPr>
            <a:r>
              <a:rPr lang="en-US" sz="2000" i="1" dirty="0" err="1" smtClean="0">
                <a:solidFill>
                  <a:srgbClr val="0070C0"/>
                </a:solidFill>
              </a:rPr>
              <a:t>Spongebob</a:t>
            </a:r>
            <a:r>
              <a:rPr lang="en-US" sz="2000" i="1" dirty="0" smtClean="0">
                <a:solidFill>
                  <a:srgbClr val="0070C0"/>
                </a:solidFill>
              </a:rPr>
              <a:t>: Blood type &amp; Sex-Linked WS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Snowman Project (lab and new picture</a:t>
            </a:r>
            <a:r>
              <a:rPr lang="en-US" sz="2000" i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Studying Pedigree WS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Warm Up:</a:t>
            </a:r>
          </a:p>
          <a:p>
            <a:pPr marL="0" indent="0">
              <a:buNone/>
            </a:pPr>
            <a:r>
              <a:rPr lang="en-US" dirty="0" smtClean="0"/>
              <a:t>What is the GENOTYPE</a:t>
            </a:r>
          </a:p>
          <a:p>
            <a:pPr marL="0" indent="0">
              <a:buNone/>
            </a:pPr>
            <a:r>
              <a:rPr lang="en-US" dirty="0" smtClean="0"/>
              <a:t>of Alan?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 CAN: </a:t>
            </a:r>
            <a:r>
              <a:rPr lang="en-US" dirty="0" smtClean="0">
                <a:solidFill>
                  <a:srgbClr val="7030A0"/>
                </a:solidFill>
              </a:rPr>
              <a:t>interpret a pedigree and identify genetic disorders.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Jan. </a:t>
            </a:r>
            <a:r>
              <a:rPr lang="en-US" dirty="0"/>
              <a:t>9</a:t>
            </a:r>
            <a:r>
              <a:rPr lang="en-US" dirty="0" smtClean="0"/>
              <a:t>,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7" y="1970035"/>
            <a:ext cx="4957763" cy="3305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19400" y="4191000"/>
            <a:ext cx="24384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double helix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5" name="AutoShape 4" descr="Image result for double helix"/>
          <p:cNvSpPr>
            <a:spLocks noChangeAspect="1" noChangeArrowheads="1"/>
          </p:cNvSpPr>
          <p:nvPr/>
        </p:nvSpPr>
        <p:spPr bwMode="auto">
          <a:xfrm>
            <a:off x="322263" y="-14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6" name="AutoShape 6" descr="Image result for double helix"/>
          <p:cNvSpPr>
            <a:spLocks noChangeAspect="1" noChangeArrowheads="1"/>
          </p:cNvSpPr>
          <p:nvPr/>
        </p:nvSpPr>
        <p:spPr bwMode="auto">
          <a:xfrm>
            <a:off x="474663" y="138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7" name="AutoShape 8" descr="Image result for double helix"/>
          <p:cNvSpPr>
            <a:spLocks noChangeAspect="1" noChangeArrowheads="1"/>
          </p:cNvSpPr>
          <p:nvPr/>
        </p:nvSpPr>
        <p:spPr bwMode="auto">
          <a:xfrm>
            <a:off x="627063" y="290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8" name="AutoShape 10" descr="Image result for double helix"/>
          <p:cNvSpPr>
            <a:spLocks noChangeAspect="1" noChangeArrowheads="1"/>
          </p:cNvSpPr>
          <p:nvPr/>
        </p:nvSpPr>
        <p:spPr bwMode="auto">
          <a:xfrm>
            <a:off x="779463" y="44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8199" name="Picture 11" descr="C:\Users\Audrey_Garris\AppData\Local\Microsoft\Windows\Temporary Internet Files\Content.IE5\2IA4H4ZS\d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000"/>
            <a:ext cx="46482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724400" y="138113"/>
            <a:ext cx="373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724400" y="1117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Deoxyribonucleic Acid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76800" y="2971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Double Helix (twisted ladder) shape</a:t>
            </a:r>
          </a:p>
        </p:txBody>
      </p:sp>
    </p:spTree>
    <p:extLst>
      <p:ext uri="{BB962C8B-B14F-4D97-AF65-F5344CB8AC3E}">
        <p14:creationId xmlns:p14="http://schemas.microsoft.com/office/powerpoint/2010/main" val="3177469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180975" y="2895600"/>
            <a:ext cx="878205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Looking a bit more into the </a:t>
            </a:r>
            <a:r>
              <a:rPr lang="en-US" altLang="en-US" sz="2800" b="1"/>
              <a:t>genetics</a:t>
            </a:r>
            <a:r>
              <a:rPr lang="en-US" altLang="en-US" sz="2800"/>
              <a:t> involved, horses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have </a:t>
            </a:r>
            <a:r>
              <a:rPr lang="en-US" altLang="en-US" sz="2800" b="1" i="1" u="sng">
                <a:solidFill>
                  <a:srgbClr val="FF0000"/>
                </a:solidFill>
              </a:rPr>
              <a:t>32</a:t>
            </a:r>
            <a:r>
              <a:rPr lang="en-US" altLang="en-US" sz="2800"/>
              <a:t> pairs of chromosomes while donkeys have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only </a:t>
            </a:r>
            <a:r>
              <a:rPr lang="en-US" altLang="en-US" sz="2800" b="1" i="1" u="sng">
                <a:solidFill>
                  <a:srgbClr val="FF0000"/>
                </a:solidFill>
              </a:rPr>
              <a:t>31</a:t>
            </a:r>
            <a:r>
              <a:rPr lang="en-US" altLang="en-US" sz="2800"/>
              <a:t> pairs. When a male donkey and a female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horse mate, they produce a </a:t>
            </a:r>
            <a:r>
              <a:rPr lang="en-US" altLang="en-US" sz="2800" b="1"/>
              <a:t>mule</a:t>
            </a:r>
            <a:r>
              <a:rPr lang="en-US" altLang="en-US" sz="2800"/>
              <a:t> (a male horse with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 female donkey produces a different creature called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 hinny).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26628" name="Picture 6" descr="aam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28600"/>
            <a:ext cx="44529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3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Okay, Twilight fans…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How could this relate to the Vampire vs. the Werewolf story-line in the Twilight series?</a:t>
            </a:r>
          </a:p>
        </p:txBody>
      </p:sp>
      <p:pic>
        <p:nvPicPr>
          <p:cNvPr id="27651" name="Picture 2" descr="https://upload.wikimedia.org/wikipedia/en/c/cf/Jacob_Bla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857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s://s-media-cache-ak0.pinimg.com/originals/c7/42/73/c742731973d88c84f08c2b8fad0312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6425"/>
            <a:ext cx="2667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4193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GENETIC ENGINEERING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438400"/>
            <a:ext cx="74676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selective, deliberate change of genes (genetic material) by humans.</a:t>
            </a:r>
          </a:p>
          <a:p>
            <a:pPr eaLnBrk="1" hangingPunct="1"/>
            <a:r>
              <a:rPr lang="en-US" altLang="en-US" smtClean="0"/>
              <a:t>The technique of removing, modifying or adding genes to a DNA molecule in order to change the information it contains. </a:t>
            </a:r>
          </a:p>
        </p:txBody>
      </p:sp>
    </p:spTree>
    <p:extLst>
      <p:ext uri="{BB962C8B-B14F-4D97-AF65-F5344CB8AC3E}">
        <p14:creationId xmlns:p14="http://schemas.microsoft.com/office/powerpoint/2010/main" val="797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6401" name="Group 17"/>
          <p:cNvGraphicFramePr>
            <a:graphicFrameLocks noGrp="1"/>
          </p:cNvGraphicFramePr>
          <p:nvPr/>
        </p:nvGraphicFramePr>
        <p:xfrm>
          <a:off x="1371600" y="866775"/>
          <a:ext cx="6400800" cy="2378075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2" name="Rectangle 18"/>
          <p:cNvSpPr>
            <a:spLocks noChangeArrowheads="1"/>
          </p:cNvSpPr>
          <p:nvPr/>
        </p:nvSpPr>
        <p:spPr bwMode="auto">
          <a:xfrm>
            <a:off x="4479925" y="3244850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</p:txBody>
      </p:sp>
      <p:graphicFrame>
        <p:nvGraphicFramePr>
          <p:cNvPr id="16415" name="Group 31"/>
          <p:cNvGraphicFramePr>
            <a:graphicFrameLocks noGrp="1"/>
          </p:cNvGraphicFramePr>
          <p:nvPr/>
        </p:nvGraphicFramePr>
        <p:xfrm>
          <a:off x="381000" y="4160838"/>
          <a:ext cx="8686800" cy="2468836"/>
        </p:xfrm>
        <a:graphic>
          <a:graphicData uri="http://schemas.openxmlformats.org/drawingml/2006/table">
            <a:tbl>
              <a:tblPr/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French genetic researchers created Alba for artist Eduardo Kac. Thanks to genes borrowed from a jellyfish, the albino rabbit glows green when placed under special lighting. In regular light, Alba appears like any other furry white rabbit. But place her under a black light, and her eyes, whiskers and fur glow a otherworldly green.</a:t>
                      </a:r>
                    </a:p>
                  </a:txBody>
                  <a:tcPr marT="45698" marB="4569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5" name="Rectangle 28"/>
          <p:cNvSpPr>
            <a:spLocks noChangeArrowheads="1"/>
          </p:cNvSpPr>
          <p:nvPr/>
        </p:nvSpPr>
        <p:spPr bwMode="auto">
          <a:xfrm>
            <a:off x="4479925" y="53514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9706" name="Picture 6" descr="alba_gre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962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8" descr="albaow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2884488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Oval 29"/>
          <p:cNvSpPr>
            <a:spLocks noChangeArrowheads="1"/>
          </p:cNvSpPr>
          <p:nvPr/>
        </p:nvSpPr>
        <p:spPr bwMode="auto">
          <a:xfrm>
            <a:off x="5181600" y="1447800"/>
            <a:ext cx="2514600" cy="1752600"/>
          </a:xfrm>
          <a:prstGeom prst="ellips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483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7426" name="Group 18"/>
          <p:cNvGraphicFramePr>
            <a:graphicFrameLocks noGrp="1"/>
          </p:cNvGraphicFramePr>
          <p:nvPr/>
        </p:nvGraphicFramePr>
        <p:xfrm>
          <a:off x="1371600" y="866775"/>
          <a:ext cx="6400800" cy="2651676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</a:t>
                      </a:r>
                    </a:p>
                  </a:txBody>
                  <a:tcPr marT="45678" marB="4567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marT="45678" marB="4567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6" name="Rectangle 19"/>
          <p:cNvSpPr>
            <a:spLocks noChangeArrowheads="1"/>
          </p:cNvSpPr>
          <p:nvPr/>
        </p:nvSpPr>
        <p:spPr bwMode="auto">
          <a:xfrm>
            <a:off x="4479925" y="3517900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</p:txBody>
      </p:sp>
      <p:graphicFrame>
        <p:nvGraphicFramePr>
          <p:cNvPr id="17438" name="Group 30"/>
          <p:cNvGraphicFramePr>
            <a:graphicFrameLocks noGrp="1"/>
          </p:cNvGraphicFramePr>
          <p:nvPr/>
        </p:nvGraphicFramePr>
        <p:xfrm>
          <a:off x="228600" y="4433888"/>
          <a:ext cx="9144000" cy="1798637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8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"Glow in the dark" fish. these genetically modified fish were developed by a Taiwanese aquatic firm, Taikong Group. They are planning to reproduce these fish in numbers and sell them for pets.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9" name="Rectangle 29"/>
          <p:cNvSpPr>
            <a:spLocks noChangeArrowheads="1"/>
          </p:cNvSpPr>
          <p:nvPr/>
        </p:nvSpPr>
        <p:spPr bwMode="auto">
          <a:xfrm>
            <a:off x="4479925" y="53498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30" name="Picture 6" descr="glow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6210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8" descr="glowfis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77863"/>
            <a:ext cx="44196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1119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474" name="Group 18"/>
          <p:cNvGraphicFramePr>
            <a:graphicFrameLocks noGrp="1"/>
          </p:cNvGraphicFramePr>
          <p:nvPr/>
        </p:nvGraphicFramePr>
        <p:xfrm>
          <a:off x="1371600" y="1119188"/>
          <a:ext cx="6400800" cy="26974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1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4479925" y="38163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762000" y="4457700"/>
          <a:ext cx="7750175" cy="1371600"/>
        </p:xfrm>
        <a:graphic>
          <a:graphicData uri="http://schemas.openxmlformats.org/drawingml/2006/table">
            <a:tbl>
              <a:tblPr/>
              <a:tblGrid>
                <a:gridCol w="775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Scientists in the agriculture department of the Hebrew University in Rehovot, have genetically engineered a chicken that has no feathers.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53" name="Rectangle 29"/>
          <p:cNvSpPr>
            <a:spLocks noChangeArrowheads="1"/>
          </p:cNvSpPr>
          <p:nvPr/>
        </p:nvSpPr>
        <p:spPr bwMode="auto">
          <a:xfrm>
            <a:off x="4479925" y="50990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1754" name="Picture 6" descr="feather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19732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 descr="featherles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3746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" y="304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Remember, test Friday (11/2) – and we still have to learn about sex-linked traits.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3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Bikini Botto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02" y="-228600"/>
            <a:ext cx="967898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34636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More practice problems…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315368" y="872835"/>
            <a:ext cx="4021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 b="1" i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Bikini Bottom Genetics!</a:t>
            </a:r>
          </a:p>
        </p:txBody>
      </p:sp>
      <p:pic>
        <p:nvPicPr>
          <p:cNvPr id="44037" name="Picture 3" descr="Image result for patrick from sponge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90950"/>
            <a:ext cx="18129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93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33061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PHENO</a:t>
            </a:r>
            <a:r>
              <a:rPr lang="en-US" sz="2000" dirty="0" smtClean="0"/>
              <a:t>-type = the way it </a:t>
            </a:r>
            <a:r>
              <a:rPr lang="en-US" sz="2000" i="1" u="sng" dirty="0" smtClean="0">
                <a:solidFill>
                  <a:srgbClr val="FF0000"/>
                </a:solidFill>
              </a:rPr>
              <a:t>looks</a:t>
            </a:r>
            <a:r>
              <a:rPr lang="en-US" sz="2000" dirty="0" smtClean="0"/>
              <a:t> on the outside (based on genetics)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8" y="4319657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" y="761878"/>
            <a:ext cx="8905875" cy="200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3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1383" y="1467318"/>
            <a:ext cx="21463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0935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6200000" flipH="1">
            <a:off x="1206497" y="2420408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1" y="3079220"/>
            <a:ext cx="34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Wait, so SpongeBob said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“GENO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 I need to tell what genes are possible if they have a tall head?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Image result for Patric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1" y="2643595"/>
            <a:ext cx="2573869" cy="349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9"/>
            <a:ext cx="92456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8334" y="128637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466" y="1286373"/>
            <a:ext cx="9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264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Image result for round blue spong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367338"/>
            <a:ext cx="1066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 descr="Image result for spongebob lo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29000"/>
            <a:ext cx="2501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Image result for cartoon eyes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660775"/>
            <a:ext cx="13335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 descr="Image result for cartoon hai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335338"/>
            <a:ext cx="19621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0" descr="Image result for cartoon smil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251325"/>
            <a:ext cx="908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262313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Bob = S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53075" y="2644775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Susie = 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233044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Susie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Bob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243859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1945" y="13855"/>
            <a:ext cx="77724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C</a:t>
            </a:r>
            <a:r>
              <a:rPr lang="en-US" altLang="en-US" sz="4000" dirty="0" smtClean="0">
                <a:solidFill>
                  <a:srgbClr val="FF0000"/>
                </a:solidFill>
              </a:rPr>
              <a:t>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FF0000"/>
                </a:solidFill>
              </a:rPr>
              <a:t>ONE WINNER</a:t>
            </a:r>
          </a:p>
        </p:txBody>
      </p:sp>
      <p:pic>
        <p:nvPicPr>
          <p:cNvPr id="2050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523"/>
            <a:ext cx="8382000" cy="62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Incomplete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7030A0"/>
                </a:solidFill>
              </a:rPr>
              <a:t>Blending</a:t>
            </a:r>
          </a:p>
        </p:txBody>
      </p:sp>
      <p:pic>
        <p:nvPicPr>
          <p:cNvPr id="14339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2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940633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347803"/>
            <a:ext cx="66294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5363" name="Picture 2" descr="http://4.bp.blogspot.com/-wlv6XeUpaDw/Vqd_mv91SYI/AAAAAAAAAzo/YHZ6X4jWgrk/s1600/co-dominance-in-roan-c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75" y="119"/>
            <a:ext cx="8702777" cy="643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83" y="1094357"/>
            <a:ext cx="8569962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83" y="2188714"/>
            <a:ext cx="1241114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97238">
            <a:off x="1510925" y="1928254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597238">
            <a:off x="2711293" y="4224329"/>
            <a:ext cx="168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9652" y="4491340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Holiday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597238">
            <a:off x="3939737" y="4171505"/>
            <a:ext cx="16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 (Weather?)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7419" y="3337225"/>
            <a:ext cx="118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2350" y="4639741"/>
            <a:ext cx="117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2720" y="4671260"/>
            <a:ext cx="124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81712" y="3537214"/>
            <a:ext cx="175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ELA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@ 11:30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839261"/>
            <a:ext cx="119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*End </a:t>
            </a:r>
            <a:r>
              <a:rPr lang="en-US" i="1" dirty="0" err="1" smtClean="0">
                <a:solidFill>
                  <a:srgbClr val="FF0000"/>
                </a:solidFill>
              </a:rPr>
              <a:t>Qtr</a:t>
            </a:r>
            <a:r>
              <a:rPr lang="en-US" i="1" dirty="0" smtClean="0">
                <a:solidFill>
                  <a:srgbClr val="FF0000"/>
                </a:solidFill>
              </a:rPr>
              <a:t>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573" y="2688609"/>
            <a:ext cx="89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“B” day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539014" y="2019318"/>
            <a:ext cx="530522" cy="4208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20891" y="3554006"/>
            <a:ext cx="185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Math @ 11:30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9490" y="3706260"/>
            <a:ext cx="1754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Genetics TEST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0003" y="3138174"/>
            <a:ext cx="421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No elective 1A…stay with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homebase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6387" name="Picture 2" descr="Image result for r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144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0242" y="5934670"/>
            <a:ext cx="22236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ＭＳ Ｐゴシック" pitchFamily="-9" charset="-128"/>
              </a:rPr>
              <a:t>ROAN</a:t>
            </a:r>
          </a:p>
        </p:txBody>
      </p:sp>
    </p:spTree>
    <p:extLst>
      <p:ext uri="{BB962C8B-B14F-4D97-AF65-F5344CB8AC3E}">
        <p14:creationId xmlns:p14="http://schemas.microsoft.com/office/powerpoint/2010/main" val="871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cxnSp>
        <p:nvCxnSpPr>
          <p:cNvPr id="18435" name="Straight Connector 3"/>
          <p:cNvCxnSpPr>
            <a:cxnSpLocks noChangeShapeType="1"/>
          </p:cNvCxnSpPr>
          <p:nvPr/>
        </p:nvCxnSpPr>
        <p:spPr bwMode="auto">
          <a:xfrm>
            <a:off x="1647825" y="2438400"/>
            <a:ext cx="5334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6" name="Straight Connector 5"/>
          <p:cNvCxnSpPr>
            <a:cxnSpLocks noChangeShapeType="1"/>
          </p:cNvCxnSpPr>
          <p:nvPr/>
        </p:nvCxnSpPr>
        <p:spPr bwMode="auto">
          <a:xfrm>
            <a:off x="4303713" y="1828800"/>
            <a:ext cx="0" cy="50292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17875" y="1066800"/>
            <a:ext cx="242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Blood type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54538" y="1687513"/>
            <a:ext cx="2427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Genotype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47825" y="1697038"/>
            <a:ext cx="242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Phenotype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11338" y="2830513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6413" y="3567113"/>
            <a:ext cx="2100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11338" y="4343400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AB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11338" y="5105400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Type O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54575" y="2852738"/>
            <a:ext cx="94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AA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81563" y="3538538"/>
            <a:ext cx="94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BB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81563" y="4357688"/>
            <a:ext cx="942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AB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81563" y="5133975"/>
            <a:ext cx="942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OO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24538" y="2830513"/>
            <a:ext cx="94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/>
              <a:t>AO</a:t>
            </a:r>
          </a:p>
        </p:txBody>
      </p:sp>
      <p:sp>
        <p:nvSpPr>
          <p:cNvPr id="18449" name="TextBox 21"/>
          <p:cNvSpPr txBox="1">
            <a:spLocks noChangeArrowheads="1"/>
          </p:cNvSpPr>
          <p:nvPr/>
        </p:nvSpPr>
        <p:spPr bwMode="auto">
          <a:xfrm>
            <a:off x="5857875" y="3538538"/>
            <a:ext cx="94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dirty="0"/>
              <a:t>BO</a:t>
            </a:r>
          </a:p>
        </p:txBody>
      </p:sp>
    </p:spTree>
    <p:extLst>
      <p:ext uri="{BB962C8B-B14F-4D97-AF65-F5344CB8AC3E}">
        <p14:creationId xmlns:p14="http://schemas.microsoft.com/office/powerpoint/2010/main" val="20463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184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8" y="1371600"/>
            <a:ext cx="9245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19668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080090" cy="645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5076825" cy="8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33687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9000" y="1295400"/>
              <a:ext cx="4103687" cy="403383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6346" y="768350"/>
              <a:ext cx="1" cy="456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2319"/>
              <a:ext cx="469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80165" y="429491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3469" y="17526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3469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3655" y="42949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9947" y="37337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3437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0325" y="175952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3437" y="178030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0165" y="17525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7874" y="37337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2147" y="17525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6783" y="373379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" y="34587"/>
            <a:ext cx="1965655" cy="17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33687" y="768350"/>
            <a:ext cx="4699000" cy="4560888"/>
            <a:chOff x="2833687" y="768350"/>
            <a:chExt cx="4699000" cy="4560888"/>
          </a:xfrm>
        </p:grpSpPr>
        <p:sp>
          <p:nvSpPr>
            <p:cNvPr id="7" name="Rectangle 6"/>
            <p:cNvSpPr/>
            <p:nvPr/>
          </p:nvSpPr>
          <p:spPr bwMode="auto">
            <a:xfrm>
              <a:off x="3429000" y="1295400"/>
              <a:ext cx="4103687" cy="403383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396346" y="768350"/>
              <a:ext cx="1" cy="456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 flipH="1">
              <a:off x="2833687" y="3312319"/>
              <a:ext cx="469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80165" y="429491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469" y="17526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469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655" y="42949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9947" y="37337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3437" y="3733800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325" y="175952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437" y="178030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165" y="1752599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874" y="37337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2147" y="1752598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6783" y="3733797"/>
            <a:ext cx="72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9" y="15874"/>
            <a:ext cx="1594573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55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43434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</a:rPr>
              <a:t>Karyotype</a:t>
            </a:r>
            <a:r>
              <a:rPr lang="en-US" sz="3600" b="1" dirty="0" smtClean="0">
                <a:solidFill>
                  <a:srgbClr val="FF0000"/>
                </a:solidFill>
              </a:rPr>
              <a:t> – a picture of the actual chromosomes of an organism.  Typically used for genetic research.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/>
          <a:lstStyle/>
          <a:p>
            <a:r>
              <a:rPr lang="en-US" u="sng" dirty="0" smtClean="0"/>
              <a:t>Snowman Genetics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– find a partner…any “buddy” but make sure you are working or you’ll have to work alone.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Two – determine who is “Parent 1” and who is “Parent 2” (we aren’t using Mom and Dad – and there’s a reason!)</a:t>
            </a:r>
          </a:p>
        </p:txBody>
      </p:sp>
    </p:spTree>
    <p:extLst>
      <p:ext uri="{BB962C8B-B14F-4D97-AF65-F5344CB8AC3E}">
        <p14:creationId xmlns:p14="http://schemas.microsoft.com/office/powerpoint/2010/main" val="29197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/>
          <a:lstStyle/>
          <a:p>
            <a:r>
              <a:rPr lang="en-US" u="sng" dirty="0" smtClean="0"/>
              <a:t>Snowman Genetics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Each parent will flip a coin to determine alleles for the offspring (2 parents so each offspring must have TWO alleles – one from each parent).  If you flip heads, circle the dominant allele.  If you flip tails, circle the recessive allele.</a:t>
            </a:r>
          </a:p>
          <a:p>
            <a:r>
              <a:rPr lang="en-US" dirty="0">
                <a:solidFill>
                  <a:srgbClr val="FF0000"/>
                </a:solidFill>
              </a:rPr>
              <a:t>Based on the alleles, determine the traits for your snowman.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Draw/color your creation – it will be a PROJECT</a:t>
            </a:r>
            <a:r>
              <a:rPr lang="en-US" dirty="0"/>
              <a:t>.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229600" cy="3733799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00B050"/>
                </a:solidFill>
              </a:rPr>
              <a:t>Review notes on genetics </a:t>
            </a:r>
            <a:endParaRPr lang="en-US" sz="4300" dirty="0" smtClean="0">
              <a:solidFill>
                <a:srgbClr val="FF0000"/>
              </a:solidFill>
            </a:endParaRPr>
          </a:p>
          <a:p>
            <a:r>
              <a:rPr lang="en-US" sz="43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</a:t>
            </a:r>
            <a:r>
              <a:rPr lang="en-US" sz="43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</a:p>
          <a:p>
            <a:r>
              <a:rPr lang="en-US" sz="4300" i="1" dirty="0" smtClean="0">
                <a:solidFill>
                  <a:srgbClr val="FF0000"/>
                </a:solidFill>
              </a:rPr>
              <a:t>Pedigree</a:t>
            </a:r>
            <a:endParaRPr lang="en-US" sz="4300" i="1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13855"/>
            <a:ext cx="8001000" cy="8520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Genetics</a:t>
            </a:r>
            <a:endParaRPr lang="en-US" sz="36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54" y="3690556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Flip a coin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5222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Heads = Dominant</a:t>
            </a:r>
          </a:p>
          <a:p>
            <a:r>
              <a:rPr lang="en-US" sz="2400" dirty="0" smtClean="0"/>
              <a:t>Tails = Recessive</a:t>
            </a:r>
            <a:endParaRPr lang="en-US" sz="2400" dirty="0"/>
          </a:p>
        </p:txBody>
      </p:sp>
      <p:pic>
        <p:nvPicPr>
          <p:cNvPr id="3075" name="Picture 3" descr="C:\Users\Audrey_Garris\AppData\Local\Microsoft\Windows\Temporary Internet Files\Content.IE5\52HM2WD2\3600942160_afc5e34ac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4058126"/>
            <a:ext cx="1324553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udrey_Garris\AppData\Local\Microsoft\Windows\Temporary Internet Files\Content.IE5\9A1YJWPW\2013penn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46" y="4058126"/>
            <a:ext cx="1332548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427" y="4975175"/>
            <a:ext cx="539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Circle what you “flipped” into the Genotype box.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81" y="5859811"/>
            <a:ext cx="140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3920"/>
            <a:ext cx="9014380" cy="3046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206" y="2413827"/>
            <a:ext cx="9136980" cy="117062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95600" y="3061499"/>
            <a:ext cx="381000" cy="508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75383" y="3048315"/>
            <a:ext cx="309797" cy="48867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077" y="3016254"/>
            <a:ext cx="775802" cy="5139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72986" y="2977023"/>
            <a:ext cx="233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– body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7" grpId="0" animBg="1"/>
      <p:bldP spid="21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734"/>
            <a:ext cx="8563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199" y="152400"/>
            <a:ext cx="3457575" cy="42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4"/>
            <a:ext cx="9067800" cy="4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26577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899636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3333FF"/>
                </a:solidFill>
              </a:rPr>
              <a:t>Bikini Bottom – </a:t>
            </a:r>
            <a:br>
              <a:rPr lang="en-US" altLang="en-US" sz="4000" smtClean="0">
                <a:solidFill>
                  <a:srgbClr val="3333FF"/>
                </a:solidFill>
              </a:rPr>
            </a:br>
            <a:r>
              <a:rPr lang="en-US" altLang="en-US" sz="4000" smtClean="0">
                <a:solidFill>
                  <a:srgbClr val="3333FF"/>
                </a:solidFill>
              </a:rPr>
              <a:t>Dihybrid crosses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685800" y="1452563"/>
            <a:ext cx="6248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Monohybrid = ONE trait…crossed</a:t>
            </a:r>
          </a:p>
          <a:p>
            <a:r>
              <a:rPr lang="en-US" altLang="en-US"/>
              <a:t>		-Punnett with FOUR boxes</a:t>
            </a:r>
          </a:p>
        </p:txBody>
      </p:sp>
      <p:pic>
        <p:nvPicPr>
          <p:cNvPr id="21508" name="Picture 2" descr="C:\Users\Audrey_Garris\AppData\Local\Microsoft\Windows\Temporary Internet Files\Content.IE5\SPEQQBM1\Punnett_hetero_x_hetero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91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01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Dihybrid = TWO traits…crossed</a:t>
            </a:r>
          </a:p>
          <a:p>
            <a:r>
              <a:rPr lang="en-US" altLang="en-US"/>
              <a:t>	-Punnett with _________________boxes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1938338"/>
            <a:ext cx="16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i="1">
                <a:solidFill>
                  <a:srgbClr val="3333FF"/>
                </a:solidFill>
              </a:rPr>
              <a:t>SIXTEEN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143000" y="2819400"/>
            <a:ext cx="7467600" cy="3810000"/>
          </a:xfrm>
          <a:prstGeom prst="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24582" name="Straight Connector 5"/>
          <p:cNvCxnSpPr>
            <a:cxnSpLocks noChangeShapeType="1"/>
            <a:stCxn id="24581" idx="2"/>
          </p:cNvCxnSpPr>
          <p:nvPr/>
        </p:nvCxnSpPr>
        <p:spPr bwMode="auto">
          <a:xfrm flipV="1">
            <a:off x="48768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3" name="Straight Connector 9"/>
          <p:cNvCxnSpPr>
            <a:cxnSpLocks noChangeShapeType="1"/>
          </p:cNvCxnSpPr>
          <p:nvPr/>
        </p:nvCxnSpPr>
        <p:spPr bwMode="auto">
          <a:xfrm flipV="1">
            <a:off x="28956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Straight Connector 10"/>
          <p:cNvCxnSpPr>
            <a:cxnSpLocks noChangeShapeType="1"/>
          </p:cNvCxnSpPr>
          <p:nvPr/>
        </p:nvCxnSpPr>
        <p:spPr bwMode="auto">
          <a:xfrm flipV="1">
            <a:off x="65532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5" name="Straight Connector 11"/>
          <p:cNvCxnSpPr>
            <a:cxnSpLocks noChangeShapeType="1"/>
          </p:cNvCxnSpPr>
          <p:nvPr/>
        </p:nvCxnSpPr>
        <p:spPr bwMode="auto">
          <a:xfrm flipH="1">
            <a:off x="762000" y="47244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6" name="Straight Connector 14"/>
          <p:cNvCxnSpPr>
            <a:cxnSpLocks noChangeShapeType="1"/>
          </p:cNvCxnSpPr>
          <p:nvPr/>
        </p:nvCxnSpPr>
        <p:spPr bwMode="auto">
          <a:xfrm flipH="1">
            <a:off x="762000" y="57150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7" name="Straight Connector 17"/>
          <p:cNvCxnSpPr>
            <a:cxnSpLocks noChangeShapeType="1"/>
          </p:cNvCxnSpPr>
          <p:nvPr/>
        </p:nvCxnSpPr>
        <p:spPr bwMode="auto">
          <a:xfrm flipH="1">
            <a:off x="762000" y="37338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25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109837"/>
            <a:ext cx="3566160" cy="473659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Humans have 23 pairs of chromosomes</a:t>
            </a:r>
          </a:p>
          <a:p>
            <a:pPr lvl="1"/>
            <a:r>
              <a:rPr lang="en-US" altLang="en-US" sz="2400" dirty="0" smtClean="0"/>
              <a:t>22 – autosomes</a:t>
            </a:r>
          </a:p>
          <a:p>
            <a:pPr lvl="1"/>
            <a:r>
              <a:rPr lang="en-US" altLang="en-US" sz="2400" dirty="0" smtClean="0"/>
              <a:t>1 – sex chromosome (X &amp; 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191000" cy="4191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724400" y="1828800"/>
            <a:ext cx="0" cy="3962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80764" y="1828800"/>
            <a:ext cx="0" cy="2895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41718" y="1828800"/>
            <a:ext cx="4156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24400" y="5791200"/>
            <a:ext cx="2667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91400" y="4724400"/>
            <a:ext cx="0" cy="108758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91400" y="4724400"/>
            <a:ext cx="1489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43800" y="4876800"/>
            <a:ext cx="0" cy="10875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80764" y="4876800"/>
            <a:ext cx="0" cy="10875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43800" y="5964382"/>
            <a:ext cx="1336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61118" y="4869873"/>
            <a:ext cx="1336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9436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876800" y="3048000"/>
            <a:ext cx="533400" cy="29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5848350" y="14478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Cell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43288" y="381000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Nucleus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rot="-5400000">
            <a:off x="-634206" y="1489869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Chromosome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 rot="-2383735">
            <a:off x="492125" y="443865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682875" y="362426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4217205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Sex-Linked Traits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Traits that affect genes on the </a:t>
            </a:r>
            <a:r>
              <a:rPr lang="en-US" sz="2800" b="1" dirty="0" smtClean="0">
                <a:solidFill>
                  <a:srgbClr val="FF0000"/>
                </a:solidFill>
              </a:rPr>
              <a:t>X chromosome</a:t>
            </a:r>
          </a:p>
          <a:p>
            <a:pPr lvl="3" eaLnBrk="1" hangingPunct="1">
              <a:defRPr/>
            </a:pPr>
            <a:r>
              <a:rPr lang="en-US" sz="2000" b="1" dirty="0" smtClean="0"/>
              <a:t>Females: XX			Males: XY</a:t>
            </a:r>
          </a:p>
          <a:p>
            <a:pPr eaLnBrk="1" hangingPunct="1">
              <a:defRPr/>
            </a:pPr>
            <a:r>
              <a:rPr lang="en-US" sz="2800" dirty="0" smtClean="0"/>
              <a:t>There are X-linked </a:t>
            </a:r>
            <a:r>
              <a:rPr lang="en-US" sz="2800" u="sng" dirty="0" smtClean="0">
                <a:solidFill>
                  <a:srgbClr val="FF0000"/>
                </a:solidFill>
              </a:rPr>
              <a:t>dominant</a:t>
            </a:r>
            <a:r>
              <a:rPr lang="en-US" sz="2800" dirty="0" smtClean="0"/>
              <a:t> and X-linked </a:t>
            </a:r>
            <a:r>
              <a:rPr lang="en-US" sz="2800" u="sng" dirty="0" smtClean="0">
                <a:solidFill>
                  <a:srgbClr val="FF0000"/>
                </a:solidFill>
              </a:rPr>
              <a:t>recessive</a:t>
            </a:r>
            <a:r>
              <a:rPr lang="en-US" sz="2800" dirty="0" smtClean="0"/>
              <a:t> traits</a:t>
            </a:r>
          </a:p>
          <a:p>
            <a:pPr eaLnBrk="1" hangingPunct="1">
              <a:defRPr/>
            </a:pPr>
            <a:r>
              <a:rPr lang="en-US" sz="2800" dirty="0" smtClean="0"/>
              <a:t>Males only have to inherit </a:t>
            </a:r>
            <a:r>
              <a:rPr lang="en-US" sz="2800" u="sng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version for it to show</a:t>
            </a:r>
          </a:p>
          <a:p>
            <a:pPr lvl="1" eaLnBrk="1" hangingPunct="1">
              <a:defRPr/>
            </a:pPr>
            <a:r>
              <a:rPr lang="en-US" sz="2400" dirty="0" smtClean="0"/>
              <a:t>Females can have a copy of the affected allele on 1 X chromosome and </a:t>
            </a:r>
            <a:r>
              <a:rPr lang="en-US" sz="2400" b="1" dirty="0" smtClean="0"/>
              <a:t>NOT </a:t>
            </a:r>
            <a:r>
              <a:rPr lang="en-US" sz="2400" dirty="0" smtClean="0"/>
              <a:t>have the disorder (</a:t>
            </a:r>
            <a:r>
              <a:rPr lang="en-US" sz="2400" u="sng" dirty="0" smtClean="0">
                <a:solidFill>
                  <a:srgbClr val="FF0000"/>
                </a:solidFill>
              </a:rPr>
              <a:t>carrier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/>
              <a:t>Examples of X-linked dominant </a:t>
            </a:r>
            <a:r>
              <a:rPr lang="en-US" sz="2800" dirty="0"/>
              <a:t>d</a:t>
            </a:r>
            <a:r>
              <a:rPr lang="en-US" sz="2800" dirty="0" smtClean="0"/>
              <a:t>isorders</a:t>
            </a:r>
            <a:r>
              <a:rPr lang="en-US" sz="2800" i="1" dirty="0">
                <a:solidFill>
                  <a:srgbClr val="0070C0"/>
                </a:solidFill>
              </a:rPr>
              <a:t>:</a:t>
            </a:r>
            <a:r>
              <a:rPr lang="en-US" sz="2800" i="1" dirty="0" smtClean="0">
                <a:solidFill>
                  <a:srgbClr val="0070C0"/>
                </a:solidFill>
              </a:rPr>
              <a:t> Vitamin D rickets</a:t>
            </a:r>
          </a:p>
          <a:p>
            <a:pPr eaLnBrk="1" hangingPunct="1">
              <a:defRPr/>
            </a:pPr>
            <a:r>
              <a:rPr lang="en-US" sz="2800" dirty="0" smtClean="0"/>
              <a:t>Examples of X-linked recessive </a:t>
            </a:r>
            <a:r>
              <a:rPr lang="en-US" sz="2800" dirty="0"/>
              <a:t>d</a:t>
            </a:r>
            <a:r>
              <a:rPr lang="en-US" sz="2800" dirty="0" smtClean="0"/>
              <a:t>isorders: </a:t>
            </a:r>
            <a:r>
              <a:rPr lang="en-US" sz="2800" i="1" dirty="0" smtClean="0">
                <a:solidFill>
                  <a:srgbClr val="0070C0"/>
                </a:solidFill>
              </a:rPr>
              <a:t>Color blindness, hemophilia, Duchenne muscular </a:t>
            </a:r>
            <a:r>
              <a:rPr lang="en-US" sz="2800" i="1" dirty="0">
                <a:solidFill>
                  <a:srgbClr val="0070C0"/>
                </a:solidFill>
              </a:rPr>
              <a:t>d</a:t>
            </a:r>
            <a:r>
              <a:rPr lang="en-US" sz="2800" i="1" dirty="0" smtClean="0">
                <a:solidFill>
                  <a:srgbClr val="0070C0"/>
                </a:solidFill>
              </a:rPr>
              <a:t>ystrophy</a:t>
            </a:r>
          </a:p>
        </p:txBody>
      </p:sp>
    </p:spTree>
    <p:extLst>
      <p:ext uri="{BB962C8B-B14F-4D97-AF65-F5344CB8AC3E}">
        <p14:creationId xmlns:p14="http://schemas.microsoft.com/office/powerpoint/2010/main" val="12363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7315200" cy="990600"/>
          </a:xfrm>
        </p:spPr>
        <p:txBody>
          <a:bodyPr/>
          <a:lstStyle/>
          <a:p>
            <a:r>
              <a:rPr lang="en-US" dirty="0" smtClean="0"/>
              <a:t>X-linked Recessive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172984" cy="5676222"/>
          </a:xfrm>
        </p:spPr>
      </p:pic>
    </p:spTree>
    <p:extLst>
      <p:ext uri="{BB962C8B-B14F-4D97-AF65-F5344CB8AC3E}">
        <p14:creationId xmlns:p14="http://schemas.microsoft.com/office/powerpoint/2010/main" val="21533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456" y="-8351"/>
            <a:ext cx="7315200" cy="1029406"/>
          </a:xfrm>
        </p:spPr>
        <p:txBody>
          <a:bodyPr/>
          <a:lstStyle/>
          <a:p>
            <a:r>
              <a:rPr lang="en-US" dirty="0" smtClean="0"/>
              <a:t>X-linked Dominant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135196" cy="5334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5" y="1066800"/>
            <a:ext cx="413519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2"/>
              </a:rPr>
              <a:t>Are you colorblind??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9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or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9731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lo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6929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55566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olo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86" y="1193301"/>
            <a:ext cx="44958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539853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kidding – the answer is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9" name="Group 3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066800" y="2971800"/>
          <a:ext cx="7010400" cy="37338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" y="131197"/>
            <a:ext cx="889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Punnett Squares for the sex-linked trait hemophilia</a:t>
            </a:r>
          </a:p>
        </p:txBody>
      </p:sp>
      <p:sp>
        <p:nvSpPr>
          <p:cNvPr id="22542" name="TextBox 5"/>
          <p:cNvSpPr txBox="1">
            <a:spLocks noChangeArrowheads="1"/>
          </p:cNvSpPr>
          <p:nvPr/>
        </p:nvSpPr>
        <p:spPr bwMode="auto">
          <a:xfrm>
            <a:off x="270164" y="685800"/>
            <a:ext cx="81740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Cross a heterozygous (</a:t>
            </a:r>
            <a:r>
              <a:rPr lang="en-US" altLang="en-US" sz="2400" b="1" dirty="0">
                <a:ea typeface="ＭＳ Ｐゴシック" pitchFamily="34" charset="-128"/>
              </a:rPr>
              <a:t>carrier</a:t>
            </a:r>
            <a:r>
              <a:rPr lang="en-US" altLang="en-US" sz="2400" dirty="0">
                <a:ea typeface="ＭＳ Ｐゴシック" pitchFamily="34" charset="-128"/>
              </a:rPr>
              <a:t>) female for hemophilia with a normal male: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			</a:t>
            </a:r>
            <a:r>
              <a:rPr lang="en-US" altLang="en-US" sz="2400" dirty="0" err="1">
                <a:ea typeface="ＭＳ Ｐゴシック" pitchFamily="34" charset="-128"/>
              </a:rPr>
              <a:t>X</a:t>
            </a:r>
            <a:r>
              <a:rPr lang="en-US" altLang="en-US" sz="2400" baseline="30000" dirty="0" err="1">
                <a:ea typeface="ＭＳ Ｐゴシック" pitchFamily="34" charset="-128"/>
              </a:rPr>
              <a:t>N</a:t>
            </a:r>
            <a:r>
              <a:rPr lang="en-US" altLang="en-US" sz="2400" dirty="0" err="1">
                <a:ea typeface="ＭＳ Ｐゴシック" pitchFamily="34" charset="-128"/>
              </a:rPr>
              <a:t>X</a:t>
            </a:r>
            <a:r>
              <a:rPr lang="en-US" altLang="en-US" sz="2400" baseline="30000" dirty="0" err="1">
                <a:ea typeface="ＭＳ Ｐゴシック" pitchFamily="34" charset="-128"/>
              </a:rPr>
              <a:t>n</a:t>
            </a:r>
            <a:r>
              <a:rPr lang="en-US" altLang="en-US" sz="2400" dirty="0">
                <a:ea typeface="ＭＳ Ｐゴシック" pitchFamily="34" charset="-128"/>
              </a:rPr>
              <a:t>  x  X</a:t>
            </a:r>
            <a:r>
              <a:rPr lang="en-US" altLang="en-US" sz="2400" baseline="30000" dirty="0">
                <a:ea typeface="ＭＳ Ｐゴシック" pitchFamily="34" charset="-128"/>
              </a:rPr>
              <a:t>N</a:t>
            </a:r>
            <a:r>
              <a:rPr lang="en-US" altLang="en-US" sz="2400" dirty="0">
                <a:ea typeface="ＭＳ Ｐゴシック" pitchFamily="34" charset="-128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ea typeface="ＭＳ Ｐゴシック" pitchFamily="34" charset="-128"/>
              </a:rPr>
              <a:t>     </a:t>
            </a:r>
            <a:r>
              <a:rPr lang="en-US" altLang="en-US" sz="2400" i="1" dirty="0">
                <a:ea typeface="ＭＳ Ｐゴシック" pitchFamily="34" charset="-128"/>
              </a:rPr>
              <a:t>N = Normal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ea typeface="ＭＳ Ｐゴシック" pitchFamily="34" charset="-128"/>
              </a:rPr>
              <a:t>	n = hemophilia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419" y="244028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36185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70164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92501" y="53444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033391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718148" y="350499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7192" y="35049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9096" y="515097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04770" y="515097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8148" y="530337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9425" y="53033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808445" y="5765041"/>
            <a:ext cx="233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Boy - Normal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7426" y="5782724"/>
            <a:ext cx="269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Boy - </a:t>
            </a:r>
            <a:r>
              <a:rPr lang="en-US" sz="2400" b="1" dirty="0" smtClean="0">
                <a:solidFill>
                  <a:srgbClr val="7030A0"/>
                </a:solidFill>
              </a:rPr>
              <a:t>Hemophilia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349" y="3966661"/>
            <a:ext cx="233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Girl - Normal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9096" y="3966865"/>
            <a:ext cx="286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Girl – Normal/carrier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18" grpId="0"/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smtClean="0"/>
              <a:t>Colorblindness is inherited as a sex-linked recessive disease.  An affected male marries a heterozygous female.  Draw a </a:t>
            </a:r>
            <a:r>
              <a:rPr lang="en-US" altLang="en-US" sz="2600" dirty="0"/>
              <a:t>P</a:t>
            </a:r>
            <a:r>
              <a:rPr lang="en-US" altLang="en-US" sz="2600" dirty="0" smtClean="0"/>
              <a:t>unnett square of the possible offspring.  What is the chance that they will have an affected child?  Could any of their daughters be affected?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990600" y="2963863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71682" y="2967335"/>
            <a:ext cx="280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try!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0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smtClean="0"/>
              <a:t>Colorblindness is inherited as a sex-linked recessive disease.  An affected male marries a heterozygous female.  Draw a </a:t>
            </a:r>
            <a:r>
              <a:rPr lang="en-US" altLang="en-US" sz="2600" dirty="0"/>
              <a:t>P</a:t>
            </a:r>
            <a:r>
              <a:rPr lang="en-US" altLang="en-US" sz="2600" dirty="0" smtClean="0"/>
              <a:t>unnett square of the possible offspring.  What is the chance that they will have an affected child?  </a:t>
            </a:r>
            <a:br>
              <a:rPr lang="en-US" altLang="en-US" sz="2600" dirty="0" smtClean="0"/>
            </a:br>
            <a:r>
              <a:rPr lang="en-US" altLang="en-US" sz="2600" dirty="0" smtClean="0"/>
              <a:t>Could any of their daughters be affected?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/>
          </p:nvPr>
        </p:nvGraphicFramePr>
        <p:xfrm>
          <a:off x="990600" y="2963863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513432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533400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0852" y="5352785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399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46" y="3665831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6752" y="366583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28600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830" y="366582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851" y="5333998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5365" y="2285998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3749" y="534234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5429" y="3665831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0326" y="31630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- hetero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44180" y="31441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– homo/rec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61577" y="4992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- hetero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4992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homo/rec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60326" y="4315216"/>
            <a:ext cx="18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 -carrier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33287" y="5822800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34521" y="4133588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Colorblind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776" y="5804011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Colorblind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2465" y="1782500"/>
            <a:ext cx="354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Yes – homozygous recessive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430055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50%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429" y="1371600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50%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Chromosomes – DNA wound into cute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Calibri"/>
              </a:rPr>
              <a:t>pkg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FF"/>
                </a:solidFill>
                <a:sym typeface="Calibri"/>
              </a:rPr>
              <a:t>Genes – section of  DNA/chromosome that codes for a specific trait</a:t>
            </a:r>
            <a:endParaRPr sz="2400" dirty="0"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sym typeface="Calibri"/>
              </a:rPr>
              <a:t>Traits – an organism’s physical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sym typeface="Calibri"/>
              </a:rPr>
              <a:t>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Phenotype – the way something looks on the outside (based on DNA)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Genotype – the genes inside (usually represented with two letters – LL,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91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 certain form of muscular dystrophy is inherited as a sex-linked, recessive gene.  Jack has muscular dystrophy.  Jane, Jack’s wife, is a carrier for muscular dystrophy.  What fraction of their daughters would you expect to have muscular dystrophy?  Sons?</a:t>
            </a:r>
          </a:p>
        </p:txBody>
      </p:sp>
      <p:graphicFrame>
        <p:nvGraphicFramePr>
          <p:cNvPr id="4" name="Group 35"/>
          <p:cNvGraphicFramePr>
            <a:graphicFrameLocks/>
          </p:cNvGraphicFramePr>
          <p:nvPr>
            <p:extLst/>
          </p:nvPr>
        </p:nvGraphicFramePr>
        <p:xfrm>
          <a:off x="990600" y="2514600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1393" y="171927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CARRIER = Heterozygous = “carries” the allele without having the disorder.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842" y="3131393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47" y="4990805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972833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967614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146121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14612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7321" y="1910209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068" y="335280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328" y="4928992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4371" y="1903936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9415" y="309799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0453" y="4956121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0326" y="272865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- hetero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0170" y="271620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– homo/rec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09073" y="45596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hetero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1986" y="45596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homo/rec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0041" y="3774737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NORMAL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6465" y="5569317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NORMAL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0171" y="375290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Muscular dystrophy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0171" y="554227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Muscular dystrophy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Sex-Linked Practice Problems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 father with hemophilia (recessive) crossed with a normal mother.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 carrier mother for colorblindness crossed with a colorblind father.</a:t>
            </a:r>
          </a:p>
        </p:txBody>
      </p:sp>
    </p:spTree>
    <p:extLst>
      <p:ext uri="{BB962C8B-B14F-4D97-AF65-F5344CB8AC3E}">
        <p14:creationId xmlns:p14="http://schemas.microsoft.com/office/powerpoint/2010/main" val="10128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 startAt="3"/>
            </a:pPr>
            <a:r>
              <a:rPr lang="en-US" altLang="en-US" dirty="0" smtClean="0"/>
              <a:t>A normal father crossed with a mother that is a carrier for muscular dystrophy.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en-US" altLang="en-US" dirty="0" smtClean="0"/>
              <a:t>A father with hemophilia crossed with a  normal mother.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818" y="2819400"/>
            <a:ext cx="6019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you write out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 problems (1-4)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get them right,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will offer a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 HW pass!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Sex-Influenced Traits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1"/>
            <a:ext cx="7315200" cy="38799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Trait expressed differently in males and females</a:t>
            </a:r>
          </a:p>
          <a:p>
            <a:pPr eaLnBrk="1" hangingPunct="1"/>
            <a:r>
              <a:rPr lang="en-US" altLang="en-US" sz="2800" dirty="0" smtClean="0"/>
              <a:t>Not X-linked</a:t>
            </a:r>
          </a:p>
          <a:p>
            <a:pPr eaLnBrk="1" hangingPunct="1"/>
            <a:r>
              <a:rPr lang="en-US" altLang="en-US" sz="2800" dirty="0" smtClean="0"/>
              <a:t>Ex: Male-pattern baldness</a:t>
            </a:r>
          </a:p>
          <a:p>
            <a:pPr lvl="1"/>
            <a:r>
              <a:rPr lang="en-US" altLang="en-US" sz="2400" dirty="0" smtClean="0"/>
              <a:t>BB – full hair</a:t>
            </a:r>
          </a:p>
          <a:p>
            <a:pPr lvl="1"/>
            <a:r>
              <a:rPr lang="en-US" altLang="en-US" sz="2400" dirty="0"/>
              <a:t>b</a:t>
            </a:r>
            <a:r>
              <a:rPr lang="en-US" altLang="en-US" sz="2400" dirty="0" smtClean="0"/>
              <a:t>b – bald</a:t>
            </a:r>
          </a:p>
          <a:p>
            <a:pPr lvl="1"/>
            <a:r>
              <a:rPr lang="en-US" altLang="en-US" sz="2400" dirty="0" smtClean="0"/>
              <a:t>Bb – hair for girl, bald for guy</a:t>
            </a:r>
          </a:p>
        </p:txBody>
      </p:sp>
      <p:pic>
        <p:nvPicPr>
          <p:cNvPr id="27652" name="Picture 5" descr="b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133939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1000" y="212921"/>
            <a:ext cx="7920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Pedigree – chart to show relationships AND track genetic traits. </a:t>
            </a:r>
          </a:p>
        </p:txBody>
      </p:sp>
      <p:pic>
        <p:nvPicPr>
          <p:cNvPr id="14339" name="Picture 2" descr="https://s-media-cache-ak0.pinimg.com/564x/0a/83/1d/0a831dc00afd1e4bc64c260eb2131e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19175"/>
            <a:ext cx="554355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www.indiana.edu/~oso/lessons/Blues/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538"/>
            <a:ext cx="64801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79619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709" y="412315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 Blue People of Kentucky – the </a:t>
            </a:r>
            <a:r>
              <a:rPr lang="en-US" sz="2800" dirty="0" err="1" smtClean="0">
                <a:solidFill>
                  <a:srgbClr val="0070C0"/>
                </a:solidFill>
              </a:rPr>
              <a:t>Fugates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66202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Methemoglobinemia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Dominant allele – the version of a gene that WILL show if present.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Recessive allele – the version of a gene that may get hidden.  Only shows if there is nothing to cover 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HOMOzygous</a:t>
            </a:r>
            <a:r>
              <a:rPr lang="en-US" dirty="0" smtClean="0">
                <a:solidFill>
                  <a:srgbClr val="FF0000"/>
                </a:solidFill>
              </a:rPr>
              <a:t> – an organism with two of the SAME alleles for a specific trait.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HETEROzygous</a:t>
            </a:r>
            <a:r>
              <a:rPr lang="en-US" dirty="0" smtClean="0">
                <a:solidFill>
                  <a:srgbClr val="0000FF"/>
                </a:solidFill>
              </a:rPr>
              <a:t> – an organism with DIFFERENT alleles for a specific trait.</a:t>
            </a:r>
            <a:endParaRPr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6400" y="5562600"/>
            <a:ext cx="1066800" cy="990600"/>
            <a:chOff x="1676400" y="5562600"/>
            <a:chExt cx="1066800" cy="990600"/>
          </a:xfrm>
        </p:grpSpPr>
        <p:sp>
          <p:nvSpPr>
            <p:cNvPr id="2" name="Rectangle 1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09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9491" y="3112225"/>
            <a:ext cx="1066800" cy="990600"/>
            <a:chOff x="1676400" y="5562600"/>
            <a:chExt cx="1066800" cy="990600"/>
          </a:xfrm>
        </p:grpSpPr>
        <p:sp>
          <p:nvSpPr>
            <p:cNvPr id="3" name="Rectangle 2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7623" y="762000"/>
            <a:ext cx="1066800" cy="990600"/>
            <a:chOff x="1676400" y="5562600"/>
            <a:chExt cx="1066800" cy="990600"/>
          </a:xfrm>
        </p:grpSpPr>
        <p:sp>
          <p:nvSpPr>
            <p:cNvPr id="6" name="Rectangle 5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17571" y="3104745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08071" y="327687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400" y="1297131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</p:cNvCxnSpPr>
          <p:nvPr/>
        </p:nvCxnSpPr>
        <p:spPr>
          <a:xfrm>
            <a:off x="3274423" y="1257300"/>
            <a:ext cx="2043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17671" y="762000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18558" y="2959825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952345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29400" y="320815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69622" y="325756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8735" y="9341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62891" y="2208068"/>
            <a:ext cx="56175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0400" y="2208068"/>
            <a:ext cx="0" cy="751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" idx="0"/>
          </p:cNvCxnSpPr>
          <p:nvPr/>
        </p:nvCxnSpPr>
        <p:spPr>
          <a:xfrm>
            <a:off x="1362891" y="2200588"/>
            <a:ext cx="0" cy="911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80464" y="2200588"/>
            <a:ext cx="0" cy="751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0"/>
          </p:cNvCxnSpPr>
          <p:nvPr/>
        </p:nvCxnSpPr>
        <p:spPr>
          <a:xfrm>
            <a:off x="5050971" y="2200588"/>
            <a:ext cx="0" cy="904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0233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4949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5349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11" y="26323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486" y="2971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211" y="34422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" y="46482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86" y="496812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f</a:t>
            </a:r>
            <a:r>
              <a:rPr lang="en-US" sz="2400" b="1" dirty="0" err="1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11" y="2536143"/>
            <a:ext cx="6145749" cy="40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6400" b="1" dirty="0">
                <a:solidFill>
                  <a:srgbClr val="FF0000"/>
                </a:solidFill>
              </a:rPr>
              <a:t>Inheriting a </a:t>
            </a:r>
            <a:br>
              <a:rPr lang="en-US" altLang="en-US" sz="6400" b="1" dirty="0">
                <a:solidFill>
                  <a:srgbClr val="FF0000"/>
                </a:solidFill>
              </a:rPr>
            </a:br>
            <a:r>
              <a:rPr lang="en-US" altLang="en-US" sz="6400" b="1" dirty="0">
                <a:solidFill>
                  <a:srgbClr val="FF0000"/>
                </a:solidFill>
              </a:rPr>
              <a:t>Genetic Disorder</a:t>
            </a:r>
          </a:p>
        </p:txBody>
      </p:sp>
      <p:pic>
        <p:nvPicPr>
          <p:cNvPr id="2052" name="Picture 4" descr="MCj04360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48200"/>
            <a:ext cx="19542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0" y="0"/>
            <a:ext cx="2133600" cy="2133600"/>
            <a:chOff x="0" y="0"/>
            <a:chExt cx="1344" cy="1344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3" name="Picture 5" descr="MCj041607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" y="113"/>
              <a:ext cx="1234" cy="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MCj04350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537075"/>
            <a:ext cx="24384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7010400" y="0"/>
            <a:ext cx="2133600" cy="2133600"/>
            <a:chOff x="4416" y="2976"/>
            <a:chExt cx="1344" cy="1344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4416" y="2976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3" name="Picture 15" descr="MCj035905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976"/>
              <a:ext cx="1221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/>
              <a:t>What are genetic disorders?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A genetic disorder is an </a:t>
            </a:r>
            <a:r>
              <a:rPr lang="en-US" altLang="en-US" u="sng" dirty="0">
                <a:solidFill>
                  <a:srgbClr val="FF0000"/>
                </a:solidFill>
              </a:rPr>
              <a:t>abnormal condition</a:t>
            </a:r>
            <a:r>
              <a:rPr lang="en-US" altLang="en-US" dirty="0">
                <a:solidFill>
                  <a:srgbClr val="FF0000"/>
                </a:solidFill>
              </a:rPr>
              <a:t> that a person inherits through their </a:t>
            </a:r>
            <a:r>
              <a:rPr lang="en-US" altLang="en-US" u="sng" dirty="0">
                <a:solidFill>
                  <a:srgbClr val="FF0000"/>
                </a:solidFill>
              </a:rPr>
              <a:t>genes or chromosomes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174" name="Picture 6" descr="chromosomes-and-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4999"/>
          <a:stretch>
            <a:fillRect/>
          </a:stretch>
        </p:blipFill>
        <p:spPr bwMode="auto">
          <a:xfrm>
            <a:off x="1447800" y="2987675"/>
            <a:ext cx="64008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What are genetic disorders?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90869" y="5334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solidFill>
                <a:srgbClr val="FF99FF"/>
              </a:solidFill>
            </a:endParaRPr>
          </a:p>
          <a:p>
            <a:r>
              <a:rPr lang="en-US" altLang="en-US" dirty="0">
                <a:solidFill>
                  <a:srgbClr val="00B050"/>
                </a:solidFill>
              </a:rPr>
              <a:t>Some are caused by </a:t>
            </a:r>
            <a:r>
              <a:rPr lang="en-US" altLang="en-US" u="sng" dirty="0">
                <a:solidFill>
                  <a:srgbClr val="00B050"/>
                </a:solidFill>
              </a:rPr>
              <a:t>mutations</a:t>
            </a:r>
            <a:r>
              <a:rPr lang="en-US" altLang="en-US" dirty="0">
                <a:solidFill>
                  <a:srgbClr val="00B050"/>
                </a:solidFill>
              </a:rPr>
              <a:t> in DNA.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For example, </a:t>
            </a:r>
            <a:r>
              <a:rPr lang="en-US" altLang="en-US" b="1" u="sng" dirty="0">
                <a:solidFill>
                  <a:srgbClr val="00B050"/>
                </a:solidFill>
              </a:rPr>
              <a:t>sickle cell disease</a:t>
            </a:r>
            <a:r>
              <a:rPr lang="en-US" altLang="en-US" dirty="0">
                <a:solidFill>
                  <a:srgbClr val="00B050"/>
                </a:solidFill>
              </a:rPr>
              <a:t> which you learned about yesterday!</a:t>
            </a:r>
          </a:p>
          <a:p>
            <a:endParaRPr lang="en-US" altLang="en-US" dirty="0">
              <a:solidFill>
                <a:srgbClr val="FF99FF"/>
              </a:solidFill>
            </a:endParaRPr>
          </a:p>
        </p:txBody>
      </p:sp>
      <p:pic>
        <p:nvPicPr>
          <p:cNvPr id="14343" name="Picture 7" descr="dna-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3563"/>
            <a:ext cx="7620000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219200" y="2971800"/>
            <a:ext cx="6400800" cy="3810000"/>
            <a:chOff x="1776" y="2832"/>
            <a:chExt cx="2064" cy="1248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776" y="2832"/>
              <a:ext cx="2064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6" name="Picture 10" descr="hemomut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832"/>
              <a:ext cx="1896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What are genetic disorders?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686800" cy="2286000"/>
          </a:xfrm>
        </p:spPr>
        <p:txBody>
          <a:bodyPr/>
          <a:lstStyle/>
          <a:p>
            <a:r>
              <a:rPr lang="en-US" altLang="en-US" sz="3000">
                <a:solidFill>
                  <a:srgbClr val="00CCFF"/>
                </a:solidFill>
              </a:rPr>
              <a:t>Others are caused by bigger </a:t>
            </a:r>
            <a:r>
              <a:rPr lang="en-US" altLang="en-US" sz="3000" u="sng">
                <a:solidFill>
                  <a:srgbClr val="00CCFF"/>
                </a:solidFill>
              </a:rPr>
              <a:t>changes in the chromosome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  <a:p>
            <a:r>
              <a:rPr lang="en-US" altLang="en-US" sz="3000">
                <a:solidFill>
                  <a:srgbClr val="00CCFF"/>
                </a:solidFill>
              </a:rPr>
              <a:t>For example, having </a:t>
            </a:r>
            <a:r>
              <a:rPr lang="en-US" altLang="en-US" sz="3000" u="sng">
                <a:solidFill>
                  <a:srgbClr val="00CCFF"/>
                </a:solidFill>
              </a:rPr>
              <a:t>too many chromosomes</a:t>
            </a:r>
            <a:r>
              <a:rPr lang="en-US" altLang="en-US" sz="3000">
                <a:solidFill>
                  <a:srgbClr val="00CCFF"/>
                </a:solidFill>
              </a:rPr>
              <a:t> – </a:t>
            </a:r>
            <a:r>
              <a:rPr lang="en-US" altLang="en-US" sz="3000" u="sng">
                <a:solidFill>
                  <a:srgbClr val="00CCFF"/>
                </a:solidFill>
              </a:rPr>
              <a:t>Down Syndrome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</p:txBody>
      </p:sp>
      <p:pic>
        <p:nvPicPr>
          <p:cNvPr id="15369" name="Picture 9" descr="dow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 bwMode="auto">
          <a:xfrm>
            <a:off x="914400" y="1309688"/>
            <a:ext cx="6096000" cy="304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152775" y="3886200"/>
            <a:ext cx="381000" cy="533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010400" y="1676400"/>
            <a:ext cx="2133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Comic Sans MS" pitchFamily="66" charset="0"/>
              </a:rPr>
              <a:t>This is a picture of ALL your chromosomes called a “karyotype”.</a:t>
            </a:r>
          </a:p>
        </p:txBody>
      </p:sp>
    </p:spTree>
    <p:extLst>
      <p:ext uri="{BB962C8B-B14F-4D97-AF65-F5344CB8AC3E}">
        <p14:creationId xmlns:p14="http://schemas.microsoft.com/office/powerpoint/2010/main" val="41963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mph" presetSubtype="2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70" grpId="0" animBg="1"/>
      <p:bldP spid="153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en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392487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3048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Gregor</a:t>
            </a:r>
            <a:r>
              <a:rPr lang="en-US" sz="4800" dirty="0" smtClean="0"/>
              <a:t> Mendel</a:t>
            </a:r>
          </a:p>
          <a:p>
            <a:r>
              <a:rPr lang="en-US" sz="4800" dirty="0" smtClean="0"/>
              <a:t>1822-1884</a:t>
            </a:r>
          </a:p>
          <a:p>
            <a:r>
              <a:rPr lang="en-US" sz="4800" dirty="0" smtClean="0"/>
              <a:t>“</a:t>
            </a:r>
            <a:r>
              <a:rPr lang="en-US" sz="3600" b="1" i="1" dirty="0" smtClean="0">
                <a:solidFill>
                  <a:srgbClr val="FF0000"/>
                </a:solidFill>
              </a:rPr>
              <a:t>Father of Genetics</a:t>
            </a:r>
            <a:r>
              <a:rPr lang="en-US" sz="4800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55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CCFF"/>
                </a:solidFill>
              </a:rPr>
              <a:t>Cystic Fibrosis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altLang="en-US" sz="3800" dirty="0">
                <a:solidFill>
                  <a:srgbClr val="00B050"/>
                </a:solidFill>
              </a:rPr>
              <a:t>Let’s take a closer look at a genetic disorder called </a:t>
            </a:r>
            <a:r>
              <a:rPr lang="en-US" altLang="en-US" sz="3800" b="1" u="sng" dirty="0">
                <a:solidFill>
                  <a:srgbClr val="00B050"/>
                </a:solidFill>
              </a:rPr>
              <a:t>Cystic Fibrosis</a:t>
            </a:r>
            <a:r>
              <a:rPr lang="en-US" altLang="en-US" sz="3800" dirty="0">
                <a:solidFill>
                  <a:srgbClr val="00B050"/>
                </a:solidFill>
              </a:rPr>
              <a:t>.</a:t>
            </a:r>
          </a:p>
          <a:p>
            <a:endParaRPr lang="en-US" altLang="en-US" sz="3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How do you get a genetic disorder?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029200"/>
          </a:xfrm>
        </p:spPr>
        <p:txBody>
          <a:bodyPr/>
          <a:lstStyle/>
          <a:p>
            <a:r>
              <a:rPr lang="en-US" altLang="en-US"/>
              <a:t>Genetic disorders like Cystic                       Fibrosis are </a:t>
            </a:r>
            <a:r>
              <a:rPr lang="en-US" altLang="en-US" u="sng"/>
              <a:t>NOT contagious</a:t>
            </a:r>
            <a:r>
              <a:rPr lang="en-US" altLang="en-US"/>
              <a:t>!            You can’t catch them from          someone else who is sick!</a:t>
            </a:r>
          </a:p>
          <a:p>
            <a:endParaRPr lang="en-US" altLang="en-US"/>
          </a:p>
          <a:p>
            <a:r>
              <a:rPr lang="en-US" altLang="en-US" sz="3800"/>
              <a:t>You </a:t>
            </a:r>
            <a:r>
              <a:rPr lang="en-US" altLang="en-US" sz="3800" u="sng"/>
              <a:t>inherit</a:t>
            </a:r>
            <a:r>
              <a:rPr lang="en-US" altLang="en-US" sz="3800"/>
              <a:t> them from                            your parents.</a:t>
            </a:r>
          </a:p>
        </p:txBody>
      </p:sp>
      <p:pic>
        <p:nvPicPr>
          <p:cNvPr id="6149" name="Picture 5" descr="MCj02327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2621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MSj023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17526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0CCFF"/>
                </a:solidFill>
              </a:rPr>
              <a:t>How do you know which children are at risk for inheriting Cystic Fibrosis? </a:t>
            </a:r>
          </a:p>
        </p:txBody>
      </p:sp>
      <p:pic>
        <p:nvPicPr>
          <p:cNvPr id="6157" name="Picture 13" descr="MCj039755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349750"/>
            <a:ext cx="267017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7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  <p:bldLst>
      <p:bldP spid="6147" grpId="0" build="p"/>
      <p:bldP spid="6147" grpId="1" build="p"/>
      <p:bldP spid="6154" grpId="0" build="p"/>
      <p:bldP spid="6154" grpId="1" build="allAtOnc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Who is affected by Cystic Fibrosis?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7030A0"/>
                </a:solidFill>
              </a:rPr>
              <a:t>Overall, the probability (% chance) of inheriting CF if BOTH parents are carriers is 25% (1 in 4).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Cystic Fibrosis be cured?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People hope that </a:t>
            </a:r>
            <a:r>
              <a:rPr lang="en-US" altLang="en-US" u="sng" dirty="0">
                <a:solidFill>
                  <a:srgbClr val="0070C0"/>
                </a:solidFill>
              </a:rPr>
              <a:t>gene therapy</a:t>
            </a:r>
            <a:r>
              <a:rPr lang="en-US" altLang="en-US" dirty="0">
                <a:solidFill>
                  <a:srgbClr val="0070C0"/>
                </a:solidFill>
              </a:rPr>
              <a:t> can one day provide a cure for genetic disorders like cystic fibrosis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FF00"/>
                </a:solidFill>
              </a:rPr>
              <a:t>Gene Therapy - involves </a:t>
            </a:r>
            <a:r>
              <a:rPr lang="en-US" altLang="en-US" u="sng" dirty="0">
                <a:solidFill>
                  <a:srgbClr val="00FF00"/>
                </a:solidFill>
              </a:rPr>
              <a:t>removing the mutated gene</a:t>
            </a:r>
            <a:r>
              <a:rPr lang="en-US" altLang="en-US" dirty="0">
                <a:solidFill>
                  <a:srgbClr val="00FF00"/>
                </a:solidFill>
              </a:rPr>
              <a:t> and replacing it with a </a:t>
            </a:r>
            <a:r>
              <a:rPr lang="en-US" altLang="en-US" u="sng" dirty="0">
                <a:solidFill>
                  <a:srgbClr val="00FF00"/>
                </a:solidFill>
              </a:rPr>
              <a:t>healthy gene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398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191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24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562600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6900" y="57347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03240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94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8991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 descr="Image result for franklin and wilkins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 rot="-5400000">
            <a:off x="6573044" y="2113756"/>
            <a:ext cx="685800" cy="4078288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7" name="Left Brace 6"/>
          <p:cNvSpPr>
            <a:spLocks/>
          </p:cNvSpPr>
          <p:nvPr/>
        </p:nvSpPr>
        <p:spPr bwMode="auto">
          <a:xfrm rot="-5400000">
            <a:off x="2018507" y="2113756"/>
            <a:ext cx="685800" cy="4078287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" name="Left Brace 7"/>
          <p:cNvSpPr>
            <a:spLocks/>
          </p:cNvSpPr>
          <p:nvPr/>
        </p:nvSpPr>
        <p:spPr bwMode="auto">
          <a:xfrm rot="-5400000">
            <a:off x="3152776" y="2046287"/>
            <a:ext cx="685800" cy="6346825"/>
          </a:xfrm>
          <a:prstGeom prst="leftBrace">
            <a:avLst>
              <a:gd name="adj1" fmla="val 11525"/>
              <a:gd name="adj2" fmla="val 4945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62473" name="Picture 9" descr="C:\Users\Audrey_Garris\AppData\Local\Microsoft\Windows\Temporary Internet Files\Content.IE5\YUB5DGLX\ri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381500"/>
            <a:ext cx="2166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5219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  <a:ea typeface="MS PGothic" pitchFamily="34" charset="-128"/>
              </a:rPr>
              <a:t>Nobel Prize 1962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4975" y="5214938"/>
            <a:ext cx="2379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charset="0"/>
                <a:ea typeface="MS PGothic" pitchFamily="34" charset="-128"/>
              </a:rPr>
              <a:t>1920-1958</a:t>
            </a:r>
          </a:p>
        </p:txBody>
      </p:sp>
    </p:spTree>
    <p:extLst>
      <p:ext uri="{BB962C8B-B14F-4D97-AF65-F5344CB8AC3E}">
        <p14:creationId xmlns:p14="http://schemas.microsoft.com/office/powerpoint/2010/main" val="2002243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9" y="2714625"/>
            <a:ext cx="5486400" cy="36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801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 smtClean="0"/>
              <a:t>Weird Genetics:</a:t>
            </a:r>
            <a:r>
              <a:rPr lang="en-US" altLang="en-US" sz="5400" smtClean="0"/>
              <a:t/>
            </a:r>
            <a:br>
              <a:rPr lang="en-US" altLang="en-US" sz="5400" smtClean="0"/>
            </a:br>
            <a:r>
              <a:rPr lang="en-US" altLang="en-US" sz="5400" smtClean="0"/>
              <a:t>Mutants, Selective Breeding and Genetic Engineering…</a:t>
            </a:r>
          </a:p>
        </p:txBody>
      </p:sp>
    </p:spTree>
    <p:extLst>
      <p:ext uri="{BB962C8B-B14F-4D97-AF65-F5344CB8AC3E}">
        <p14:creationId xmlns:p14="http://schemas.microsoft.com/office/powerpoint/2010/main" val="10176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n-US" sz="5600" b="1" smtClean="0"/>
              <a:t>Mutations</a:t>
            </a:r>
          </a:p>
        </p:txBody>
      </p:sp>
      <p:pic>
        <p:nvPicPr>
          <p:cNvPr id="9219" name="Picture 5" descr="mutation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81000"/>
            <a:ext cx="2693988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248400" y="6477000"/>
            <a:ext cx="259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hlinkClick r:id="rId3"/>
              </a:rPr>
              <a:t>http://www.accessexcellence.org/</a:t>
            </a:r>
            <a:r>
              <a:rPr lang="en-US" altLang="en-US" sz="1200"/>
              <a:t> 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57200" y="1325563"/>
            <a:ext cx="5181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A change in genetic information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54864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Can occur randomly (naturally)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Or can be deliberately caused in the laboratory by scientists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Inherited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Not always harmful (sometimes helpful, or make no difference at all!)</a:t>
            </a:r>
          </a:p>
        </p:txBody>
      </p:sp>
    </p:spTree>
    <p:extLst>
      <p:ext uri="{BB962C8B-B14F-4D97-AF65-F5344CB8AC3E}">
        <p14:creationId xmlns:p14="http://schemas.microsoft.com/office/powerpoint/2010/main" val="33815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/>
              <a:t>Natural </a:t>
            </a:r>
            <a:br>
              <a:rPr lang="en-US" altLang="en-US" sz="6000" smtClean="0"/>
            </a:br>
            <a:r>
              <a:rPr lang="en-US" altLang="en-US" sz="6000" smtClean="0"/>
              <a:t>Mutations</a:t>
            </a:r>
          </a:p>
        </p:txBody>
      </p:sp>
    </p:spTree>
    <p:extLst>
      <p:ext uri="{BB962C8B-B14F-4D97-AF65-F5344CB8AC3E}">
        <p14:creationId xmlns:p14="http://schemas.microsoft.com/office/powerpoint/2010/main" val="14728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403225" y="2919413"/>
            <a:ext cx="35052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Albino? Leucistic? Check the eyes.</a:t>
            </a:r>
          </a:p>
        </p:txBody>
      </p:sp>
      <p:pic>
        <p:nvPicPr>
          <p:cNvPr id="11267" name="Picture 6" descr="Image result for leucistic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4724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981200"/>
            <a:ext cx="52355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White%20Bengal%20Tiger%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-30163"/>
            <a:ext cx="4973637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09600" y="2362200"/>
            <a:ext cx="358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White Bengal Tiger</a:t>
            </a:r>
          </a:p>
        </p:txBody>
      </p:sp>
    </p:spTree>
    <p:extLst>
      <p:ext uri="{BB962C8B-B14F-4D97-AF65-F5344CB8AC3E}">
        <p14:creationId xmlns:p14="http://schemas.microsoft.com/office/powerpoint/2010/main" val="38923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ALBINOS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400" smtClean="0"/>
              <a:t>Little or no pigmentation in the eyes, skin, and hair (or in some cases in the eyes alone). </a:t>
            </a:r>
          </a:p>
          <a:p>
            <a:pPr eaLnBrk="1" hangingPunct="1"/>
            <a:r>
              <a:rPr lang="en-US" altLang="en-US" sz="3400" smtClean="0"/>
              <a:t>Inherited an altered copy of a gene that does not work correctly. </a:t>
            </a:r>
          </a:p>
          <a:p>
            <a:pPr eaLnBrk="1" hangingPunct="1"/>
            <a:r>
              <a:rPr lang="en-US" altLang="en-US" sz="3400" smtClean="0"/>
              <a:t>The altered gene does not allow the body to make the usual amounts of a pigment called "melanin". </a:t>
            </a:r>
          </a:p>
          <a:p>
            <a:pPr eaLnBrk="1" hangingPunct="1"/>
            <a:r>
              <a:rPr lang="en-US" altLang="en-US" sz="3400" smtClean="0"/>
              <a:t>True albinos have pink eyes and skin.</a:t>
            </a:r>
            <a:br>
              <a:rPr lang="en-US" altLang="en-US" sz="3400" smtClean="0"/>
            </a:br>
            <a:endParaRPr lang="en-US" altLang="en-US" sz="3400" smtClean="0"/>
          </a:p>
        </p:txBody>
      </p:sp>
    </p:spTree>
    <p:extLst>
      <p:ext uri="{BB962C8B-B14F-4D97-AF65-F5344CB8AC3E}">
        <p14:creationId xmlns:p14="http://schemas.microsoft.com/office/powerpoint/2010/main" val="34911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30alb-peac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8600"/>
            <a:ext cx="3810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30alb-squi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1938"/>
            <a:ext cx="3962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8" descr="snowflak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2431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3810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6685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990600" y="45720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White Bluebonnets</a:t>
            </a:r>
          </a:p>
        </p:txBody>
      </p:sp>
    </p:spTree>
    <p:extLst>
      <p:ext uri="{BB962C8B-B14F-4D97-AF65-F5344CB8AC3E}">
        <p14:creationId xmlns:p14="http://schemas.microsoft.com/office/powerpoint/2010/main" val="22909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90488"/>
            <a:ext cx="8920163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05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hair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40354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Image result for short legged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63"/>
            <a:ext cx="34099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Glass 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4925"/>
            <a:ext cx="4416425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mage result for conjoine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573405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Image result for conjoined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66800"/>
            <a:ext cx="6122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"/>
            <a:ext cx="9464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8006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lor Mutations In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1437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/>
              <a:t>HUMAN </a:t>
            </a:r>
            <a:br>
              <a:rPr lang="en-US" altLang="en-US" sz="6000" smtClean="0"/>
            </a:br>
            <a:r>
              <a:rPr lang="en-US" altLang="en-US" sz="6000" smtClean="0"/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35290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SELECTIVE BREEDING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smtClean="0"/>
              <a:t>The selection of certain seeds or animals for reproduction in order to influence the traits inherited by the next generation. </a:t>
            </a:r>
          </a:p>
        </p:txBody>
      </p:sp>
    </p:spTree>
    <p:extLst>
      <p:ext uri="{BB962C8B-B14F-4D97-AF65-F5344CB8AC3E}">
        <p14:creationId xmlns:p14="http://schemas.microsoft.com/office/powerpoint/2010/main" val="20262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SELECTIVE BREEDING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733800"/>
            <a:ext cx="8153400" cy="2392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FF6600"/>
                </a:solidFill>
              </a:rPr>
              <a:t>The Liger</a:t>
            </a:r>
            <a:r>
              <a:rPr lang="en-US" altLang="en-US" sz="2800" smtClean="0"/>
              <a:t> is the result of breeding a female Tiger to a male Lion.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liger has both stripes and spots. The stripes are inherited from its tiger parent and the spots from the lion parent.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On their hind legs, ligers stand approximately 12 feet tall. At most, ligers may weigh up to 1,000 pounds. </a:t>
            </a:r>
          </a:p>
        </p:txBody>
      </p:sp>
      <p:pic>
        <p:nvPicPr>
          <p:cNvPr id="22532" name="Picture 8" descr="l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276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liger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371600"/>
            <a:ext cx="3962400" cy="180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710113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7086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6600"/>
                </a:solidFill>
              </a:rPr>
              <a:t>The Cama</a:t>
            </a:r>
            <a:r>
              <a:rPr lang="en-US" altLang="en-US" sz="2800"/>
              <a:t> is the result of breeding a Llama to a Camel.</a:t>
            </a:r>
            <a:br>
              <a:rPr lang="en-US" altLang="en-US" sz="2800"/>
            </a:br>
            <a:r>
              <a:rPr lang="en-US" altLang="en-US" sz="2800"/>
              <a:t>Parents in background of picture. 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2514600" y="2362200"/>
            <a:ext cx="1447800" cy="1447800"/>
          </a:xfrm>
          <a:prstGeom prst="ellips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45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79" name="Rectangle 15"/>
          <p:cNvSpPr>
            <a:spLocks noChangeArrowheads="1"/>
          </p:cNvSpPr>
          <p:nvPr/>
        </p:nvSpPr>
        <p:spPr bwMode="auto">
          <a:xfrm>
            <a:off x="4648200" y="490538"/>
            <a:ext cx="4114800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</a:rPr>
              <a:t>The Zebroid</a:t>
            </a:r>
            <a:r>
              <a:rPr lang="en-US" altLang="en-US" sz="2400"/>
              <a:t> is the result of</a:t>
            </a:r>
            <a:r>
              <a:rPr lang="en-US" altLang="en-US" sz="2400" b="1"/>
              <a:t> </a:t>
            </a:r>
            <a:r>
              <a:rPr lang="en-US" altLang="en-US" sz="2400"/>
              <a:t>breeding</a:t>
            </a:r>
            <a:br>
              <a:rPr lang="en-US" altLang="en-US" sz="2400"/>
            </a:br>
            <a:r>
              <a:rPr lang="en-US" altLang="en-US" sz="2400"/>
              <a:t>a female Horse and a male Zebra.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0" name="Picture 6" descr="Zebroi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67823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7"/>
          <p:cNvSpPr>
            <a:spLocks noChangeArrowheads="1"/>
          </p:cNvSpPr>
          <p:nvPr/>
        </p:nvSpPr>
        <p:spPr bwMode="auto">
          <a:xfrm>
            <a:off x="0" y="169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2" name="Picture 19" descr="Zedon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2178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32"/>
          <p:cNvSpPr>
            <a:spLocks noChangeShapeType="1"/>
          </p:cNvSpPr>
          <p:nvPr/>
        </p:nvSpPr>
        <p:spPr bwMode="auto">
          <a:xfrm flipH="1">
            <a:off x="4953000" y="24384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33"/>
          <p:cNvSpPr txBox="1">
            <a:spLocks noChangeArrowheads="1"/>
          </p:cNvSpPr>
          <p:nvPr/>
        </p:nvSpPr>
        <p:spPr bwMode="auto">
          <a:xfrm>
            <a:off x="685800" y="4114800"/>
            <a:ext cx="358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</a:rPr>
              <a:t>The Zedonk / Zonkey</a:t>
            </a:r>
            <a:r>
              <a:rPr lang="en-US" altLang="en-US" sz="2400"/>
              <a:t> is the result of breeding </a:t>
            </a:r>
            <a:br>
              <a:rPr lang="en-US" altLang="en-US" sz="2400"/>
            </a:br>
            <a:r>
              <a:rPr lang="en-US" altLang="en-US" sz="2400"/>
              <a:t>a female Donkey and male Zebra. </a:t>
            </a:r>
          </a:p>
        </p:txBody>
      </p:sp>
      <p:sp>
        <p:nvSpPr>
          <p:cNvPr id="24585" name="Line 34"/>
          <p:cNvSpPr>
            <a:spLocks noChangeShapeType="1"/>
          </p:cNvSpPr>
          <p:nvPr/>
        </p:nvSpPr>
        <p:spPr bwMode="auto">
          <a:xfrm>
            <a:off x="838200" y="60960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762000" y="4203700"/>
            <a:ext cx="79279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6600"/>
                </a:solidFill>
              </a:rPr>
              <a:t>The Mule</a:t>
            </a:r>
            <a:r>
              <a:rPr lang="en-US" altLang="en-US" sz="2800"/>
              <a:t> is the result of breeding a female horse</a:t>
            </a:r>
            <a:br>
              <a:rPr lang="en-US" altLang="en-US" sz="2800"/>
            </a:br>
            <a:r>
              <a:rPr lang="en-US" altLang="en-US" sz="2800"/>
              <a:t>(mare) to a male donkey  (jack). The</a:t>
            </a:r>
            <a:br>
              <a:rPr lang="en-US" altLang="en-US" sz="2800"/>
            </a:br>
            <a:r>
              <a:rPr lang="en-US" altLang="en-US" sz="2800"/>
              <a:t>mule is superior to the horse in strength,</a:t>
            </a:r>
            <a:br>
              <a:rPr lang="en-US" altLang="en-US" sz="2800"/>
            </a:br>
            <a:r>
              <a:rPr lang="en-US" altLang="en-US" sz="2800"/>
              <a:t>endurance, intelligence and disease resistance.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25604" name="Picture 6" descr="aam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57200"/>
            <a:ext cx="5367337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14314</TotalTime>
  <Words>2055</Words>
  <Application>Microsoft Office PowerPoint</Application>
  <PresentationFormat>On-screen Show (4:3)</PresentationFormat>
  <Paragraphs>406</Paragraphs>
  <Slides>106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5" baseType="lpstr">
      <vt:lpstr>ＭＳ Ｐゴシック</vt:lpstr>
      <vt:lpstr>ＭＳ Ｐゴシック</vt:lpstr>
      <vt:lpstr>Arial</vt:lpstr>
      <vt:lpstr>Arial Narrow</vt:lpstr>
      <vt:lpstr>Brush Script MT</vt:lpstr>
      <vt:lpstr>Calibri</vt:lpstr>
      <vt:lpstr>Comic Sans MS</vt:lpstr>
      <vt:lpstr>Tahoma</vt:lpstr>
      <vt:lpstr>Office Theme</vt:lpstr>
      <vt:lpstr>Jan. 9, 2020</vt:lpstr>
      <vt:lpstr>PowerPoint Presentation</vt:lpstr>
      <vt:lpstr>Today’s agenda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SpongeBob</vt:lpstr>
      <vt:lpstr>SpongeBob</vt:lpstr>
      <vt:lpstr>PowerPoint Presentation</vt:lpstr>
      <vt:lpstr>PowerPoint Presentation</vt:lpstr>
      <vt:lpstr>PowerPoint Presentation</vt:lpstr>
      <vt:lpstr>Incomplete Dominance = Blending</vt:lpstr>
      <vt:lpstr>PowerPoint Presentation</vt:lpstr>
      <vt:lpstr>CoDominance = both show</vt:lpstr>
      <vt:lpstr>CoDominance = both show</vt:lpstr>
      <vt:lpstr>CoDominance = both 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Snowman Genetics</vt:lpstr>
      <vt:lpstr>Snowman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Bikini Bottom –  Dihybrid crosses</vt:lpstr>
      <vt:lpstr>Bikini Bottom- Dihybrid crosses</vt:lpstr>
      <vt:lpstr>Bikini Bottom- Dihybrid crosses</vt:lpstr>
      <vt:lpstr>Bikini Bottom- Dihybrid crosses</vt:lpstr>
      <vt:lpstr>Types of Chromosomes</vt:lpstr>
      <vt:lpstr>Sex-Linked Traits</vt:lpstr>
      <vt:lpstr>X-linked Recessive</vt:lpstr>
      <vt:lpstr>X-linked Dominant</vt:lpstr>
      <vt:lpstr>Are you colorblind??</vt:lpstr>
      <vt:lpstr>PowerPoint Presentation</vt:lpstr>
      <vt:lpstr>PowerPoint Presentation</vt:lpstr>
      <vt:lpstr>PowerPoint Presentation</vt:lpstr>
      <vt:lpstr>PowerPoint Presentation</vt:lpstr>
      <vt:lpstr>Colorblindness is inherited as a sex-linked recessive disease.  An affected male marries a heterozygous female.  Draw a Punnett square of the possible offspring.  What is the chance that they will have an affected child?  Could any of their daughters be affected?</vt:lpstr>
      <vt:lpstr>Colorblindness is inherited as a sex-linked recessive disease.  An affected male marries a heterozygous female.  Draw a Punnett square of the possible offspring.  What is the chance that they will have an affected child?   Could any of their daughters be affected?</vt:lpstr>
      <vt:lpstr>A certain form of muscular dystrophy is inherited as a sex-linked, recessive gene.  Jack has muscular dystrophy.  Jane, Jack’s wife, is a carrier for muscular dystrophy.  What fraction of their daughters would you expect to have muscular dystrophy?  Sons?</vt:lpstr>
      <vt:lpstr>Sex-Linked Practice Problems</vt:lpstr>
      <vt:lpstr>PowerPoint Presentation</vt:lpstr>
      <vt:lpstr>Sex-Influenced Traits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Inheriting a  Genetic Disorder</vt:lpstr>
      <vt:lpstr>What are genetic disorders?</vt:lpstr>
      <vt:lpstr>What are genetic disorders?</vt:lpstr>
      <vt:lpstr>What are genetic disorders?</vt:lpstr>
      <vt:lpstr>Cystic Fibrosis</vt:lpstr>
      <vt:lpstr>How do you get a genetic disorder? </vt:lpstr>
      <vt:lpstr>Who is affected by Cystic Fibrosis?</vt:lpstr>
      <vt:lpstr>Can Cystic Fibrosis be cured?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Weird Genetics: Mutants, Selective Breeding and Genetic Engineering…</vt:lpstr>
      <vt:lpstr>Mutations</vt:lpstr>
      <vt:lpstr>Natural  Mutations</vt:lpstr>
      <vt:lpstr>PowerPoint Presentation</vt:lpstr>
      <vt:lpstr>PowerPoint Presentation</vt:lpstr>
      <vt:lpstr>ALBINOS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 INTERVENTION</vt:lpstr>
      <vt:lpstr>SELECTIVE BREEDING</vt:lpstr>
      <vt:lpstr>SELECTIVE BREEDING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ENGINEERING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Audrey Garris</cp:lastModifiedBy>
  <cp:revision>47</cp:revision>
  <dcterms:created xsi:type="dcterms:W3CDTF">2017-10-24T11:58:38Z</dcterms:created>
  <dcterms:modified xsi:type="dcterms:W3CDTF">2020-01-10T19:00:40Z</dcterms:modified>
</cp:coreProperties>
</file>