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65" r:id="rId2"/>
    <p:sldId id="381" r:id="rId3"/>
    <p:sldId id="267" r:id="rId4"/>
    <p:sldId id="295" r:id="rId5"/>
    <p:sldId id="382" r:id="rId6"/>
    <p:sldId id="383" r:id="rId7"/>
    <p:sldId id="298" r:id="rId8"/>
    <p:sldId id="299" r:id="rId9"/>
    <p:sldId id="300" r:id="rId10"/>
    <p:sldId id="301" r:id="rId11"/>
    <p:sldId id="335" r:id="rId12"/>
    <p:sldId id="386" r:id="rId13"/>
    <p:sldId id="387" r:id="rId14"/>
    <p:sldId id="339" r:id="rId15"/>
    <p:sldId id="340" r:id="rId16"/>
    <p:sldId id="292" r:id="rId17"/>
    <p:sldId id="269" r:id="rId18"/>
    <p:sldId id="293" r:id="rId19"/>
    <p:sldId id="270" r:id="rId20"/>
    <p:sldId id="271" r:id="rId21"/>
    <p:sldId id="399" r:id="rId22"/>
    <p:sldId id="378" r:id="rId23"/>
    <p:sldId id="400" r:id="rId24"/>
    <p:sldId id="401" r:id="rId25"/>
    <p:sldId id="402" r:id="rId26"/>
    <p:sldId id="403" r:id="rId27"/>
    <p:sldId id="372" r:id="rId28"/>
    <p:sldId id="373" r:id="rId29"/>
    <p:sldId id="374" r:id="rId30"/>
    <p:sldId id="375" r:id="rId31"/>
    <p:sldId id="376" r:id="rId32"/>
    <p:sldId id="377" r:id="rId33"/>
    <p:sldId id="274" r:id="rId34"/>
    <p:sldId id="275" r:id="rId35"/>
    <p:sldId id="370" r:id="rId36"/>
    <p:sldId id="397" r:id="rId37"/>
    <p:sldId id="369" r:id="rId38"/>
    <p:sldId id="406" r:id="rId39"/>
    <p:sldId id="398" r:id="rId40"/>
    <p:sldId id="395" r:id="rId41"/>
    <p:sldId id="396" r:id="rId42"/>
    <p:sldId id="276" r:id="rId43"/>
    <p:sldId id="277" r:id="rId44"/>
    <p:sldId id="278" r:id="rId45"/>
    <p:sldId id="279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420" r:id="rId60"/>
    <p:sldId id="421" r:id="rId61"/>
    <p:sldId id="422" r:id="rId62"/>
    <p:sldId id="423" r:id="rId63"/>
    <p:sldId id="424" r:id="rId64"/>
    <p:sldId id="425" r:id="rId65"/>
    <p:sldId id="426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284" r:id="rId74"/>
    <p:sldId id="285" r:id="rId75"/>
    <p:sldId id="286" r:id="rId76"/>
    <p:sldId id="287" r:id="rId77"/>
    <p:sldId id="288" r:id="rId78"/>
    <p:sldId id="289" r:id="rId79"/>
    <p:sldId id="290" r:id="rId80"/>
    <p:sldId id="291" r:id="rId81"/>
    <p:sldId id="256" r:id="rId82"/>
    <p:sldId id="257" r:id="rId83"/>
    <p:sldId id="258" r:id="rId84"/>
    <p:sldId id="259" r:id="rId85"/>
    <p:sldId id="260" r:id="rId86"/>
    <p:sldId id="261" r:id="rId87"/>
    <p:sldId id="262" r:id="rId88"/>
    <p:sldId id="263" r:id="rId89"/>
    <p:sldId id="264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C0AE-1580-4B05-B972-96352F4F854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1CE9-FDE2-41E5-8793-23B614482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16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62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CCAB0CE-28E5-4D8D-A22F-6A1384018987}" type="slidenum">
              <a:rPr lang="en-US" altLang="en-US" sz="1200" smtClean="0">
                <a:latin typeface="Arial" charset="0"/>
                <a:ea typeface="MS PGothic" pitchFamily="34" charset="-128"/>
              </a:rPr>
              <a:pPr eaLnBrk="1" hangingPunct="1"/>
              <a:t>11</a:t>
            </a:fld>
            <a:endParaRPr lang="en-US" altLang="en-US" sz="120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Please note that Paul Karason is NOT suffering from methemoglobinemia – he turned himself blue by drinking a silver solution.  It makes a good attention getting picture for the “Blue People of Kentucky” which IS the genetic disorder methemoglobinemia.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CA97B93-1999-414B-A041-8AC278506490}" type="slidenum">
              <a:rPr lang="en-US" altLang="en-US" sz="1200" smtClean="0"/>
              <a:pPr eaLnBrk="1" hangingPunct="1"/>
              <a:t>62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553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DEFDE-6BB8-4CB8-8E46-BAE4C6F32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58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7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96EB-6C6B-495C-8AB5-7F7A4D37D50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colorvisiontesting.com/ishihara.htm#demonstrationplate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6.wmf"/><Relationship Id="rId5" Type="http://schemas.openxmlformats.org/officeDocument/2006/relationships/image" Target="../media/image85.png"/><Relationship Id="rId4" Type="http://schemas.openxmlformats.org/officeDocument/2006/relationships/image" Target="../media/image84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7130"/>
            <a:ext cx="8686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You need:</a:t>
            </a:r>
          </a:p>
          <a:p>
            <a:pPr marL="0" indent="0">
              <a:buNone/>
            </a:pPr>
            <a:r>
              <a:rPr lang="en-US" dirty="0" smtClean="0"/>
              <a:t>Clean paper (2) / pencil</a:t>
            </a:r>
          </a:p>
          <a:p>
            <a:pPr marL="0" indent="0">
              <a:buNone/>
            </a:pPr>
            <a:r>
              <a:rPr lang="en-US" dirty="0" err="1" smtClean="0"/>
              <a:t>Spongebob</a:t>
            </a:r>
            <a:r>
              <a:rPr lang="en-US" smtClean="0"/>
              <a:t> Sex-Linked WS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Warm Up:</a:t>
            </a:r>
          </a:p>
          <a:p>
            <a:pPr marL="0" indent="0">
              <a:buNone/>
            </a:pPr>
            <a:r>
              <a:rPr lang="en-US" dirty="0" smtClean="0"/>
              <a:t>What amazing things happened during break?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I CAN: </a:t>
            </a:r>
            <a:r>
              <a:rPr lang="en-US" dirty="0" smtClean="0">
                <a:solidFill>
                  <a:srgbClr val="7030A0"/>
                </a:solidFill>
              </a:rPr>
              <a:t>practice genetics with Snowman lab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Jan. </a:t>
            </a:r>
            <a:r>
              <a:rPr lang="en-US" dirty="0"/>
              <a:t>7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Image result for double helix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5" name="AutoShape 4" descr="Image result for double helix"/>
          <p:cNvSpPr>
            <a:spLocks noChangeAspect="1" noChangeArrowheads="1"/>
          </p:cNvSpPr>
          <p:nvPr/>
        </p:nvSpPr>
        <p:spPr bwMode="auto">
          <a:xfrm>
            <a:off x="322263" y="-14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6" name="AutoShape 6" descr="Image result for double helix"/>
          <p:cNvSpPr>
            <a:spLocks noChangeAspect="1" noChangeArrowheads="1"/>
          </p:cNvSpPr>
          <p:nvPr/>
        </p:nvSpPr>
        <p:spPr bwMode="auto">
          <a:xfrm>
            <a:off x="474663" y="138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7" name="AutoShape 8" descr="Image result for double helix"/>
          <p:cNvSpPr>
            <a:spLocks noChangeAspect="1" noChangeArrowheads="1"/>
          </p:cNvSpPr>
          <p:nvPr/>
        </p:nvSpPr>
        <p:spPr bwMode="auto">
          <a:xfrm>
            <a:off x="627063" y="290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8" name="AutoShape 10" descr="Image result for double helix"/>
          <p:cNvSpPr>
            <a:spLocks noChangeAspect="1" noChangeArrowheads="1"/>
          </p:cNvSpPr>
          <p:nvPr/>
        </p:nvSpPr>
        <p:spPr bwMode="auto">
          <a:xfrm>
            <a:off x="779463" y="442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pic>
        <p:nvPicPr>
          <p:cNvPr id="8199" name="Picture 11" descr="C:\Users\Audrey_Garris\AppData\Local\Microsoft\Windows\Temporary Internet Files\Content.IE5\2IA4H4ZS\d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7000"/>
            <a:ext cx="46482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724400" y="138113"/>
            <a:ext cx="3733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charset="0"/>
                <a:ea typeface="MS PGothic" pitchFamily="34" charset="-128"/>
              </a:rPr>
              <a:t>DNA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4724400" y="1117600"/>
            <a:ext cx="373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Deoxyribonucleic Acid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876800" y="2971800"/>
            <a:ext cx="373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Double Helix (twisted ladder) shape</a:t>
            </a:r>
          </a:p>
        </p:txBody>
      </p:sp>
    </p:spTree>
    <p:extLst>
      <p:ext uri="{BB962C8B-B14F-4D97-AF65-F5344CB8AC3E}">
        <p14:creationId xmlns:p14="http://schemas.microsoft.com/office/powerpoint/2010/main" val="3177469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Bikini Bottom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002" y="-228600"/>
            <a:ext cx="967898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34636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More practice problems…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315368" y="872835"/>
            <a:ext cx="40211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200" b="1" i="1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Bikini Bottom Genetics!</a:t>
            </a:r>
          </a:p>
        </p:txBody>
      </p:sp>
      <p:pic>
        <p:nvPicPr>
          <p:cNvPr id="44037" name="Picture 3" descr="Image result for patrick from sponge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2861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90950"/>
            <a:ext cx="18129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93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354917"/>
            <a:ext cx="2095500" cy="2095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5400000">
            <a:off x="5126566" y="2454275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799" y="3033061"/>
            <a:ext cx="345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PHENO</a:t>
            </a:r>
            <a:r>
              <a:rPr lang="en-US" sz="2000" dirty="0" smtClean="0"/>
              <a:t>-type = the way it </a:t>
            </a:r>
            <a:r>
              <a:rPr lang="en-US" sz="2000" i="1" u="sng" dirty="0" smtClean="0">
                <a:solidFill>
                  <a:srgbClr val="FF0000"/>
                </a:solidFill>
              </a:rPr>
              <a:t>looks</a:t>
            </a:r>
            <a:r>
              <a:rPr lang="en-US" sz="2000" dirty="0" smtClean="0"/>
              <a:t> on the outside (based on genetics)</a:t>
            </a:r>
            <a:endParaRPr lang="en-US" sz="20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49798" y="4319657"/>
            <a:ext cx="345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" y="761878"/>
            <a:ext cx="8905875" cy="200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1484719"/>
            <a:ext cx="21463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0300" y="1484719"/>
            <a:ext cx="21463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YELLOW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1383" y="1467318"/>
            <a:ext cx="21463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20935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6200000" flipH="1">
            <a:off x="1206497" y="2420408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731" y="3079220"/>
            <a:ext cx="3458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Wait, so SpongeBob said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“GENO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inside”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So I need to tell what genes are possible if they have a tall head?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AutoShape 2" descr="Image result for Patric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1" y="2643595"/>
            <a:ext cx="2573869" cy="3494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329"/>
            <a:ext cx="9245600" cy="1104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8334" y="1286373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2466" y="1286373"/>
            <a:ext cx="97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8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2648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 descr="Image result for round blue spong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219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367338"/>
            <a:ext cx="1066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8" descr="Image result for spongebob lo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429000"/>
            <a:ext cx="25019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" descr="Image result for cartoon eyes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660775"/>
            <a:ext cx="13335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8" descr="Image result for cartoon hai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335338"/>
            <a:ext cx="19621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0" descr="Image result for cartoon smil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251325"/>
            <a:ext cx="9080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3262313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charset="0"/>
                <a:ea typeface="MS PGothic" pitchFamily="34" charset="-128"/>
              </a:rPr>
              <a:t>Bob = S</a:t>
            </a:r>
            <a:r>
              <a:rPr lang="en-US" altLang="en-US" sz="60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53075" y="2644775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charset="0"/>
                <a:ea typeface="MS PGothic" pitchFamily="34" charset="-128"/>
              </a:rPr>
              <a:t>Susie = </a:t>
            </a:r>
            <a:r>
              <a:rPr lang="en-US" altLang="en-US" sz="6000">
                <a:latin typeface="Brush Script MT" pitchFamily="66" charset="0"/>
                <a:ea typeface="MS PGothic" pitchFamily="34" charset="-128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233044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667000" y="1600200"/>
            <a:ext cx="5486400" cy="4495800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cxnSp>
        <p:nvCxnSpPr>
          <p:cNvPr id="49155" name="Straight Connector 3"/>
          <p:cNvCxnSpPr>
            <a:cxnSpLocks noChangeShapeType="1"/>
            <a:endCxn id="49154" idx="2"/>
          </p:cNvCxnSpPr>
          <p:nvPr/>
        </p:nvCxnSpPr>
        <p:spPr bwMode="auto">
          <a:xfrm>
            <a:off x="5410200" y="914400"/>
            <a:ext cx="0" cy="518160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6" name="Straight Connector 4"/>
          <p:cNvCxnSpPr>
            <a:cxnSpLocks noChangeShapeType="1"/>
            <a:endCxn id="49154" idx="3"/>
          </p:cNvCxnSpPr>
          <p:nvPr/>
        </p:nvCxnSpPr>
        <p:spPr bwMode="auto">
          <a:xfrm>
            <a:off x="1752600" y="3848100"/>
            <a:ext cx="6400800" cy="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590213">
            <a:off x="1179513" y="6016625"/>
            <a:ext cx="1144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ea typeface="MS PGothic" pitchFamily="34" charset="-128"/>
              </a:rPr>
              <a:t>Susie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1590213">
            <a:off x="7962900" y="877888"/>
            <a:ext cx="1144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ea typeface="MS PGothic" pitchFamily="34" charset="-128"/>
              </a:rPr>
              <a:t>Bob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0323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0797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0375" y="2030413"/>
            <a:ext cx="76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03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9300" y="22796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9463" y="4491038"/>
            <a:ext cx="76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2400" y="1957388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4613" y="21050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76925" y="2098675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10013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41878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547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67000" y="1741488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8750" y="39211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65763" y="1741488"/>
            <a:ext cx="276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0" y="3675063"/>
            <a:ext cx="2767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71800" y="3200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1800" y="537368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48325" y="317182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70550" y="5359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2243859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1945" y="13855"/>
            <a:ext cx="77724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</a:rPr>
              <a:t>C</a:t>
            </a:r>
            <a:r>
              <a:rPr lang="en-US" altLang="en-US" sz="4000" dirty="0" smtClean="0">
                <a:solidFill>
                  <a:srgbClr val="FF0000"/>
                </a:solidFill>
              </a:rPr>
              <a:t>omplete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olidFill>
                  <a:srgbClr val="3333FF"/>
                </a:solidFill>
              </a:rPr>
              <a:t>Dominance</a:t>
            </a:r>
            <a:r>
              <a:rPr lang="en-US" altLang="en-US" sz="4000" dirty="0" smtClean="0"/>
              <a:t> = </a:t>
            </a:r>
            <a:r>
              <a:rPr lang="en-US" altLang="en-US" sz="4000" dirty="0" smtClean="0">
                <a:solidFill>
                  <a:srgbClr val="FF0000"/>
                </a:solidFill>
              </a:rPr>
              <a:t>ONE WINNER</a:t>
            </a:r>
          </a:p>
        </p:txBody>
      </p:sp>
      <p:pic>
        <p:nvPicPr>
          <p:cNvPr id="2050" name="Picture 2" descr="Image result for 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9523"/>
            <a:ext cx="8382000" cy="62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</a:rPr>
              <a:t>Incomplete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olidFill>
                  <a:srgbClr val="3333FF"/>
                </a:solidFill>
              </a:rPr>
              <a:t>Dominance</a:t>
            </a:r>
            <a:r>
              <a:rPr lang="en-US" altLang="en-US" sz="4000" dirty="0" smtClean="0"/>
              <a:t> = </a:t>
            </a:r>
            <a:r>
              <a:rPr lang="en-US" altLang="en-US" sz="4000" dirty="0" smtClean="0">
                <a:solidFill>
                  <a:srgbClr val="7030A0"/>
                </a:solidFill>
              </a:rPr>
              <a:t>Blending</a:t>
            </a:r>
          </a:p>
        </p:txBody>
      </p:sp>
      <p:pic>
        <p:nvPicPr>
          <p:cNvPr id="14339" name="Picture 2" descr="Image result for co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02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940633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347803"/>
            <a:ext cx="66294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5363" name="Picture 2" descr="http://4.bp.blogspot.com/-wlv6XeUpaDw/Vqd_mv91SYI/AAAAAAAAAzo/YHZ6X4jWgrk/s1600/co-dominance-in-roan-c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724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75" y="119"/>
            <a:ext cx="8702777" cy="643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083" y="1094357"/>
            <a:ext cx="8569962" cy="1748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83" y="2188714"/>
            <a:ext cx="1241114" cy="1748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597238">
            <a:off x="1510925" y="1928254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School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597238">
            <a:off x="2711293" y="4224329"/>
            <a:ext cx="1687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9652" y="4491340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School Holiday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597238">
            <a:off x="3939737" y="4171505"/>
            <a:ext cx="162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Workday (Weather?)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7419" y="3337225"/>
            <a:ext cx="118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2350" y="4639741"/>
            <a:ext cx="117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2720" y="4671260"/>
            <a:ext cx="124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81712" y="3537214"/>
            <a:ext cx="175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</a:rPr>
              <a:t>Benchmark </a:t>
            </a:r>
            <a:r>
              <a:rPr lang="en-US" sz="1800" i="1" dirty="0" smtClean="0">
                <a:solidFill>
                  <a:srgbClr val="0000FF"/>
                </a:solidFill>
              </a:rPr>
              <a:t>ELA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@ 11:30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839261"/>
            <a:ext cx="119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*End </a:t>
            </a:r>
            <a:r>
              <a:rPr lang="en-US" i="1" dirty="0" err="1" smtClean="0">
                <a:solidFill>
                  <a:srgbClr val="FF0000"/>
                </a:solidFill>
              </a:rPr>
              <a:t>Qtr</a:t>
            </a:r>
            <a:r>
              <a:rPr lang="en-US" i="1" dirty="0" smtClean="0">
                <a:solidFill>
                  <a:srgbClr val="FF0000"/>
                </a:solidFill>
              </a:rPr>
              <a:t> 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2573" y="2688609"/>
            <a:ext cx="892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“B” day</a:t>
            </a: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3385064" y="2037322"/>
            <a:ext cx="530522" cy="4208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20891" y="3554006"/>
            <a:ext cx="185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</a:rPr>
              <a:t>Benchmark </a:t>
            </a:r>
            <a:r>
              <a:rPr lang="en-US" sz="1800" i="1" dirty="0" smtClean="0">
                <a:solidFill>
                  <a:srgbClr val="0000FF"/>
                </a:solidFill>
              </a:rPr>
              <a:t>Math @ 11:30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9394" y="2418342"/>
            <a:ext cx="1754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Genetics TEST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0003" y="3138174"/>
            <a:ext cx="421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No elective 1A…stay with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homebase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6387" name="Picture 2" descr="Image result for r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14400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0242" y="5934670"/>
            <a:ext cx="22236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ＭＳ Ｐゴシック" pitchFamily="-9" charset="-128"/>
              </a:rPr>
              <a:t>ROAN</a:t>
            </a:r>
          </a:p>
        </p:txBody>
      </p:sp>
    </p:spTree>
    <p:extLst>
      <p:ext uri="{BB962C8B-B14F-4D97-AF65-F5344CB8AC3E}">
        <p14:creationId xmlns:p14="http://schemas.microsoft.com/office/powerpoint/2010/main" val="871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udrey_Garris\AppData\Local\Microsoft\Windows\Temporary Internet Files\Content.IE5\CCDSJ0E6\3002439555_28287d87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338"/>
            <a:ext cx="30480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533400" y="914400"/>
            <a:ext cx="4953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/>
              <a:t>Are there external factors that may have influenced human development?</a:t>
            </a:r>
          </a:p>
        </p:txBody>
      </p:sp>
      <p:pic>
        <p:nvPicPr>
          <p:cNvPr id="1026" name="Picture 2" descr="C:\Users\Audrey_Garris\AppData\Local\Microsoft\Windows\Temporary Internet Files\Content.IE5\52HM2WD2\Annual_Average_Temperature_Ma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4114800"/>
            <a:ext cx="5053012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long walk to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668588"/>
            <a:ext cx="6110288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AutoShape 7" descr="Image result for long walk to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8" name="AutoShape 9" descr="Image result for long walk to wate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35" name="Picture 11" descr="Image result for long walk to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61925"/>
            <a:ext cx="31527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C:\Users\Audrey_Garris\AppData\Local\Microsoft\Windows\Temporary Internet Files\Content.IE5\52HM2WD2\woman-with-pot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113"/>
            <a:ext cx="475615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Audrey_Garris\AppData\Local\Microsoft\Windows\Temporary Internet Files\Content.IE5\PGP3VN73\1200px-Joshua_coyne_violin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476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Bikini Bottom – </a:t>
            </a:r>
            <a:r>
              <a:rPr lang="en-US" dirty="0" err="1" smtClean="0"/>
              <a:t>CoDominance</a:t>
            </a:r>
            <a:r>
              <a:rPr lang="en-US" dirty="0" smtClean="0"/>
              <a:t> vs. 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588291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18969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66000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727649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Bikini Bottom Genetics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09" y="1752600"/>
            <a:ext cx="9292817" cy="23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Bikini Bottom Genetics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" y="1455113"/>
            <a:ext cx="9124661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Bikini Bottom Genetics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6" y="1676400"/>
            <a:ext cx="8823884" cy="1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229600" cy="3733799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00B050"/>
                </a:solidFill>
              </a:rPr>
              <a:t>Review notes on genetics </a:t>
            </a:r>
            <a:endParaRPr lang="en-US" sz="4300" dirty="0" smtClean="0">
              <a:solidFill>
                <a:srgbClr val="00B050"/>
              </a:solidFill>
            </a:endParaRPr>
          </a:p>
          <a:p>
            <a:r>
              <a:rPr lang="en-US" sz="4300" dirty="0" smtClean="0">
                <a:solidFill>
                  <a:srgbClr val="FF0000"/>
                </a:solidFill>
              </a:rPr>
              <a:t>Complete </a:t>
            </a:r>
            <a:r>
              <a:rPr lang="en-US" sz="4300" dirty="0">
                <a:solidFill>
                  <a:srgbClr val="FF0000"/>
                </a:solidFill>
              </a:rPr>
              <a:t>vs. </a:t>
            </a:r>
            <a:r>
              <a:rPr lang="en-US" sz="4300" dirty="0" smtClean="0">
                <a:solidFill>
                  <a:srgbClr val="FF0000"/>
                </a:solidFill>
              </a:rPr>
              <a:t>Incomplete</a:t>
            </a:r>
          </a:p>
          <a:p>
            <a:r>
              <a:rPr lang="en-US" sz="43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Snowman PROJECT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0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Bikini Bottom Genetics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" y="990600"/>
            <a:ext cx="9028059" cy="32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667000" y="1600200"/>
            <a:ext cx="5486400" cy="4495800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cxnSp>
        <p:nvCxnSpPr>
          <p:cNvPr id="49155" name="Straight Connector 3"/>
          <p:cNvCxnSpPr>
            <a:cxnSpLocks noChangeShapeType="1"/>
            <a:endCxn id="49154" idx="2"/>
          </p:cNvCxnSpPr>
          <p:nvPr/>
        </p:nvCxnSpPr>
        <p:spPr bwMode="auto">
          <a:xfrm>
            <a:off x="5410200" y="914400"/>
            <a:ext cx="0" cy="518160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6" name="Straight Connector 4"/>
          <p:cNvCxnSpPr>
            <a:cxnSpLocks noChangeShapeType="1"/>
            <a:endCxn id="49154" idx="3"/>
          </p:cNvCxnSpPr>
          <p:nvPr/>
        </p:nvCxnSpPr>
        <p:spPr bwMode="auto">
          <a:xfrm>
            <a:off x="1752600" y="3848100"/>
            <a:ext cx="6400800" cy="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590213">
            <a:off x="1179513" y="6016625"/>
            <a:ext cx="1144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Arial" charset="0"/>
                <a:ea typeface="MS PGothic" pitchFamily="34" charset="-128"/>
              </a:rPr>
              <a:t>Mom</a:t>
            </a:r>
            <a:endParaRPr lang="en-US" altLang="en-US" sz="2200" dirty="0">
              <a:latin typeface="Arial" charset="0"/>
              <a:ea typeface="MS PGothic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1590213">
            <a:off x="7962900" y="877888"/>
            <a:ext cx="1144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Arial" charset="0"/>
                <a:ea typeface="MS PGothic" pitchFamily="34" charset="-128"/>
              </a:rPr>
              <a:t>Dad</a:t>
            </a:r>
            <a:endParaRPr lang="en-US" altLang="en-US" sz="2200" dirty="0">
              <a:latin typeface="Arial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0323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0797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0375" y="2030413"/>
            <a:ext cx="76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03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9300" y="22796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9463" y="4491038"/>
            <a:ext cx="76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2400" y="1957388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4613" y="21050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76925" y="2098675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10013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41878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547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67000" y="1741488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8750" y="39211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65763" y="1741488"/>
            <a:ext cx="276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0" y="3675063"/>
            <a:ext cx="2767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71800" y="3200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1800" y="537368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48325" y="317182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70550" y="5359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2" name="Oval 1"/>
          <p:cNvSpPr/>
          <p:nvPr/>
        </p:nvSpPr>
        <p:spPr>
          <a:xfrm>
            <a:off x="3009106" y="1953498"/>
            <a:ext cx="1981200" cy="17932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69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667000" y="1600200"/>
            <a:ext cx="5486400" cy="4495800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cxnSp>
        <p:nvCxnSpPr>
          <p:cNvPr id="49155" name="Straight Connector 3"/>
          <p:cNvCxnSpPr>
            <a:cxnSpLocks noChangeShapeType="1"/>
            <a:endCxn id="49154" idx="2"/>
          </p:cNvCxnSpPr>
          <p:nvPr/>
        </p:nvCxnSpPr>
        <p:spPr bwMode="auto">
          <a:xfrm>
            <a:off x="5410200" y="914400"/>
            <a:ext cx="0" cy="518160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6" name="Straight Connector 4"/>
          <p:cNvCxnSpPr>
            <a:cxnSpLocks noChangeShapeType="1"/>
            <a:endCxn id="49154" idx="3"/>
          </p:cNvCxnSpPr>
          <p:nvPr/>
        </p:nvCxnSpPr>
        <p:spPr bwMode="auto">
          <a:xfrm>
            <a:off x="1752600" y="3848100"/>
            <a:ext cx="6400800" cy="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0323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0797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03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9300" y="22796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9463" y="4491038"/>
            <a:ext cx="76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4066" y="2013536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10013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41878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547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65439" y="1711574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8750" y="39211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697163" y="1512563"/>
            <a:ext cx="276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dominant</a:t>
            </a:r>
            <a:endParaRPr lang="en-US" altLang="en-US" dirty="0">
              <a:solidFill>
                <a:srgbClr val="00B05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0" y="3675063"/>
            <a:ext cx="2767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71800" y="3200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1800" y="537368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70550" y="5359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65563" y="2309813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839119" y="2303047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68441" y="2335213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686490" y="314416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32435771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829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603625"/>
            <a:ext cx="38750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0483" name="Picture 2" descr="C:\Users\Audrey_Garris\AppData\Local\Microsoft\Windows\Temporary Internet Files\Content.IE5\X5L3K1XT\siamese-cat-bre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139825"/>
            <a:ext cx="43735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3313"/>
            <a:ext cx="49212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2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855"/>
            <a:ext cx="8229600" cy="1143000"/>
          </a:xfrm>
        </p:spPr>
        <p:txBody>
          <a:bodyPr/>
          <a:lstStyle/>
          <a:p>
            <a:r>
              <a:rPr lang="en-US" u="sng" dirty="0" smtClean="0"/>
              <a:t>Snowman Genetics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– find a partner…any “buddy” but make sure you are working or you’ll have to work alone.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Two – determine who is “Parent 1” and who is “Parent 2” (we aren’t using Mom and Dad – and there’s a reason!)</a:t>
            </a:r>
          </a:p>
        </p:txBody>
      </p:sp>
    </p:spTree>
    <p:extLst>
      <p:ext uri="{BB962C8B-B14F-4D97-AF65-F5344CB8AC3E}">
        <p14:creationId xmlns:p14="http://schemas.microsoft.com/office/powerpoint/2010/main" val="29197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855"/>
            <a:ext cx="8229600" cy="1143000"/>
          </a:xfrm>
        </p:spPr>
        <p:txBody>
          <a:bodyPr/>
          <a:lstStyle/>
          <a:p>
            <a:r>
              <a:rPr lang="en-US" u="sng" dirty="0" smtClean="0"/>
              <a:t>Snowman Genetics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Each parent will flip a coin to determine alleles for the offspring (2 parents so each offspring must have TWO alleles – one from each parent).  If you flip heads, circle the dominant allele.  If you flip tails, circle the recessive allele.</a:t>
            </a:r>
          </a:p>
          <a:p>
            <a:r>
              <a:rPr lang="en-US" dirty="0">
                <a:solidFill>
                  <a:srgbClr val="FF0000"/>
                </a:solidFill>
              </a:rPr>
              <a:t>Based on the alleles, determine the traits for your snowman.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Draw/color your creation – it will be a PROJECT</a:t>
            </a:r>
            <a:r>
              <a:rPr lang="en-US" dirty="0"/>
              <a:t>.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-13855"/>
            <a:ext cx="8001000" cy="8520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Snowman Genetics</a:t>
            </a:r>
            <a:endParaRPr lang="en-US" sz="3600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354" y="3690556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Flip a coin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15222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Heads = Dominant</a:t>
            </a:r>
          </a:p>
          <a:p>
            <a:r>
              <a:rPr lang="en-US" sz="2400" dirty="0" smtClean="0"/>
              <a:t>Tails = Recessive</a:t>
            </a:r>
            <a:endParaRPr lang="en-US" sz="2400" dirty="0"/>
          </a:p>
        </p:txBody>
      </p:sp>
      <p:pic>
        <p:nvPicPr>
          <p:cNvPr id="3075" name="Picture 3" descr="C:\Users\Audrey_Garris\AppData\Local\Microsoft\Windows\Temporary Internet Files\Content.IE5\52HM2WD2\3600942160_afc5e34ac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4058126"/>
            <a:ext cx="1324553" cy="13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udrey_Garris\AppData\Local\Microsoft\Windows\Temporary Internet Files\Content.IE5\9A1YJWPW\2013penn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46" y="4058126"/>
            <a:ext cx="1332548" cy="13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427" y="4975175"/>
            <a:ext cx="5398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Circle what you “flipped” into the Genotype box.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81" y="5859811"/>
            <a:ext cx="140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Repeat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3920"/>
            <a:ext cx="9014380" cy="3046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206" y="2413827"/>
            <a:ext cx="9136980" cy="117062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895600" y="3061499"/>
            <a:ext cx="381000" cy="508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75383" y="3048315"/>
            <a:ext cx="309797" cy="48867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6077" y="3016254"/>
            <a:ext cx="775802" cy="5139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72986" y="2977023"/>
            <a:ext cx="233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– body 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7" grpId="0" animBg="1"/>
      <p:bldP spid="21" grpId="0" animBg="1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734"/>
            <a:ext cx="8563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1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199" y="152400"/>
            <a:ext cx="3457575" cy="4239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5181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FINISH the snowman lab: genotype/phenotype, vocabulary, drawing.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Trace/cut out the parts needed to make your snowman.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Color / glue these parts onto a clean white paper.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Put your name in the upper right corner. 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This is now a HW assignment AND a project grade.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36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943600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4876800" y="3048000"/>
            <a:ext cx="533400" cy="296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5848350" y="1447800"/>
            <a:ext cx="110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Cell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443288" y="381000"/>
            <a:ext cx="2195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Nucleus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 rot="-5400000">
            <a:off x="-634206" y="1489869"/>
            <a:ext cx="282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Chromosome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 rot="-2383735">
            <a:off x="492125" y="4438650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DNA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682875" y="3624263"/>
            <a:ext cx="149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4217205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4"/>
            <a:ext cx="9067800" cy="40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026577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899636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3333FF"/>
                </a:solidFill>
              </a:rPr>
              <a:t>Bikini Bottom – </a:t>
            </a:r>
            <a:br>
              <a:rPr lang="en-US" altLang="en-US" sz="4000" smtClean="0">
                <a:solidFill>
                  <a:srgbClr val="3333FF"/>
                </a:solidFill>
              </a:rPr>
            </a:br>
            <a:r>
              <a:rPr lang="en-US" altLang="en-US" sz="4000" smtClean="0">
                <a:solidFill>
                  <a:srgbClr val="3333FF"/>
                </a:solidFill>
              </a:rPr>
              <a:t>Dihybrid crosses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685800" y="1452563"/>
            <a:ext cx="6248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Monohybrid = ONE trait…crossed</a:t>
            </a:r>
          </a:p>
          <a:p>
            <a:r>
              <a:rPr lang="en-US" altLang="en-US"/>
              <a:t>		-Punnett with FOUR boxes</a:t>
            </a:r>
          </a:p>
        </p:txBody>
      </p:sp>
      <p:pic>
        <p:nvPicPr>
          <p:cNvPr id="21508" name="Picture 2" descr="C:\Users\Audrey_Garris\AppData\Local\Microsoft\Windows\Temporary Internet Files\Content.IE5\SPEQQBM1\Punnett_hetero_x_hetero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0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Bikini Bottom-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>
                <a:solidFill>
                  <a:srgbClr val="FF0000"/>
                </a:solidFill>
              </a:rPr>
              <a:t>Dihybrid crosses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91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Bikini Bottom-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>
                <a:solidFill>
                  <a:srgbClr val="FF0000"/>
                </a:solidFill>
              </a:rPr>
              <a:t>Dihybrid crosses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01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Bikini Bottom-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>
                <a:solidFill>
                  <a:srgbClr val="FF0000"/>
                </a:solidFill>
              </a:rPr>
              <a:t>Dihybrid crosses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6002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Dihybrid = TWO traits…crossed</a:t>
            </a:r>
          </a:p>
          <a:p>
            <a:r>
              <a:rPr lang="en-US" altLang="en-US"/>
              <a:t>	-Punnett with _________________boxes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33800" y="1938338"/>
            <a:ext cx="160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i="1">
                <a:solidFill>
                  <a:srgbClr val="3333FF"/>
                </a:solidFill>
              </a:rPr>
              <a:t>SIXTEEN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1143000" y="2819400"/>
            <a:ext cx="7467600" cy="3810000"/>
          </a:xfrm>
          <a:prstGeom prst="rect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24582" name="Straight Connector 5"/>
          <p:cNvCxnSpPr>
            <a:cxnSpLocks noChangeShapeType="1"/>
            <a:stCxn id="24581" idx="2"/>
          </p:cNvCxnSpPr>
          <p:nvPr/>
        </p:nvCxnSpPr>
        <p:spPr bwMode="auto">
          <a:xfrm flipV="1">
            <a:off x="4876800" y="2590800"/>
            <a:ext cx="0" cy="403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3" name="Straight Connector 9"/>
          <p:cNvCxnSpPr>
            <a:cxnSpLocks noChangeShapeType="1"/>
          </p:cNvCxnSpPr>
          <p:nvPr/>
        </p:nvCxnSpPr>
        <p:spPr bwMode="auto">
          <a:xfrm flipV="1">
            <a:off x="2895600" y="2590800"/>
            <a:ext cx="0" cy="403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4" name="Straight Connector 10"/>
          <p:cNvCxnSpPr>
            <a:cxnSpLocks noChangeShapeType="1"/>
          </p:cNvCxnSpPr>
          <p:nvPr/>
        </p:nvCxnSpPr>
        <p:spPr bwMode="auto">
          <a:xfrm flipV="1">
            <a:off x="6553200" y="2590800"/>
            <a:ext cx="0" cy="403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5" name="Straight Connector 11"/>
          <p:cNvCxnSpPr>
            <a:cxnSpLocks noChangeShapeType="1"/>
          </p:cNvCxnSpPr>
          <p:nvPr/>
        </p:nvCxnSpPr>
        <p:spPr bwMode="auto">
          <a:xfrm flipH="1">
            <a:off x="762000" y="4724400"/>
            <a:ext cx="7848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6" name="Straight Connector 14"/>
          <p:cNvCxnSpPr>
            <a:cxnSpLocks noChangeShapeType="1"/>
          </p:cNvCxnSpPr>
          <p:nvPr/>
        </p:nvCxnSpPr>
        <p:spPr bwMode="auto">
          <a:xfrm flipH="1">
            <a:off x="762000" y="5715000"/>
            <a:ext cx="7848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7" name="Straight Connector 17"/>
          <p:cNvCxnSpPr>
            <a:cxnSpLocks noChangeShapeType="1"/>
          </p:cNvCxnSpPr>
          <p:nvPr/>
        </p:nvCxnSpPr>
        <p:spPr bwMode="auto">
          <a:xfrm flipH="1">
            <a:off x="762000" y="3733800"/>
            <a:ext cx="7848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25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315200" cy="115409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Types of 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109837"/>
            <a:ext cx="3566160" cy="473659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Humans have 23 pairs of chromosomes</a:t>
            </a:r>
          </a:p>
          <a:p>
            <a:pPr lvl="1"/>
            <a:r>
              <a:rPr lang="en-US" altLang="en-US" sz="2400" dirty="0" smtClean="0"/>
              <a:t>22 – autosomes</a:t>
            </a:r>
          </a:p>
          <a:p>
            <a:pPr lvl="1"/>
            <a:r>
              <a:rPr lang="en-US" altLang="en-US" sz="2400" dirty="0" smtClean="0"/>
              <a:t>1 – sex chromosome (X &amp; Y)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191000" cy="41910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724400" y="1828800"/>
            <a:ext cx="0" cy="3962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80764" y="1828800"/>
            <a:ext cx="0" cy="2895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41718" y="1828800"/>
            <a:ext cx="4156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24400" y="5791200"/>
            <a:ext cx="2667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91400" y="4724400"/>
            <a:ext cx="0" cy="108758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91400" y="4724400"/>
            <a:ext cx="1489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43800" y="4876800"/>
            <a:ext cx="0" cy="10875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880764" y="4876800"/>
            <a:ext cx="0" cy="10875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43800" y="5964382"/>
            <a:ext cx="1336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61118" y="4869873"/>
            <a:ext cx="1336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Sex-Linked Traits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Traits that affect genes on the </a:t>
            </a:r>
            <a:r>
              <a:rPr lang="en-US" sz="2800" b="1" dirty="0" smtClean="0">
                <a:solidFill>
                  <a:srgbClr val="FF0000"/>
                </a:solidFill>
              </a:rPr>
              <a:t>X chromosome</a:t>
            </a:r>
          </a:p>
          <a:p>
            <a:pPr lvl="3" eaLnBrk="1" hangingPunct="1">
              <a:defRPr/>
            </a:pPr>
            <a:r>
              <a:rPr lang="en-US" sz="2000" b="1" dirty="0" smtClean="0"/>
              <a:t>Females: XX			Males: XY</a:t>
            </a:r>
          </a:p>
          <a:p>
            <a:pPr eaLnBrk="1" hangingPunct="1">
              <a:defRPr/>
            </a:pPr>
            <a:r>
              <a:rPr lang="en-US" sz="2800" dirty="0" smtClean="0"/>
              <a:t>There are X-linked </a:t>
            </a:r>
            <a:r>
              <a:rPr lang="en-US" sz="2800" u="sng" dirty="0" smtClean="0">
                <a:solidFill>
                  <a:srgbClr val="FF0000"/>
                </a:solidFill>
              </a:rPr>
              <a:t>dominant</a:t>
            </a:r>
            <a:r>
              <a:rPr lang="en-US" sz="2800" dirty="0" smtClean="0"/>
              <a:t> and X-linked </a:t>
            </a:r>
            <a:r>
              <a:rPr lang="en-US" sz="2800" u="sng" dirty="0" smtClean="0">
                <a:solidFill>
                  <a:srgbClr val="FF0000"/>
                </a:solidFill>
              </a:rPr>
              <a:t>recessive</a:t>
            </a:r>
            <a:r>
              <a:rPr lang="en-US" sz="2800" dirty="0" smtClean="0"/>
              <a:t> traits</a:t>
            </a:r>
          </a:p>
          <a:p>
            <a:pPr eaLnBrk="1" hangingPunct="1">
              <a:defRPr/>
            </a:pPr>
            <a:r>
              <a:rPr lang="en-US" sz="2800" dirty="0" smtClean="0"/>
              <a:t>Males only have to inherit </a:t>
            </a:r>
            <a:r>
              <a:rPr lang="en-US" sz="2800" u="sng" dirty="0" smtClean="0">
                <a:solidFill>
                  <a:srgbClr val="FF0000"/>
                </a:solidFill>
              </a:rPr>
              <a:t>one</a:t>
            </a:r>
            <a:r>
              <a:rPr lang="en-US" sz="2800" dirty="0" smtClean="0"/>
              <a:t> version for it to show</a:t>
            </a:r>
          </a:p>
          <a:p>
            <a:pPr lvl="1" eaLnBrk="1" hangingPunct="1">
              <a:defRPr/>
            </a:pPr>
            <a:r>
              <a:rPr lang="en-US" sz="2400" dirty="0" smtClean="0"/>
              <a:t>Females can have a copy of the affected allele on 1 X chromosome and </a:t>
            </a:r>
            <a:r>
              <a:rPr lang="en-US" sz="2400" b="1" dirty="0" smtClean="0"/>
              <a:t>NOT </a:t>
            </a:r>
            <a:r>
              <a:rPr lang="en-US" sz="2400" dirty="0" smtClean="0"/>
              <a:t>have the disorder (</a:t>
            </a:r>
            <a:r>
              <a:rPr lang="en-US" sz="2400" u="sng" dirty="0" smtClean="0">
                <a:solidFill>
                  <a:srgbClr val="FF0000"/>
                </a:solidFill>
              </a:rPr>
              <a:t>carrier</a:t>
            </a:r>
            <a:r>
              <a:rPr lang="en-US" sz="2400" dirty="0" smtClean="0"/>
              <a:t>)</a:t>
            </a:r>
          </a:p>
          <a:p>
            <a:pPr eaLnBrk="1" hangingPunct="1">
              <a:defRPr/>
            </a:pPr>
            <a:r>
              <a:rPr lang="en-US" sz="2800" dirty="0" smtClean="0"/>
              <a:t>Examples of X-linked dominant </a:t>
            </a:r>
            <a:r>
              <a:rPr lang="en-US" sz="2800" dirty="0"/>
              <a:t>d</a:t>
            </a:r>
            <a:r>
              <a:rPr lang="en-US" sz="2800" dirty="0" smtClean="0"/>
              <a:t>isorders</a:t>
            </a:r>
            <a:r>
              <a:rPr lang="en-US" sz="2800" i="1" dirty="0">
                <a:solidFill>
                  <a:srgbClr val="0070C0"/>
                </a:solidFill>
              </a:rPr>
              <a:t>:</a:t>
            </a:r>
            <a:r>
              <a:rPr lang="en-US" sz="2800" i="1" dirty="0" smtClean="0">
                <a:solidFill>
                  <a:srgbClr val="0070C0"/>
                </a:solidFill>
              </a:rPr>
              <a:t> Vitamin D rickets</a:t>
            </a:r>
          </a:p>
          <a:p>
            <a:pPr eaLnBrk="1" hangingPunct="1">
              <a:defRPr/>
            </a:pPr>
            <a:r>
              <a:rPr lang="en-US" sz="2800" dirty="0" smtClean="0"/>
              <a:t>Examples of X-linked recessive </a:t>
            </a:r>
            <a:r>
              <a:rPr lang="en-US" sz="2800" dirty="0"/>
              <a:t>d</a:t>
            </a:r>
            <a:r>
              <a:rPr lang="en-US" sz="2800" dirty="0" smtClean="0"/>
              <a:t>isorders: </a:t>
            </a:r>
            <a:r>
              <a:rPr lang="en-US" sz="2800" i="1" dirty="0" smtClean="0">
                <a:solidFill>
                  <a:srgbClr val="0070C0"/>
                </a:solidFill>
              </a:rPr>
              <a:t>Color blindness, hemophilia, Duchenne muscular </a:t>
            </a:r>
            <a:r>
              <a:rPr lang="en-US" sz="2800" i="1" dirty="0">
                <a:solidFill>
                  <a:srgbClr val="0070C0"/>
                </a:solidFill>
              </a:rPr>
              <a:t>d</a:t>
            </a:r>
            <a:r>
              <a:rPr lang="en-US" sz="2800" i="1" dirty="0" smtClean="0">
                <a:solidFill>
                  <a:srgbClr val="0070C0"/>
                </a:solidFill>
              </a:rPr>
              <a:t>ystrophy</a:t>
            </a:r>
          </a:p>
        </p:txBody>
      </p:sp>
    </p:spTree>
    <p:extLst>
      <p:ext uri="{BB962C8B-B14F-4D97-AF65-F5344CB8AC3E}">
        <p14:creationId xmlns:p14="http://schemas.microsoft.com/office/powerpoint/2010/main" val="12363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7315200" cy="990600"/>
          </a:xfrm>
        </p:spPr>
        <p:txBody>
          <a:bodyPr/>
          <a:lstStyle/>
          <a:p>
            <a:r>
              <a:rPr lang="en-US" dirty="0" smtClean="0"/>
              <a:t>X-linked Recessive</a:t>
            </a:r>
            <a:endParaRPr lang="en-US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5172984" cy="5676222"/>
          </a:xfrm>
        </p:spPr>
      </p:pic>
    </p:spTree>
    <p:extLst>
      <p:ext uri="{BB962C8B-B14F-4D97-AF65-F5344CB8AC3E}">
        <p14:creationId xmlns:p14="http://schemas.microsoft.com/office/powerpoint/2010/main" val="21533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456" y="-8351"/>
            <a:ext cx="7315200" cy="1029406"/>
          </a:xfrm>
        </p:spPr>
        <p:txBody>
          <a:bodyPr/>
          <a:lstStyle/>
          <a:p>
            <a:r>
              <a:rPr lang="en-US" dirty="0" smtClean="0"/>
              <a:t>X-linked Dominant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4135196" cy="5334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5" y="1066800"/>
            <a:ext cx="413519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25295" y="-260658"/>
            <a:ext cx="8229600" cy="9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4" y="577542"/>
            <a:ext cx="8657201" cy="58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Chromosomes – DNA wound into cute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Calibri"/>
              </a:rPr>
              <a:t>pkg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FF"/>
                </a:solidFill>
                <a:sym typeface="Calibri"/>
              </a:rPr>
              <a:t>Genes – section of  DNA/chromosome that codes for a specific trait</a:t>
            </a:r>
            <a:endParaRPr sz="2400" dirty="0">
              <a:solidFill>
                <a:srgbClr val="0000FF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0000"/>
                </a:solidFill>
                <a:sym typeface="Calibri"/>
              </a:rPr>
              <a:t>Traits – an organism’s physical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sym typeface="Calibri"/>
              </a:rPr>
              <a:t>features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Phenotype – the way something looks on the outside (based on DNA)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Genotype – the genes inside (usually represented with two letters – LL, </a:t>
            </a:r>
            <a:r>
              <a:rPr lang="en-US" sz="2400" dirty="0" err="1" smtClean="0">
                <a:solidFill>
                  <a:srgbClr val="0000FF"/>
                </a:solidFill>
              </a:rPr>
              <a:t>Ll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ll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91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hlinkClick r:id="rId2"/>
              </a:rPr>
              <a:t>Are you colorblind??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9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or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9731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33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see?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5029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olor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6929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see?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555662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6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olor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86" y="1193301"/>
            <a:ext cx="44958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see?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5029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32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539853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kidding – the answer is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59" name="Group 3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066800" y="2971800"/>
          <a:ext cx="7010400" cy="37338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76200" y="131197"/>
            <a:ext cx="8893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Punnett Squares for the sex-linked trait hemophilia</a:t>
            </a:r>
          </a:p>
        </p:txBody>
      </p:sp>
      <p:sp>
        <p:nvSpPr>
          <p:cNvPr id="22542" name="TextBox 5"/>
          <p:cNvSpPr txBox="1">
            <a:spLocks noChangeArrowheads="1"/>
          </p:cNvSpPr>
          <p:nvPr/>
        </p:nvSpPr>
        <p:spPr bwMode="auto">
          <a:xfrm>
            <a:off x="270164" y="685800"/>
            <a:ext cx="81740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Cross a heterozygous (</a:t>
            </a:r>
            <a:r>
              <a:rPr lang="en-US" altLang="en-US" sz="2400" b="1" dirty="0">
                <a:ea typeface="ＭＳ Ｐゴシック" pitchFamily="34" charset="-128"/>
              </a:rPr>
              <a:t>carrier</a:t>
            </a:r>
            <a:r>
              <a:rPr lang="en-US" altLang="en-US" sz="2400" dirty="0">
                <a:ea typeface="ＭＳ Ｐゴシック" pitchFamily="34" charset="-128"/>
              </a:rPr>
              <a:t>) female for hemophilia with a normal male: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			</a:t>
            </a:r>
            <a:r>
              <a:rPr lang="en-US" altLang="en-US" sz="2400" dirty="0" err="1">
                <a:ea typeface="ＭＳ Ｐゴシック" pitchFamily="34" charset="-128"/>
              </a:rPr>
              <a:t>X</a:t>
            </a:r>
            <a:r>
              <a:rPr lang="en-US" altLang="en-US" sz="2400" baseline="30000" dirty="0" err="1">
                <a:ea typeface="ＭＳ Ｐゴシック" pitchFamily="34" charset="-128"/>
              </a:rPr>
              <a:t>N</a:t>
            </a:r>
            <a:r>
              <a:rPr lang="en-US" altLang="en-US" sz="2400" dirty="0" err="1">
                <a:ea typeface="ＭＳ Ｐゴシック" pitchFamily="34" charset="-128"/>
              </a:rPr>
              <a:t>X</a:t>
            </a:r>
            <a:r>
              <a:rPr lang="en-US" altLang="en-US" sz="2400" baseline="30000" dirty="0" err="1">
                <a:ea typeface="ＭＳ Ｐゴシック" pitchFamily="34" charset="-128"/>
              </a:rPr>
              <a:t>n</a:t>
            </a:r>
            <a:r>
              <a:rPr lang="en-US" altLang="en-US" sz="2400" dirty="0">
                <a:ea typeface="ＭＳ Ｐゴシック" pitchFamily="34" charset="-128"/>
              </a:rPr>
              <a:t>  x  X</a:t>
            </a:r>
            <a:r>
              <a:rPr lang="en-US" altLang="en-US" sz="2400" baseline="30000" dirty="0">
                <a:ea typeface="ＭＳ Ｐゴシック" pitchFamily="34" charset="-128"/>
              </a:rPr>
              <a:t>N</a:t>
            </a:r>
            <a:r>
              <a:rPr lang="en-US" altLang="en-US" sz="2400" dirty="0">
                <a:ea typeface="ＭＳ Ｐゴシック" pitchFamily="34" charset="-128"/>
              </a:rPr>
              <a:t>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ea typeface="ＭＳ Ｐゴシック" pitchFamily="34" charset="-128"/>
              </a:rPr>
              <a:t>     </a:t>
            </a:r>
            <a:r>
              <a:rPr lang="en-US" altLang="en-US" sz="2400" i="1" dirty="0">
                <a:ea typeface="ＭＳ Ｐゴシック" pitchFamily="34" charset="-128"/>
              </a:rPr>
              <a:t>N = Normal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ea typeface="ＭＳ Ｐゴシック" pitchFamily="34" charset="-128"/>
              </a:rPr>
              <a:t>	n = hemophilia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419" y="244028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36185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X</a:t>
            </a:r>
            <a:r>
              <a:rPr lang="en-US" sz="2400" b="1" baseline="30000" dirty="0" err="1"/>
              <a:t>n</a:t>
            </a:r>
            <a:endParaRPr lang="en-US" sz="24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270164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92501" y="534443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endParaRPr lang="en-US" sz="2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033391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718148" y="350499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7192" y="35049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X</a:t>
            </a:r>
            <a:r>
              <a:rPr lang="en-US" sz="2400" b="1" baseline="30000" dirty="0" err="1"/>
              <a:t>n</a:t>
            </a:r>
            <a:endParaRPr lang="en-US" sz="2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9096" y="515097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X</a:t>
            </a:r>
            <a:r>
              <a:rPr lang="en-US" sz="2400" b="1" baseline="30000" dirty="0" err="1"/>
              <a:t>n</a:t>
            </a:r>
            <a:endParaRPr lang="en-US" sz="2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04770" y="515097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endParaRPr lang="en-US" sz="2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18148" y="530337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endParaRPr lang="en-US" sz="2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9425" y="530337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1808445" y="5765041"/>
            <a:ext cx="233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Boy - Normal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7426" y="5782724"/>
            <a:ext cx="269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Boy - </a:t>
            </a:r>
            <a:r>
              <a:rPr lang="en-US" sz="2400" b="1" dirty="0" smtClean="0">
                <a:solidFill>
                  <a:srgbClr val="7030A0"/>
                </a:solidFill>
              </a:rPr>
              <a:t>Hemophilia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2349" y="3966661"/>
            <a:ext cx="233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Girl - Normal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9096" y="3966865"/>
            <a:ext cx="286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Girl – Normal/carrier</a:t>
            </a:r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" grpId="0"/>
      <p:bldP spid="18" grpId="0"/>
      <p:bldP spid="19" grpId="0"/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smtClean="0"/>
              <a:t>Colorblindness is inherited as a sex-linked recessive disease.  An affected male marries a heterozygous female.  Draw a </a:t>
            </a:r>
            <a:r>
              <a:rPr lang="en-US" altLang="en-US" sz="2600" dirty="0"/>
              <a:t>P</a:t>
            </a:r>
            <a:r>
              <a:rPr lang="en-US" altLang="en-US" sz="2600" dirty="0" smtClean="0"/>
              <a:t>unnett square of the possible offspring.  What is the chance that they will have an affected child?  Could any of their daughters be affected?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5" name="Group 35"/>
          <p:cNvGraphicFramePr>
            <a:graphicFrameLocks/>
          </p:cNvGraphicFramePr>
          <p:nvPr/>
        </p:nvGraphicFramePr>
        <p:xfrm>
          <a:off x="990600" y="2963863"/>
          <a:ext cx="7239000" cy="38862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71682" y="2967335"/>
            <a:ext cx="2800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try!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0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dirty="0" smtClean="0"/>
              <a:t>Colorblindness is inherited as a sex-linked recessive disease.  An affected male marries a heterozygous female.  Draw a </a:t>
            </a:r>
            <a:r>
              <a:rPr lang="en-US" altLang="en-US" sz="2600" dirty="0"/>
              <a:t>P</a:t>
            </a:r>
            <a:r>
              <a:rPr lang="en-US" altLang="en-US" sz="2600" dirty="0" smtClean="0"/>
              <a:t>unnett square of the possible offspring.  What is the chance that they will have an affected child?  </a:t>
            </a:r>
            <a:br>
              <a:rPr lang="en-US" altLang="en-US" sz="2600" dirty="0" smtClean="0"/>
            </a:br>
            <a:r>
              <a:rPr lang="en-US" altLang="en-US" sz="2600" dirty="0" smtClean="0"/>
              <a:t>Could any of their daughters be affected?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/>
          </p:nvPr>
        </p:nvGraphicFramePr>
        <p:xfrm>
          <a:off x="990600" y="2963863"/>
          <a:ext cx="7239000" cy="38862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513432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X</a:t>
            </a:r>
            <a:r>
              <a:rPr lang="en-US" sz="2400" b="1" baseline="30000" dirty="0" err="1">
                <a:solidFill>
                  <a:srgbClr val="7030A0"/>
                </a:solidFill>
              </a:rPr>
              <a:t>b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5334000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Y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0852" y="5352785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Y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33999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Y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46" y="3665831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X</a:t>
            </a:r>
            <a:r>
              <a:rPr lang="en-US" sz="2400" b="1" baseline="30000" dirty="0" err="1">
                <a:solidFill>
                  <a:srgbClr val="7030A0"/>
                </a:solidFill>
              </a:rPr>
              <a:t>b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6752" y="3665830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X</a:t>
            </a:r>
            <a:r>
              <a:rPr lang="en-US" sz="2400" b="1" baseline="30000" dirty="0" err="1">
                <a:solidFill>
                  <a:srgbClr val="7030A0"/>
                </a:solidFill>
              </a:rPr>
              <a:t>b</a:t>
            </a:r>
            <a:endParaRPr 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2286000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8830" y="3665829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851" y="5333998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5365" y="2285998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err="1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3749" y="5342349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err="1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5429" y="3665831"/>
            <a:ext cx="65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X</a:t>
            </a:r>
            <a:r>
              <a:rPr lang="en-US" sz="2400" b="1" baseline="30000" dirty="0" err="1">
                <a:solidFill>
                  <a:srgbClr val="00B050"/>
                </a:solidFill>
              </a:rPr>
              <a:t>b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0326" y="316305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Daughter - hetero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44180" y="31441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Daughter – homo/rec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61577" y="49920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 - hetero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49920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 – homo/rec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60326" y="4315216"/>
            <a:ext cx="188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NORMAL -carrier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33287" y="5822800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NORMAL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34521" y="4133588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Colorblind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6776" y="5804011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Colorblind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2465" y="1782500"/>
            <a:ext cx="354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Yes – homozygous recessive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1430055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50%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5429" y="1371600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50%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A certain form of muscular dystrophy is inherited as a sex-linked, recessive gene.  Jack has muscular dystrophy.  Jane, Jack’s wife, is a carrier for muscular dystrophy.  What fraction of their daughters would you expect to have muscular dystrophy?  Sons?</a:t>
            </a:r>
          </a:p>
        </p:txBody>
      </p:sp>
      <p:graphicFrame>
        <p:nvGraphicFramePr>
          <p:cNvPr id="4" name="Group 35"/>
          <p:cNvGraphicFramePr>
            <a:graphicFrameLocks/>
          </p:cNvGraphicFramePr>
          <p:nvPr>
            <p:extLst/>
          </p:nvPr>
        </p:nvGraphicFramePr>
        <p:xfrm>
          <a:off x="990600" y="2514600"/>
          <a:ext cx="7239000" cy="38862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1393" y="171927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CARRIER = Heterozygous = “carries” the allele without having the disorder.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3842" y="3131393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147" y="4990805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Y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972833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Y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967614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Y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146121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146120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7321" y="1910209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068" y="3352800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2328" y="4928992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00B0F0"/>
                </a:solidFill>
              </a:rPr>
              <a:t>d</a:t>
            </a:r>
            <a:endParaRPr lang="en-US" sz="3200" b="1" baseline="300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4371" y="1903936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9415" y="3097990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0453" y="4956121"/>
            <a:ext cx="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X</a:t>
            </a:r>
            <a:r>
              <a:rPr lang="en-US" sz="3200" b="1" baseline="30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0326" y="272865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Daughter - hetero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70170" y="271620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Daughter – homo/rec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09073" y="45596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 – hetero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1986" y="45596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 – homo/rec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0041" y="3774737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NORMAL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6465" y="5569317"/>
            <a:ext cx="15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NORMAL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0171" y="375290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Muscular dystrophy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0171" y="554227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Muscular dystrophy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Sex-Linked Practice Problems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A father with hemophilia (recessive) crossed with a normal mother.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dirty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A carrier mother for colorblindness crossed with a colorblind father.</a:t>
            </a:r>
          </a:p>
        </p:txBody>
      </p:sp>
    </p:spTree>
    <p:extLst>
      <p:ext uri="{BB962C8B-B14F-4D97-AF65-F5344CB8AC3E}">
        <p14:creationId xmlns:p14="http://schemas.microsoft.com/office/powerpoint/2010/main" val="10128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 startAt="3"/>
            </a:pPr>
            <a:r>
              <a:rPr lang="en-US" altLang="en-US" dirty="0" smtClean="0"/>
              <a:t>A normal father crossed with a mother that is a carrier for muscular dystrophy.</a:t>
            </a:r>
          </a:p>
          <a:p>
            <a:pPr marL="609600" indent="-609600" eaLnBrk="1" hangingPunct="1">
              <a:buFontTx/>
              <a:buAutoNum type="arabicPeriod" startAt="3"/>
            </a:pPr>
            <a:r>
              <a:rPr lang="en-US" altLang="en-US" dirty="0" smtClean="0"/>
              <a:t>A father with hemophilia crossed with a  normal mother.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0818" y="2819400"/>
            <a:ext cx="6019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 you write out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these problems (1-4)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get them right,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will offer a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free HW pass!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4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25295" y="-260658"/>
            <a:ext cx="8229600" cy="9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4" y="577542"/>
            <a:ext cx="8657201" cy="58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Dominant allele – the version of a gene that WILL show if present.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Recessive allele – the version of a gene that may get hidden.  Only shows if there is nothing to cover 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HOMOzygous</a:t>
            </a:r>
            <a:r>
              <a:rPr lang="en-US" dirty="0" smtClean="0">
                <a:solidFill>
                  <a:srgbClr val="FF0000"/>
                </a:solidFill>
              </a:rPr>
              <a:t> – an organism with two of the SAME alleles for a specific trait.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HETEROzygous</a:t>
            </a:r>
            <a:r>
              <a:rPr lang="en-US" dirty="0" smtClean="0">
                <a:solidFill>
                  <a:srgbClr val="0000FF"/>
                </a:solidFill>
              </a:rPr>
              <a:t> – an organism with DIFFERENT alleles for a specific trait.</a:t>
            </a:r>
            <a:endParaRPr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Sex-Influenced Traits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1"/>
            <a:ext cx="7315200" cy="38799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Trait expressed differently in males and females</a:t>
            </a:r>
          </a:p>
          <a:p>
            <a:pPr eaLnBrk="1" hangingPunct="1"/>
            <a:r>
              <a:rPr lang="en-US" altLang="en-US" sz="2800" dirty="0" smtClean="0"/>
              <a:t>Not X-linked</a:t>
            </a:r>
          </a:p>
          <a:p>
            <a:pPr eaLnBrk="1" hangingPunct="1"/>
            <a:r>
              <a:rPr lang="en-US" altLang="en-US" sz="2800" dirty="0" smtClean="0"/>
              <a:t>Ex: Male-pattern baldness</a:t>
            </a:r>
          </a:p>
          <a:p>
            <a:pPr lvl="1"/>
            <a:r>
              <a:rPr lang="en-US" altLang="en-US" sz="2400" dirty="0" smtClean="0"/>
              <a:t>BB – full hair</a:t>
            </a:r>
          </a:p>
          <a:p>
            <a:pPr lvl="1"/>
            <a:r>
              <a:rPr lang="en-US" altLang="en-US" sz="2400" dirty="0"/>
              <a:t>b</a:t>
            </a:r>
            <a:r>
              <a:rPr lang="en-US" altLang="en-US" sz="2400" dirty="0" smtClean="0"/>
              <a:t>b – bald</a:t>
            </a:r>
          </a:p>
          <a:p>
            <a:pPr lvl="1"/>
            <a:r>
              <a:rPr lang="en-US" altLang="en-US" sz="2400" dirty="0" smtClean="0"/>
              <a:t>Bb – hair for girl, bald for guy</a:t>
            </a:r>
          </a:p>
        </p:txBody>
      </p:sp>
      <p:pic>
        <p:nvPicPr>
          <p:cNvPr id="27652" name="Picture 5" descr="b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133939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Pedigree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Follow along and </a:t>
            </a:r>
            <a:r>
              <a:rPr lang="en-US" dirty="0" smtClean="0">
                <a:solidFill>
                  <a:srgbClr val="FF0000"/>
                </a:solidFill>
              </a:rPr>
              <a:t>fill in your notes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81000" y="212921"/>
            <a:ext cx="7920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Pedigree – chart to show relationships AND track genetic traits. </a:t>
            </a:r>
          </a:p>
        </p:txBody>
      </p:sp>
      <p:pic>
        <p:nvPicPr>
          <p:cNvPr id="14339" name="Picture 2" descr="https://s-media-cache-ak0.pinimg.com/564x/0a/83/1d/0a831dc00afd1e4bc64c260eb2131e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19175"/>
            <a:ext cx="554355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ttp://www.indiana.edu/~oso/lessons/Blues/pedig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9538"/>
            <a:ext cx="64801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379619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709" y="4123151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 Blue People of Kentucky – the </a:t>
            </a:r>
            <a:r>
              <a:rPr lang="en-US" sz="2800" dirty="0" err="1" smtClean="0">
                <a:solidFill>
                  <a:srgbClr val="0070C0"/>
                </a:solidFill>
              </a:rPr>
              <a:t>Fugates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662029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Methemoglobinemia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7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2" y="124690"/>
            <a:ext cx="9152466" cy="52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47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28600"/>
            <a:ext cx="908935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232563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4232563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3" idx="2"/>
          </p:cNvCxnSpPr>
          <p:nvPr/>
        </p:nvCxnSpPr>
        <p:spPr>
          <a:xfrm>
            <a:off x="1676400" y="465166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4651663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76400" y="5562600"/>
            <a:ext cx="1066800" cy="990600"/>
            <a:chOff x="1676400" y="5562600"/>
            <a:chExt cx="1066800" cy="990600"/>
          </a:xfrm>
        </p:grpSpPr>
        <p:sp>
          <p:nvSpPr>
            <p:cNvPr id="2" name="Rectangle 1"/>
            <p:cNvSpPr/>
            <p:nvPr/>
          </p:nvSpPr>
          <p:spPr>
            <a:xfrm>
              <a:off x="1676400" y="5562600"/>
              <a:ext cx="10668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6900" y="5734734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ff</a:t>
              </a:r>
              <a:endParaRPr lang="en-US" sz="3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4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019800" y="5549792"/>
            <a:ext cx="10668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5400" y="4219755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4219755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3"/>
            <a:endCxn id="20" idx="2"/>
          </p:cNvCxnSpPr>
          <p:nvPr/>
        </p:nvCxnSpPr>
        <p:spPr>
          <a:xfrm>
            <a:off x="6019800" y="4638855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3200" y="4638855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10300" y="572192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09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9491" y="3112225"/>
            <a:ext cx="1066800" cy="990600"/>
            <a:chOff x="1676400" y="5562600"/>
            <a:chExt cx="1066800" cy="990600"/>
          </a:xfrm>
        </p:grpSpPr>
        <p:sp>
          <p:nvSpPr>
            <p:cNvPr id="3" name="Rectangle 2"/>
            <p:cNvSpPr/>
            <p:nvPr/>
          </p:nvSpPr>
          <p:spPr>
            <a:xfrm>
              <a:off x="1676400" y="5562600"/>
              <a:ext cx="10668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66900" y="5734734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ff</a:t>
              </a:r>
              <a:endParaRPr lang="en-US" sz="3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07623" y="762000"/>
            <a:ext cx="1066800" cy="990600"/>
            <a:chOff x="1676400" y="5562600"/>
            <a:chExt cx="1066800" cy="990600"/>
          </a:xfrm>
        </p:grpSpPr>
        <p:sp>
          <p:nvSpPr>
            <p:cNvPr id="6" name="Rectangle 5"/>
            <p:cNvSpPr/>
            <p:nvPr/>
          </p:nvSpPr>
          <p:spPr>
            <a:xfrm>
              <a:off x="1676400" y="5562600"/>
              <a:ext cx="10668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66900" y="5734734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ff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517571" y="3104745"/>
            <a:ext cx="10668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08071" y="327687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43400" y="1297131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</p:cNvCxnSpPr>
          <p:nvPr/>
        </p:nvCxnSpPr>
        <p:spPr>
          <a:xfrm>
            <a:off x="3274423" y="1257300"/>
            <a:ext cx="2043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317671" y="762000"/>
            <a:ext cx="1311729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18558" y="2959825"/>
            <a:ext cx="1311729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952345"/>
            <a:ext cx="1311729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29400" y="320815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969622" y="325756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668735" y="93413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62891" y="2208068"/>
            <a:ext cx="56175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0400" y="2208068"/>
            <a:ext cx="0" cy="7517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" idx="0"/>
          </p:cNvCxnSpPr>
          <p:nvPr/>
        </p:nvCxnSpPr>
        <p:spPr>
          <a:xfrm>
            <a:off x="1362891" y="2200588"/>
            <a:ext cx="0" cy="911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80464" y="2200588"/>
            <a:ext cx="0" cy="7517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9" idx="0"/>
          </p:cNvCxnSpPr>
          <p:nvPr/>
        </p:nvCxnSpPr>
        <p:spPr>
          <a:xfrm>
            <a:off x="5050971" y="2200588"/>
            <a:ext cx="0" cy="9041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3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</a:t>
            </a:r>
          </a:p>
          <a:p>
            <a:r>
              <a:rPr lang="en-US" sz="2400" dirty="0" smtClean="0"/>
              <a:t> In a pedigree, the trait of interest can be </a:t>
            </a:r>
            <a:r>
              <a:rPr lang="en-US" sz="2400" i="1" u="sng" dirty="0" smtClean="0"/>
              <a:t>dominant</a:t>
            </a:r>
            <a:r>
              <a:rPr lang="en-US" sz="2400" dirty="0" smtClean="0"/>
              <a:t> or </a:t>
            </a:r>
            <a:r>
              <a:rPr lang="en-US" sz="2400" i="1" u="sng" dirty="0" smtClean="0"/>
              <a:t>recessive</a:t>
            </a:r>
            <a:r>
              <a:rPr lang="en-US" sz="2400" dirty="0" smtClean="0"/>
              <a:t>.  The majority of harmful genetic conditions are only seen when an individual is </a:t>
            </a:r>
            <a:r>
              <a:rPr lang="en-US" sz="2400" i="1" u="sng" dirty="0" smtClean="0"/>
              <a:t>homozygous recessive </a:t>
            </a:r>
            <a:r>
              <a:rPr lang="en-US" sz="2400" dirty="0" smtClean="0"/>
              <a:t>– examples of conditions caused by recessive alleles include Cystic Fibrosis (a disease of the secretory glands, including those that make mucus and sweat), </a:t>
            </a:r>
            <a:r>
              <a:rPr lang="en-US" sz="2400" dirty="0" err="1" smtClean="0"/>
              <a:t>Falconi</a:t>
            </a:r>
            <a:r>
              <a:rPr lang="en-US" sz="2400" dirty="0" smtClean="0"/>
              <a:t> anemia (a blood disorder), and albinism (a lack of pigmentation).  </a:t>
            </a:r>
          </a:p>
          <a:p>
            <a:r>
              <a:rPr lang="en-US" sz="2400" dirty="0" smtClean="0"/>
              <a:t>Some genetic conditions are caused by </a:t>
            </a:r>
            <a:r>
              <a:rPr lang="en-US" sz="2400" i="1" u="sng" dirty="0" smtClean="0"/>
              <a:t>dominant alleles </a:t>
            </a:r>
            <a:r>
              <a:rPr lang="en-US" sz="2400" dirty="0" smtClean="0"/>
              <a:t>(and may therefore be expressed in </a:t>
            </a:r>
            <a:r>
              <a:rPr lang="en-US" sz="2400" i="1" u="sng" dirty="0" smtClean="0"/>
              <a:t>HOMOZYGOUS DOMINANT </a:t>
            </a:r>
            <a:r>
              <a:rPr lang="en-US" sz="2400" dirty="0" smtClean="0"/>
              <a:t>or </a:t>
            </a:r>
            <a:r>
              <a:rPr lang="en-US" sz="2400" i="1" u="sng" dirty="0" smtClean="0"/>
              <a:t>HETEROZYGOUS</a:t>
            </a:r>
            <a:r>
              <a:rPr lang="en-US" sz="2400" dirty="0" smtClean="0"/>
              <a:t> individuals).  For example, </a:t>
            </a:r>
            <a:r>
              <a:rPr lang="en-US" sz="2400" dirty="0" err="1" smtClean="0"/>
              <a:t>achondaplasia</a:t>
            </a:r>
            <a:r>
              <a:rPr lang="en-US" sz="2400" dirty="0" smtClean="0"/>
              <a:t> (dwarfism).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295400" y="457651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8300" y="58095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3064" y="39440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Cystic Fibrosis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953000" y="4590365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590365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5900" y="5952621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GG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53250" y="595262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Gg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82592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Dwarfism</a:t>
            </a:r>
            <a:endParaRPr lang="en-US" sz="3600" dirty="0"/>
          </a:p>
        </p:txBody>
      </p:sp>
      <p:sp>
        <p:nvSpPr>
          <p:cNvPr id="7" name="Chord 6"/>
          <p:cNvSpPr/>
          <p:nvPr/>
        </p:nvSpPr>
        <p:spPr>
          <a:xfrm>
            <a:off x="6781800" y="4576510"/>
            <a:ext cx="1371600" cy="1233055"/>
          </a:xfrm>
          <a:prstGeom prst="chord">
            <a:avLst>
              <a:gd name="adj1" fmla="val 5415489"/>
              <a:gd name="adj2" fmla="val 16160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men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3392487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3048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Gregor</a:t>
            </a:r>
            <a:r>
              <a:rPr lang="en-US" sz="4800" dirty="0" smtClean="0"/>
              <a:t> Mendel</a:t>
            </a:r>
          </a:p>
          <a:p>
            <a:r>
              <a:rPr lang="en-US" sz="4800" dirty="0" smtClean="0"/>
              <a:t>1822-1884</a:t>
            </a:r>
          </a:p>
          <a:p>
            <a:r>
              <a:rPr lang="en-US" sz="4800" dirty="0" smtClean="0"/>
              <a:t>“</a:t>
            </a:r>
            <a:r>
              <a:rPr lang="en-US" sz="3600" b="1" i="1" dirty="0" smtClean="0">
                <a:solidFill>
                  <a:srgbClr val="FF0000"/>
                </a:solidFill>
              </a:rPr>
              <a:t>Father of Genetics</a:t>
            </a:r>
            <a:r>
              <a:rPr lang="en-US" sz="4800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55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81924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50233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4949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35349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211" y="263232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486" y="2971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211" y="34422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" y="46482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Ff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486" y="496812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f</a:t>
            </a:r>
            <a:r>
              <a:rPr lang="en-US" sz="2400" b="1" dirty="0" err="1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869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11" y="2536143"/>
            <a:ext cx="6145749" cy="409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6072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2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6400" b="1">
                <a:solidFill>
                  <a:srgbClr val="66FFCC"/>
                </a:solidFill>
              </a:rPr>
              <a:t>Inheriting a </a:t>
            </a:r>
            <a:br>
              <a:rPr lang="en-US" altLang="en-US" sz="6400" b="1">
                <a:solidFill>
                  <a:srgbClr val="66FFCC"/>
                </a:solidFill>
              </a:rPr>
            </a:br>
            <a:r>
              <a:rPr lang="en-US" altLang="en-US" sz="6400" b="1">
                <a:solidFill>
                  <a:srgbClr val="66FFCC"/>
                </a:solidFill>
              </a:rPr>
              <a:t>Genetic Disorder</a:t>
            </a:r>
          </a:p>
        </p:txBody>
      </p:sp>
      <p:pic>
        <p:nvPicPr>
          <p:cNvPr id="2052" name="Picture 4" descr="MCj04360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48200"/>
            <a:ext cx="19542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8" name="Group 20"/>
          <p:cNvGrpSpPr>
            <a:grpSpLocks/>
          </p:cNvGrpSpPr>
          <p:nvPr/>
        </p:nvGrpSpPr>
        <p:grpSpPr bwMode="auto">
          <a:xfrm>
            <a:off x="0" y="0"/>
            <a:ext cx="2133600" cy="2133600"/>
            <a:chOff x="0" y="0"/>
            <a:chExt cx="1344" cy="1344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344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3" name="Picture 5" descr="MCj0416076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" y="113"/>
              <a:ext cx="1234" cy="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5" name="Picture 7" descr="MCj043504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537075"/>
            <a:ext cx="24384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7010400" y="0"/>
            <a:ext cx="2133600" cy="2133600"/>
            <a:chOff x="4416" y="2976"/>
            <a:chExt cx="1344" cy="1344"/>
          </a:xfrm>
        </p:grpSpPr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4416" y="2976"/>
              <a:ext cx="1344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63" name="Picture 15" descr="MCj035905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" y="2976"/>
              <a:ext cx="1221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34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What are genetic disorders?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1219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en-US">
                <a:solidFill>
                  <a:srgbClr val="66FFCC"/>
                </a:solidFill>
              </a:rPr>
              <a:t>A genetic disorder is an </a:t>
            </a:r>
            <a:r>
              <a:rPr lang="en-US" altLang="en-US" u="sng">
                <a:solidFill>
                  <a:srgbClr val="66FFCC"/>
                </a:solidFill>
              </a:rPr>
              <a:t>abnormal condition</a:t>
            </a:r>
            <a:r>
              <a:rPr lang="en-US" altLang="en-US">
                <a:solidFill>
                  <a:srgbClr val="66FFCC"/>
                </a:solidFill>
              </a:rPr>
              <a:t> that a person inherits through their </a:t>
            </a:r>
            <a:r>
              <a:rPr lang="en-US" altLang="en-US" u="sng">
                <a:solidFill>
                  <a:srgbClr val="66FFCC"/>
                </a:solidFill>
              </a:rPr>
              <a:t>genes or chromosomes</a:t>
            </a:r>
            <a:r>
              <a:rPr lang="en-US" altLang="en-US">
                <a:solidFill>
                  <a:srgbClr val="66FFCC"/>
                </a:solidFill>
              </a:rPr>
              <a:t>. </a:t>
            </a:r>
          </a:p>
        </p:txBody>
      </p:sp>
      <p:pic>
        <p:nvPicPr>
          <p:cNvPr id="7174" name="Picture 6" descr="chromosomes-and-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4999"/>
          <a:stretch>
            <a:fillRect/>
          </a:stretch>
        </p:blipFill>
        <p:spPr bwMode="auto">
          <a:xfrm>
            <a:off x="1447800" y="2987675"/>
            <a:ext cx="64008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What are genetic disorders?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7200" y="609600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endParaRPr lang="en-US" altLang="en-US">
              <a:solidFill>
                <a:srgbClr val="FF99FF"/>
              </a:solidFill>
            </a:endParaRPr>
          </a:p>
          <a:p>
            <a:r>
              <a:rPr lang="en-US" altLang="en-US">
                <a:solidFill>
                  <a:srgbClr val="FF99FF"/>
                </a:solidFill>
              </a:rPr>
              <a:t>Some are caused by </a:t>
            </a:r>
            <a:r>
              <a:rPr lang="en-US" altLang="en-US" u="sng">
                <a:solidFill>
                  <a:srgbClr val="FF99FF"/>
                </a:solidFill>
              </a:rPr>
              <a:t>mutations</a:t>
            </a:r>
            <a:r>
              <a:rPr lang="en-US" altLang="en-US">
                <a:solidFill>
                  <a:srgbClr val="FF99FF"/>
                </a:solidFill>
              </a:rPr>
              <a:t> in DNA.</a:t>
            </a:r>
          </a:p>
          <a:p>
            <a:r>
              <a:rPr lang="en-US" altLang="en-US">
                <a:solidFill>
                  <a:srgbClr val="FF99FF"/>
                </a:solidFill>
              </a:rPr>
              <a:t>For example, </a:t>
            </a:r>
            <a:r>
              <a:rPr lang="en-US" altLang="en-US" b="1" u="sng">
                <a:solidFill>
                  <a:srgbClr val="FF99FF"/>
                </a:solidFill>
              </a:rPr>
              <a:t>sickle cell disease</a:t>
            </a:r>
            <a:r>
              <a:rPr lang="en-US" altLang="en-US">
                <a:solidFill>
                  <a:srgbClr val="FF99FF"/>
                </a:solidFill>
              </a:rPr>
              <a:t> which you learned about yesterday!</a:t>
            </a:r>
          </a:p>
          <a:p>
            <a:endParaRPr lang="en-US" altLang="en-US">
              <a:solidFill>
                <a:srgbClr val="FF99FF"/>
              </a:solidFill>
            </a:endParaRPr>
          </a:p>
        </p:txBody>
      </p:sp>
      <p:pic>
        <p:nvPicPr>
          <p:cNvPr id="14343" name="Picture 7" descr="dna-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3563"/>
            <a:ext cx="7620000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219200" y="2971800"/>
            <a:ext cx="6400800" cy="3810000"/>
            <a:chOff x="1776" y="2832"/>
            <a:chExt cx="2064" cy="1248"/>
          </a:xfrm>
        </p:grpSpPr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1776" y="2832"/>
              <a:ext cx="2064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6" name="Picture 10" descr="hemomut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832"/>
              <a:ext cx="1896" cy="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8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allAtOnce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What are genetic disorders?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686800" cy="2286000"/>
          </a:xfrm>
        </p:spPr>
        <p:txBody>
          <a:bodyPr/>
          <a:lstStyle/>
          <a:p>
            <a:r>
              <a:rPr lang="en-US" altLang="en-US" sz="3000">
                <a:solidFill>
                  <a:srgbClr val="00CCFF"/>
                </a:solidFill>
              </a:rPr>
              <a:t>Others are caused by bigger </a:t>
            </a:r>
            <a:r>
              <a:rPr lang="en-US" altLang="en-US" sz="3000" u="sng">
                <a:solidFill>
                  <a:srgbClr val="00CCFF"/>
                </a:solidFill>
              </a:rPr>
              <a:t>changes in the chromosome</a:t>
            </a:r>
            <a:r>
              <a:rPr lang="en-US" altLang="en-US" sz="3000">
                <a:solidFill>
                  <a:srgbClr val="00CCFF"/>
                </a:solidFill>
              </a:rPr>
              <a:t>. </a:t>
            </a:r>
          </a:p>
          <a:p>
            <a:r>
              <a:rPr lang="en-US" altLang="en-US" sz="3000">
                <a:solidFill>
                  <a:srgbClr val="00CCFF"/>
                </a:solidFill>
              </a:rPr>
              <a:t>For example, having </a:t>
            </a:r>
            <a:r>
              <a:rPr lang="en-US" altLang="en-US" sz="3000" u="sng">
                <a:solidFill>
                  <a:srgbClr val="00CCFF"/>
                </a:solidFill>
              </a:rPr>
              <a:t>too many chromosomes</a:t>
            </a:r>
            <a:r>
              <a:rPr lang="en-US" altLang="en-US" sz="3000">
                <a:solidFill>
                  <a:srgbClr val="00CCFF"/>
                </a:solidFill>
              </a:rPr>
              <a:t> – </a:t>
            </a:r>
            <a:r>
              <a:rPr lang="en-US" altLang="en-US" sz="3000" u="sng">
                <a:solidFill>
                  <a:srgbClr val="00CCFF"/>
                </a:solidFill>
              </a:rPr>
              <a:t>Down Syndrome</a:t>
            </a:r>
            <a:r>
              <a:rPr lang="en-US" altLang="en-US" sz="3000">
                <a:solidFill>
                  <a:srgbClr val="00CCFF"/>
                </a:solidFill>
              </a:rPr>
              <a:t>. </a:t>
            </a:r>
          </a:p>
        </p:txBody>
      </p:sp>
      <p:pic>
        <p:nvPicPr>
          <p:cNvPr id="15369" name="Picture 9" descr="dow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>
            <a:fillRect/>
          </a:stretch>
        </p:blipFill>
        <p:spPr bwMode="auto">
          <a:xfrm>
            <a:off x="914400" y="1309688"/>
            <a:ext cx="6096000" cy="304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3152775" y="3886200"/>
            <a:ext cx="381000" cy="5334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010400" y="1676400"/>
            <a:ext cx="2133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FF00"/>
                </a:solidFill>
                <a:latin typeface="Comic Sans MS" pitchFamily="66" charset="0"/>
              </a:rPr>
              <a:t>This is a picture of ALL your chromosomes called a “karyotype”.</a:t>
            </a:r>
          </a:p>
        </p:txBody>
      </p:sp>
    </p:spTree>
    <p:extLst>
      <p:ext uri="{BB962C8B-B14F-4D97-AF65-F5344CB8AC3E}">
        <p14:creationId xmlns:p14="http://schemas.microsoft.com/office/powerpoint/2010/main" val="41963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7" presetClass="emph" presetSubtype="2" repeatCount="indefinite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70" grpId="0" animBg="1"/>
      <p:bldP spid="1537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CCFF"/>
                </a:solidFill>
              </a:rPr>
              <a:t>Cystic Fibrosis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r>
              <a:rPr lang="en-US" altLang="en-US" sz="3800" dirty="0">
                <a:solidFill>
                  <a:srgbClr val="00B050"/>
                </a:solidFill>
              </a:rPr>
              <a:t>Let’s take a closer look at a genetic disorder called </a:t>
            </a:r>
            <a:r>
              <a:rPr lang="en-US" altLang="en-US" sz="3800" b="1" u="sng" dirty="0">
                <a:solidFill>
                  <a:srgbClr val="00B050"/>
                </a:solidFill>
              </a:rPr>
              <a:t>Cystic Fibrosis</a:t>
            </a:r>
            <a:r>
              <a:rPr lang="en-US" altLang="en-US" sz="3800" dirty="0">
                <a:solidFill>
                  <a:srgbClr val="00B050"/>
                </a:solidFill>
              </a:rPr>
              <a:t>.</a:t>
            </a:r>
          </a:p>
          <a:p>
            <a:endParaRPr lang="en-US" altLang="en-US" sz="3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738"/>
            <a:ext cx="91440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7030A0"/>
                </a:solidFill>
              </a:rPr>
              <a:t>How do you get a genetic disorder?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5029200"/>
          </a:xfrm>
        </p:spPr>
        <p:txBody>
          <a:bodyPr/>
          <a:lstStyle/>
          <a:p>
            <a:r>
              <a:rPr lang="en-US" altLang="en-US"/>
              <a:t>Genetic disorders like Cystic                       Fibrosis are </a:t>
            </a:r>
            <a:r>
              <a:rPr lang="en-US" altLang="en-US" u="sng"/>
              <a:t>NOT contagious</a:t>
            </a:r>
            <a:r>
              <a:rPr lang="en-US" altLang="en-US"/>
              <a:t>!            You can’t catch them from          someone else who is sick!</a:t>
            </a:r>
          </a:p>
          <a:p>
            <a:endParaRPr lang="en-US" altLang="en-US"/>
          </a:p>
          <a:p>
            <a:r>
              <a:rPr lang="en-US" altLang="en-US" sz="3800"/>
              <a:t>You </a:t>
            </a:r>
            <a:r>
              <a:rPr lang="en-US" altLang="en-US" sz="3800" u="sng"/>
              <a:t>inherit</a:t>
            </a:r>
            <a:r>
              <a:rPr lang="en-US" altLang="en-US" sz="3800"/>
              <a:t> them from                            your parents.</a:t>
            </a:r>
          </a:p>
        </p:txBody>
      </p:sp>
      <p:pic>
        <p:nvPicPr>
          <p:cNvPr id="6149" name="Picture 5" descr="MCj02327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2621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MSj0238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4800" y="17526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00CCFF"/>
                </a:solidFill>
              </a:rPr>
              <a:t>How do you know which children are at risk for inheriting Cystic Fibrosis? </a:t>
            </a:r>
          </a:p>
        </p:txBody>
      </p:sp>
      <p:pic>
        <p:nvPicPr>
          <p:cNvPr id="6157" name="Picture 13" descr="MCj039755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4349750"/>
            <a:ext cx="2670175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27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  <p:bldLst>
      <p:bldP spid="6147" grpId="0" build="p"/>
      <p:bldP spid="6147" grpId="1" build="p"/>
      <p:bldP spid="6154" grpId="0" build="p"/>
      <p:bldP spid="6154" grpId="1" build="allAtOnce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</a:rPr>
              <a:t>Who is affected by Cystic Fibrosis?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7030A0"/>
                </a:solidFill>
              </a:rPr>
              <a:t>Overall, the probability (% chance) of inheriting CF if BOTH parents are carriers is 25% (1 in 4).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age result for franklin and wil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89916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 descr="Image result for franklin and wilkins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3" name="Left Brace 2"/>
          <p:cNvSpPr>
            <a:spLocks/>
          </p:cNvSpPr>
          <p:nvPr/>
        </p:nvSpPr>
        <p:spPr bwMode="auto">
          <a:xfrm rot="-5400000">
            <a:off x="6573044" y="2113756"/>
            <a:ext cx="685800" cy="4078288"/>
          </a:xfrm>
          <a:prstGeom prst="leftBrace">
            <a:avLst>
              <a:gd name="adj1" fmla="val 11508"/>
              <a:gd name="adj2" fmla="val 49454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7" name="Left Brace 6"/>
          <p:cNvSpPr>
            <a:spLocks/>
          </p:cNvSpPr>
          <p:nvPr/>
        </p:nvSpPr>
        <p:spPr bwMode="auto">
          <a:xfrm rot="-5400000">
            <a:off x="2018507" y="2113756"/>
            <a:ext cx="685800" cy="4078287"/>
          </a:xfrm>
          <a:prstGeom prst="leftBrace">
            <a:avLst>
              <a:gd name="adj1" fmla="val 11508"/>
              <a:gd name="adj2" fmla="val 4945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" name="Left Brace 7"/>
          <p:cNvSpPr>
            <a:spLocks/>
          </p:cNvSpPr>
          <p:nvPr/>
        </p:nvSpPr>
        <p:spPr bwMode="auto">
          <a:xfrm rot="-5400000">
            <a:off x="3152776" y="2046287"/>
            <a:ext cx="685800" cy="6346825"/>
          </a:xfrm>
          <a:prstGeom prst="leftBrace">
            <a:avLst>
              <a:gd name="adj1" fmla="val 11525"/>
              <a:gd name="adj2" fmla="val 4945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pic>
        <p:nvPicPr>
          <p:cNvPr id="62473" name="Picture 9" descr="C:\Users\Audrey_Garris\AppData\Local\Microsoft\Windows\Temporary Internet Files\Content.IE5\YUB5DGLX\rip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381500"/>
            <a:ext cx="21669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52197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charset="0"/>
                <a:ea typeface="MS PGothic" pitchFamily="34" charset="-128"/>
              </a:rPr>
              <a:t>Nobel Prize 1962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4975" y="5214938"/>
            <a:ext cx="2379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charset="0"/>
                <a:ea typeface="MS PGothic" pitchFamily="34" charset="-128"/>
              </a:rPr>
              <a:t>1920-1958</a:t>
            </a:r>
          </a:p>
        </p:txBody>
      </p:sp>
    </p:spTree>
    <p:extLst>
      <p:ext uri="{BB962C8B-B14F-4D97-AF65-F5344CB8AC3E}">
        <p14:creationId xmlns:p14="http://schemas.microsoft.com/office/powerpoint/2010/main" val="2002243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Can Cystic Fibrosis be cured?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People hope that </a:t>
            </a:r>
            <a:r>
              <a:rPr lang="en-US" altLang="en-US" u="sng" dirty="0">
                <a:solidFill>
                  <a:srgbClr val="0070C0"/>
                </a:solidFill>
              </a:rPr>
              <a:t>gene therapy</a:t>
            </a:r>
            <a:r>
              <a:rPr lang="en-US" altLang="en-US" dirty="0">
                <a:solidFill>
                  <a:srgbClr val="0070C0"/>
                </a:solidFill>
              </a:rPr>
              <a:t> can one day provide a cure for genetic disorders like cystic fibrosis</a:t>
            </a:r>
            <a:r>
              <a:rPr lang="en-US" altLang="en-US" dirty="0" smtClean="0">
                <a:solidFill>
                  <a:srgbClr val="0070C0"/>
                </a:solidFill>
              </a:rPr>
              <a:t>.</a:t>
            </a: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FF00"/>
                </a:solidFill>
              </a:rPr>
              <a:t>Gene Therapy - involves </a:t>
            </a:r>
            <a:r>
              <a:rPr lang="en-US" altLang="en-US" u="sng" dirty="0">
                <a:solidFill>
                  <a:srgbClr val="00FF00"/>
                </a:solidFill>
              </a:rPr>
              <a:t>removing the mutated gene</a:t>
            </a:r>
            <a:r>
              <a:rPr lang="en-US" altLang="en-US" dirty="0">
                <a:solidFill>
                  <a:srgbClr val="00FF00"/>
                </a:solidFill>
              </a:rPr>
              <a:t> and replacing it with a </a:t>
            </a:r>
            <a:r>
              <a:rPr lang="en-US" altLang="en-US" u="sng" dirty="0">
                <a:solidFill>
                  <a:srgbClr val="00FF00"/>
                </a:solidFill>
              </a:rPr>
              <a:t>healthy gene</a:t>
            </a:r>
            <a:r>
              <a:rPr lang="en-US" altLang="en-US" dirty="0">
                <a:solidFill>
                  <a:srgbClr val="00FF00"/>
                </a:solidFill>
              </a:rPr>
              <a:t>.</a:t>
            </a:r>
          </a:p>
          <a:p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Pedigree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Follow along and </a:t>
            </a:r>
            <a:r>
              <a:rPr lang="en-US" dirty="0" smtClean="0">
                <a:solidFill>
                  <a:srgbClr val="FF0000"/>
                </a:solidFill>
              </a:rPr>
              <a:t>fill in your notes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398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2" y="124690"/>
            <a:ext cx="9152466" cy="52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6191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47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824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28600"/>
            <a:ext cx="908935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5562600"/>
            <a:ext cx="10668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4232563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4232563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3" idx="2"/>
          </p:cNvCxnSpPr>
          <p:nvPr/>
        </p:nvCxnSpPr>
        <p:spPr>
          <a:xfrm>
            <a:off x="1676400" y="465166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4651663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6900" y="573473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019800" y="5549792"/>
            <a:ext cx="10668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5400" y="4219755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4219755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3"/>
            <a:endCxn id="20" idx="2"/>
          </p:cNvCxnSpPr>
          <p:nvPr/>
        </p:nvCxnSpPr>
        <p:spPr>
          <a:xfrm>
            <a:off x="6019800" y="4638855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3200" y="4638855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10300" y="572192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03240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</a:t>
            </a:r>
          </a:p>
          <a:p>
            <a:r>
              <a:rPr lang="en-US" sz="2400" dirty="0" smtClean="0"/>
              <a:t> In a pedigree, the trait of interest can be </a:t>
            </a:r>
            <a:r>
              <a:rPr lang="en-US" sz="2400" i="1" u="sng" dirty="0" smtClean="0"/>
              <a:t>dominant</a:t>
            </a:r>
            <a:r>
              <a:rPr lang="en-US" sz="2400" dirty="0" smtClean="0"/>
              <a:t> or </a:t>
            </a:r>
            <a:r>
              <a:rPr lang="en-US" sz="2400" i="1" u="sng" dirty="0" smtClean="0"/>
              <a:t>recessive</a:t>
            </a:r>
            <a:r>
              <a:rPr lang="en-US" sz="2400" dirty="0" smtClean="0"/>
              <a:t>.  The majority of harmful genetic conditions are only seen when an individual is </a:t>
            </a:r>
            <a:r>
              <a:rPr lang="en-US" sz="2400" i="1" u="sng" dirty="0" smtClean="0"/>
              <a:t>homozygous recessive </a:t>
            </a:r>
            <a:r>
              <a:rPr lang="en-US" sz="2400" dirty="0" smtClean="0"/>
              <a:t>– examples of conditions caused by recessive alleles include Cystic Fibrosis (a disease of the secretory glands, including those that make mucus and sweat), </a:t>
            </a:r>
            <a:r>
              <a:rPr lang="en-US" sz="2400" dirty="0" err="1" smtClean="0"/>
              <a:t>Falconi</a:t>
            </a:r>
            <a:r>
              <a:rPr lang="en-US" sz="2400" dirty="0" smtClean="0"/>
              <a:t> anemia (a blood disorder), and albinism (a lack of pigmentation).  </a:t>
            </a:r>
          </a:p>
          <a:p>
            <a:r>
              <a:rPr lang="en-US" sz="2400" dirty="0" smtClean="0"/>
              <a:t>Some genetic conditions are caused by </a:t>
            </a:r>
            <a:r>
              <a:rPr lang="en-US" sz="2400" i="1" u="sng" dirty="0" smtClean="0"/>
              <a:t>dominant alleles </a:t>
            </a:r>
            <a:r>
              <a:rPr lang="en-US" sz="2400" dirty="0" smtClean="0"/>
              <a:t>(and may therefore be expressed in </a:t>
            </a:r>
            <a:r>
              <a:rPr lang="en-US" sz="2400" i="1" u="sng" dirty="0" smtClean="0"/>
              <a:t>HOMOZYGOUS DOMINANT </a:t>
            </a:r>
            <a:r>
              <a:rPr lang="en-US" sz="2400" dirty="0" smtClean="0"/>
              <a:t>or </a:t>
            </a:r>
            <a:r>
              <a:rPr lang="en-US" sz="2400" i="1" u="sng" dirty="0" smtClean="0"/>
              <a:t>HETEROZYGOUS</a:t>
            </a:r>
            <a:r>
              <a:rPr lang="en-US" sz="2400" dirty="0" smtClean="0"/>
              <a:t> individuals).  For example, </a:t>
            </a:r>
            <a:r>
              <a:rPr lang="en-US" sz="2400" dirty="0" err="1" smtClean="0"/>
              <a:t>achondaplasia</a:t>
            </a:r>
            <a:r>
              <a:rPr lang="en-US" sz="2400" dirty="0" smtClean="0"/>
              <a:t> (dwarfism).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295400" y="457651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8300" y="58095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3064" y="39440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Cystic Fibrosis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953000" y="4590365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590365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5900" y="5952621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GG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53250" y="595262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Gg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82592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Dwarfism</a:t>
            </a:r>
            <a:endParaRPr lang="en-US" sz="3600" dirty="0"/>
          </a:p>
        </p:txBody>
      </p:sp>
      <p:sp>
        <p:nvSpPr>
          <p:cNvPr id="7" name="Chord 6"/>
          <p:cNvSpPr/>
          <p:nvPr/>
        </p:nvSpPr>
        <p:spPr>
          <a:xfrm>
            <a:off x="6781800" y="4576510"/>
            <a:ext cx="1371600" cy="1233055"/>
          </a:xfrm>
          <a:prstGeom prst="chord">
            <a:avLst>
              <a:gd name="adj1" fmla="val 5415489"/>
              <a:gd name="adj2" fmla="val 16160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694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81924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94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869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49" y="2714625"/>
            <a:ext cx="5486400" cy="365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0801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6072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3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91" y="3048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Remember, test Friday (11/2) – and we still have to learn about sex-linked traits.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53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mage result for franklin and wil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90488"/>
            <a:ext cx="8920163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05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9731</TotalTime>
  <Words>1675</Words>
  <Application>Microsoft Office PowerPoint</Application>
  <PresentationFormat>On-screen Show (4:3)</PresentationFormat>
  <Paragraphs>368</Paragraphs>
  <Slides>89</Slides>
  <Notes>4</Notes>
  <HiddenSlides>6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8" baseType="lpstr">
      <vt:lpstr>ＭＳ Ｐゴシック</vt:lpstr>
      <vt:lpstr>ＭＳ Ｐゴシック</vt:lpstr>
      <vt:lpstr>Arial</vt:lpstr>
      <vt:lpstr>Arial Narrow</vt:lpstr>
      <vt:lpstr>Brush Script MT</vt:lpstr>
      <vt:lpstr>Calibri</vt:lpstr>
      <vt:lpstr>Comic Sans MS</vt:lpstr>
      <vt:lpstr>Tahoma</vt:lpstr>
      <vt:lpstr>Office Theme</vt:lpstr>
      <vt:lpstr>Jan. 7, 2020</vt:lpstr>
      <vt:lpstr>PowerPoint Presentation</vt:lpstr>
      <vt:lpstr>Today’s agenda</vt:lpstr>
      <vt:lpstr>PowerPoint Presentation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SpongeBob</vt:lpstr>
      <vt:lpstr>SpongeBob</vt:lpstr>
      <vt:lpstr>PowerPoint Presentation</vt:lpstr>
      <vt:lpstr>PowerPoint Presentation</vt:lpstr>
      <vt:lpstr>PowerPoint Presentation</vt:lpstr>
      <vt:lpstr>Incomplete Dominance = Blending</vt:lpstr>
      <vt:lpstr>PowerPoint Presentation</vt:lpstr>
      <vt:lpstr>CoDominance = both show</vt:lpstr>
      <vt:lpstr>CoDominance = both show</vt:lpstr>
      <vt:lpstr>External factors?</vt:lpstr>
      <vt:lpstr>Bikini Bottom – CoDominance vs. Incomplete Dominance</vt:lpstr>
      <vt:lpstr>PowerPoint Presentation</vt:lpstr>
      <vt:lpstr>PowerPoint Presentation</vt:lpstr>
      <vt:lpstr>PowerPoint Presentation</vt:lpstr>
      <vt:lpstr>PowerPoint Presentation</vt:lpstr>
      <vt:lpstr>Bikini Bottom Genetics 2</vt:lpstr>
      <vt:lpstr>Bikini Bottom Genetics 2</vt:lpstr>
      <vt:lpstr>Bikini Bottom Genetics 2</vt:lpstr>
      <vt:lpstr>Bikini Bottom Genetics 2</vt:lpstr>
      <vt:lpstr>PowerPoint Presentation</vt:lpstr>
      <vt:lpstr>PowerPoint Presentation</vt:lpstr>
      <vt:lpstr>External factors?</vt:lpstr>
      <vt:lpstr>External factors?</vt:lpstr>
      <vt:lpstr>Snowman Genetics</vt:lpstr>
      <vt:lpstr>Snowman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Bikini Bottom –  Dihybrid crosses</vt:lpstr>
      <vt:lpstr>Bikini Bottom- Dihybrid crosses</vt:lpstr>
      <vt:lpstr>Bikini Bottom- Dihybrid crosses</vt:lpstr>
      <vt:lpstr>Bikini Bottom- Dihybrid crosses</vt:lpstr>
      <vt:lpstr>Types of Chromosomes</vt:lpstr>
      <vt:lpstr>Sex-Linked Traits</vt:lpstr>
      <vt:lpstr>X-linked Recessive</vt:lpstr>
      <vt:lpstr>X-linked Dominant</vt:lpstr>
      <vt:lpstr>Are you colorblind??</vt:lpstr>
      <vt:lpstr>PowerPoint Presentation</vt:lpstr>
      <vt:lpstr>PowerPoint Presentation</vt:lpstr>
      <vt:lpstr>PowerPoint Presentation</vt:lpstr>
      <vt:lpstr>PowerPoint Presentation</vt:lpstr>
      <vt:lpstr>Colorblindness is inherited as a sex-linked recessive disease.  An affected male marries a heterozygous female.  Draw a Punnett square of the possible offspring.  What is the chance that they will have an affected child?  Could any of their daughters be affected?</vt:lpstr>
      <vt:lpstr>Colorblindness is inherited as a sex-linked recessive disease.  An affected male marries a heterozygous female.  Draw a Punnett square of the possible offspring.  What is the chance that they will have an affected child?   Could any of their daughters be affected?</vt:lpstr>
      <vt:lpstr>A certain form of muscular dystrophy is inherited as a sex-linked, recessive gene.  Jack has muscular dystrophy.  Jane, Jack’s wife, is a carrier for muscular dystrophy.  What fraction of their daughters would you expect to have muscular dystrophy?  Sons?</vt:lpstr>
      <vt:lpstr>Sex-Linked Practice Problems</vt:lpstr>
      <vt:lpstr>PowerPoint Presentation</vt:lpstr>
      <vt:lpstr>Sex-Influenced Traits</vt:lpstr>
      <vt:lpstr>Pedigree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Inheriting a  Genetic Disorder</vt:lpstr>
      <vt:lpstr>What are genetic disorders?</vt:lpstr>
      <vt:lpstr>What are genetic disorders?</vt:lpstr>
      <vt:lpstr>What are genetic disorders?</vt:lpstr>
      <vt:lpstr>Cystic Fibrosis</vt:lpstr>
      <vt:lpstr>How do you get a genetic disorder? </vt:lpstr>
      <vt:lpstr>Who is affected by Cystic Fibrosis?</vt:lpstr>
      <vt:lpstr>Can Cystic Fibrosis be cured?</vt:lpstr>
      <vt:lpstr>Pedigree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Audrey Garris</cp:lastModifiedBy>
  <cp:revision>38</cp:revision>
  <dcterms:created xsi:type="dcterms:W3CDTF">2017-10-24T11:58:38Z</dcterms:created>
  <dcterms:modified xsi:type="dcterms:W3CDTF">2020-01-07T14:24:32Z</dcterms:modified>
</cp:coreProperties>
</file>